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0"/>
  </p:notesMasterIdLst>
  <p:sldIdLst>
    <p:sldId id="256" r:id="rId2"/>
    <p:sldId id="257" r:id="rId3"/>
    <p:sldId id="327" r:id="rId4"/>
    <p:sldId id="276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39" r:id="rId15"/>
    <p:sldId id="354" r:id="rId16"/>
    <p:sldId id="341" r:id="rId17"/>
    <p:sldId id="351" r:id="rId18"/>
    <p:sldId id="350" r:id="rId19"/>
    <p:sldId id="352" r:id="rId20"/>
    <p:sldId id="353" r:id="rId21"/>
    <p:sldId id="355" r:id="rId22"/>
    <p:sldId id="342" r:id="rId23"/>
    <p:sldId id="343" r:id="rId24"/>
    <p:sldId id="356" r:id="rId25"/>
    <p:sldId id="344" r:id="rId26"/>
    <p:sldId id="345" r:id="rId27"/>
    <p:sldId id="357" r:id="rId28"/>
    <p:sldId id="346" r:id="rId29"/>
    <p:sldId id="347" r:id="rId30"/>
    <p:sldId id="358" r:id="rId31"/>
    <p:sldId id="348" r:id="rId32"/>
    <p:sldId id="359" r:id="rId33"/>
    <p:sldId id="364" r:id="rId34"/>
    <p:sldId id="349" r:id="rId35"/>
    <p:sldId id="360" r:id="rId36"/>
    <p:sldId id="361" r:id="rId37"/>
    <p:sldId id="362" r:id="rId38"/>
    <p:sldId id="366" r:id="rId39"/>
    <p:sldId id="363" r:id="rId40"/>
    <p:sldId id="365" r:id="rId41"/>
    <p:sldId id="367" r:id="rId42"/>
    <p:sldId id="368" r:id="rId43"/>
    <p:sldId id="369" r:id="rId44"/>
    <p:sldId id="370" r:id="rId45"/>
    <p:sldId id="371" r:id="rId46"/>
    <p:sldId id="372" r:id="rId47"/>
    <p:sldId id="301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31" autoAdjust="0"/>
  </p:normalViewPr>
  <p:slideViewPr>
    <p:cSldViewPr>
      <p:cViewPr varScale="1">
        <p:scale>
          <a:sx n="66" d="100"/>
          <a:sy n="66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F1C8-CC3D-498E-B2CE-23BA4A37926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3BB4-9255-4792-9F47-E7C34FE0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63BB4-9255-4792-9F47-E7C34FE0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8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DD22-3901-4017-BEC8-FE8750DFA061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C933-04EF-4125-ADB5-D4BD0A1A7597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61BA-192C-433C-B416-72651F1A78EB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14A-2C09-4031-875B-FB5485C85F52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CD92-15F1-49C0-B076-705046C4361F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FDAB-3BD4-4BC8-9BA6-6E4ABE132CE6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CD49-AB6B-49EC-B1AF-BDD79E29A726}" type="datetime1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5D71-C980-4D30-8EE3-BAE218D8A89F}" type="datetime1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CC4E-4914-4E8E-BF6E-87F5D8F00C88}" type="datetime1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7A51-EA70-40F7-9C72-010BE2156940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08AD-95BA-4196-BE39-DD6DCC1516CB}" type="datetime1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01F-FF40-4B38-A4B4-3E540EF55F9E}" type="datetime1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4C1E-6E2F-465B-B7AC-362036DE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763000" cy="2916198"/>
          </a:xfrm>
        </p:spPr>
        <p:txBody>
          <a:bodyPr>
            <a:noAutofit/>
          </a:bodyPr>
          <a:lstStyle/>
          <a:p>
            <a:r>
              <a:rPr lang="en-US" sz="3600" dirty="0"/>
              <a:t>Detecting Variable Length Anomaly Patterns in Time Series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GVHD: 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PGS.TS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Dương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Tuấn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Anh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HV: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Ngô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Duy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Khánh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discord of length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A discord is a subsequence which have largest nearest neighbor distance.</a:t>
            </a:r>
          </a:p>
          <a:p>
            <a:r>
              <a:rPr lang="en-US" dirty="0" smtClean="0"/>
              <a:t>Use heuristic to improve brute-force.</a:t>
            </a:r>
          </a:p>
          <a:p>
            <a:r>
              <a:rPr lang="en-US" dirty="0" smtClean="0"/>
              <a:t>Distance function: Euclid distance.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51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8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 subsequences of length </a:t>
            </a:r>
            <a:r>
              <a:rPr lang="en-US" i="1" dirty="0" smtClean="0"/>
              <a:t>n</a:t>
            </a:r>
            <a:r>
              <a:rPr lang="en-US" dirty="0" smtClean="0"/>
              <a:t> to SAX words.</a:t>
            </a:r>
          </a:p>
          <a:p>
            <a:pPr lvl="1"/>
            <a:r>
              <a:rPr lang="en-US" dirty="0" smtClean="0"/>
              <a:t>Use PAA for </a:t>
            </a:r>
            <a:r>
              <a:rPr lang="en-US" dirty="0"/>
              <a:t>Dimensionality </a:t>
            </a:r>
            <a:r>
              <a:rPr lang="en-US" dirty="0" smtClean="0"/>
              <a:t>reduction </a:t>
            </a:r>
          </a:p>
          <a:p>
            <a:r>
              <a:rPr lang="en-US" dirty="0" smtClean="0"/>
              <a:t>Use an array and an augmented </a:t>
            </a:r>
            <a:r>
              <a:rPr lang="en-US" dirty="0" err="1" smtClean="0"/>
              <a:t>trie</a:t>
            </a:r>
            <a:r>
              <a:rPr lang="en-US" dirty="0" smtClean="0"/>
              <a:t> to </a:t>
            </a:r>
            <a:r>
              <a:rPr lang="en-US" dirty="0"/>
              <a:t>embed all the SAX words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135906" cy="291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6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0198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HOT SAX but use </a:t>
            </a:r>
            <a:r>
              <a:rPr lang="en-US" dirty="0" err="1"/>
              <a:t>Haar</a:t>
            </a:r>
            <a:r>
              <a:rPr lang="en-US" dirty="0"/>
              <a:t> wavelet instead of PAA.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44672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4102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6248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6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PAA Bit representation of a series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471"/>
            <a:ext cx="6324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Bit distance between of two PAA bit representation </a:t>
                </a:r>
                <a:r>
                  <a:rPr lang="en-US" i="1" dirty="0" smtClean="0"/>
                  <a:t>s </a:t>
                </a:r>
                <a:r>
                  <a:rPr lang="en-US" i="1" dirty="0"/>
                  <a:t>= {s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s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 s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/>
                  <a:t>t = {t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, t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,…,t</a:t>
                </a:r>
                <a:r>
                  <a:rPr lang="en-US" i="1" baseline="-25000" dirty="0"/>
                  <a:t>w-1</a:t>
                </a:r>
                <a:r>
                  <a:rPr lang="en-US" i="1" dirty="0"/>
                  <a:t>}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𝐵𝑖𝑡𝑆𝑒𝑟𝑖𝑒𝑠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_</m:t>
                    </m:r>
                    <m:r>
                      <a:rPr lang="en-US" i="1">
                        <a:latin typeface="Cambria Math"/>
                      </a:rPr>
                      <m:t>𝐷𝑖𝑠𝑡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𝐵𝐷𝑖𝑠𝑡</m:t>
                            </m:r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𝐵𝐷𝑖𝑠𝑡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i="1"/>
                                <m:t>    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i="1"/>
                      <m:t>  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6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Some </a:t>
            </a:r>
            <a:r>
              <a:rPr lang="en-US" sz="2400" dirty="0"/>
              <a:t>Definitions</a:t>
            </a:r>
            <a:r>
              <a:rPr lang="en-US" sz="2400" dirty="0" smtClean="0">
                <a:latin typeface="+mj-lt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Related 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Proposed Algorithms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Experimental </a:t>
            </a:r>
            <a:r>
              <a:rPr lang="en-US" sz="2400" dirty="0" smtClean="0">
                <a:latin typeface="+mj-lt"/>
              </a:rPr>
              <a:t>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Conclusion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86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 bit representations are randomly chosen as k cluster </a:t>
            </a:r>
            <a:r>
              <a:rPr lang="en-US" dirty="0" err="1" smtClean="0"/>
              <a:t>centres</a:t>
            </a:r>
            <a:endParaRPr lang="en-US" dirty="0" smtClean="0"/>
          </a:p>
          <a:p>
            <a:r>
              <a:rPr lang="en-US" dirty="0" smtClean="0"/>
              <a:t>A bit representation is assigned to the nearest cluster.</a:t>
            </a:r>
          </a:p>
          <a:p>
            <a:r>
              <a:rPr lang="en-US" dirty="0" smtClean="0"/>
              <a:t>In outer loop, subsequences which have bit representations belong to the smallest cluster (cluster has the fewest elements) is checked first </a:t>
            </a:r>
          </a:p>
          <a:p>
            <a:r>
              <a:rPr lang="en-US" dirty="0" smtClean="0"/>
              <a:t>In inner loop, </a:t>
            </a:r>
            <a:r>
              <a:rPr lang="en-US" dirty="0"/>
              <a:t>subsequences </a:t>
            </a:r>
            <a:r>
              <a:rPr lang="en-US" dirty="0" smtClean="0"/>
              <a:t> belong to the same cluster with the subsequence chosen at outer loop are checked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PAA bit representation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above algorithms need to know the length of anomaly subsequence in advance.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</a:t>
            </a:r>
            <a:r>
              <a:rPr lang="en-US" dirty="0" err="1" smtClean="0"/>
              <a:t>Leng</a:t>
            </a:r>
            <a:r>
              <a:rPr lang="en-US" dirty="0" smtClean="0"/>
              <a:t> et al. in 2008</a:t>
            </a:r>
          </a:p>
          <a:p>
            <a:r>
              <a:rPr lang="en-US" dirty="0" smtClean="0"/>
              <a:t>The method includes 2 phase</a:t>
            </a:r>
          </a:p>
          <a:p>
            <a:r>
              <a:rPr lang="en-US" dirty="0" smtClean="0"/>
              <a:t>Phase 1: use </a:t>
            </a:r>
            <a:r>
              <a:rPr lang="en-US" dirty="0"/>
              <a:t>quadratic regression model to segment time series. Regression function is defined as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0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1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>
                <a:sym typeface="Symbol"/>
              </a:rPr>
              <a:t></a:t>
            </a:r>
            <a:r>
              <a:rPr lang="en-US" i="1" baseline="-25000" dirty="0"/>
              <a:t>2</a:t>
            </a:r>
            <a:r>
              <a:rPr lang="en-US" i="1" dirty="0"/>
              <a:t>t</a:t>
            </a:r>
            <a:r>
              <a:rPr lang="en-US" baseline="30000" dirty="0"/>
              <a:t>2</a:t>
            </a:r>
            <a:r>
              <a:rPr lang="en-US" dirty="0" smtClean="0"/>
              <a:t>,</a:t>
            </a:r>
          </a:p>
          <a:p>
            <a:r>
              <a:rPr lang="en-US" dirty="0" smtClean="0"/>
              <a:t>Phase 2: Calculate anomaly factors for the subsequences and show abnormal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23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5638800" cy="636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5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953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based on Segmentation and Anomaly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need to know the length of anomaly patterns in advance</a:t>
            </a:r>
          </a:p>
          <a:p>
            <a:r>
              <a:rPr lang="en-US" dirty="0" smtClean="0"/>
              <a:t>Use DTW to calculate distance between two subsequences of different length</a:t>
            </a:r>
          </a:p>
          <a:p>
            <a:r>
              <a:rPr lang="en-US" dirty="0" smtClean="0"/>
              <a:t>Time consuming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Homothetic Transformation +</a:t>
            </a:r>
            <a:r>
              <a:rPr lang="en-US" dirty="0" smtClean="0"/>
              <a:t> </a:t>
            </a:r>
            <a:r>
              <a:rPr lang="en-US" dirty="0"/>
              <a:t>Modified Euclidean </a:t>
            </a:r>
            <a:r>
              <a:rPr lang="en-US" dirty="0" smtClean="0"/>
              <a:t>Distance instead of DTW</a:t>
            </a:r>
          </a:p>
          <a:p>
            <a:r>
              <a:rPr lang="en-US" dirty="0" smtClean="0"/>
              <a:t>Reduce the number of distance calculating in building distance matrix.</a:t>
            </a:r>
          </a:p>
          <a:p>
            <a:r>
              <a:rPr lang="en-US" dirty="0" smtClean="0"/>
              <a:t>Proposed a segmentation method based </a:t>
            </a:r>
            <a:r>
              <a:rPr lang="en-US" dirty="0"/>
              <a:t>on important extreme points as </a:t>
            </a:r>
            <a:r>
              <a:rPr lang="en-US" dirty="0" smtClean="0"/>
              <a:t>alternative segmentation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Homothetic Transformation </a:t>
            </a:r>
            <a:r>
              <a:rPr lang="en-US" dirty="0" smtClean="0"/>
              <a:t>with center </a:t>
            </a:r>
            <a:r>
              <a:rPr lang="en-US" i="1" dirty="0" smtClean="0"/>
              <a:t>O</a:t>
            </a:r>
            <a:r>
              <a:rPr lang="en-US" dirty="0" smtClean="0"/>
              <a:t> and ratio </a:t>
            </a:r>
            <a:r>
              <a:rPr lang="en-US" i="1" dirty="0" smtClean="0"/>
              <a:t>k</a:t>
            </a:r>
            <a:r>
              <a:rPr lang="en-US" dirty="0" smtClean="0"/>
              <a:t> transforms the point </a:t>
            </a:r>
            <a:r>
              <a:rPr lang="en-US" i="1" dirty="0" smtClean="0"/>
              <a:t>M</a:t>
            </a:r>
            <a:r>
              <a:rPr lang="en-US" dirty="0" smtClean="0"/>
              <a:t> to the point </a:t>
            </a:r>
            <a:r>
              <a:rPr lang="en-US" i="1" dirty="0" smtClean="0"/>
              <a:t>M’</a:t>
            </a:r>
            <a:r>
              <a:rPr lang="en-US" dirty="0" smtClean="0"/>
              <a:t> such that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61657"/>
            <a:ext cx="320468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4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distance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Apply to time series, a </a:t>
            </a:r>
            <a:r>
              <a:rPr lang="en-US" dirty="0" err="1" smtClean="0"/>
              <a:t>homothety</a:t>
            </a:r>
            <a:r>
              <a:rPr lang="en-US" dirty="0" smtClean="0"/>
              <a:t> transforms </a:t>
            </a:r>
            <a:r>
              <a:rPr lang="en-US" dirty="0"/>
              <a:t>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(T = {y1, y2, …, </a:t>
            </a:r>
            <a:r>
              <a:rPr lang="en-US" i="1" dirty="0" err="1"/>
              <a:t>yn</a:t>
            </a:r>
            <a:r>
              <a:rPr lang="en-US" i="1" dirty="0"/>
              <a:t>})</a:t>
            </a:r>
            <a:r>
              <a:rPr lang="en-US" dirty="0"/>
              <a:t> to time </a:t>
            </a:r>
            <a:r>
              <a:rPr lang="en-US" dirty="0" smtClean="0"/>
              <a:t>series  </a:t>
            </a:r>
            <a:r>
              <a:rPr lang="en-US" i="1" dirty="0"/>
              <a:t>T’ </a:t>
            </a:r>
            <a:r>
              <a:rPr lang="en-US" dirty="0"/>
              <a:t>of length  </a:t>
            </a:r>
            <a:r>
              <a:rPr lang="en-US" i="1" dirty="0"/>
              <a:t>n’ </a:t>
            </a:r>
            <a:r>
              <a:rPr lang="en-US" dirty="0" smtClean="0"/>
              <a:t>by performing </a:t>
            </a:r>
            <a:r>
              <a:rPr lang="en-US" dirty="0"/>
              <a:t>the following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compute  </a:t>
            </a:r>
            <a:r>
              <a:rPr lang="en-US" i="1" dirty="0"/>
              <a:t>Y_MAX = </a:t>
            </a:r>
            <a:r>
              <a:rPr lang="en-US" i="1" dirty="0" smtClean="0"/>
              <a:t>MAX </a:t>
            </a:r>
            <a:r>
              <a:rPr lang="en-US" i="1" dirty="0"/>
              <a:t>(y1, …, </a:t>
            </a:r>
            <a:r>
              <a:rPr lang="en-US" i="1" dirty="0" err="1"/>
              <a:t>yn</a:t>
            </a:r>
            <a:r>
              <a:rPr lang="en-US" i="1" dirty="0"/>
              <a:t>), Y_MIN = MIN(y1, …,</a:t>
            </a:r>
            <a:r>
              <a:rPr lang="en-US" i="1" dirty="0" err="1"/>
              <a:t>yn</a:t>
            </a:r>
            <a:r>
              <a:rPr lang="en-US" i="1" dirty="0"/>
              <a:t> ). </a:t>
            </a:r>
            <a:endParaRPr lang="en-US" i="1" dirty="0" smtClean="0"/>
          </a:p>
          <a:p>
            <a:r>
              <a:rPr lang="en-US" dirty="0" smtClean="0"/>
              <a:t>Second</a:t>
            </a:r>
            <a:r>
              <a:rPr lang="en-US" dirty="0"/>
              <a:t>, set the center I of </a:t>
            </a:r>
            <a:r>
              <a:rPr lang="en-US" dirty="0" err="1"/>
              <a:t>homothety</a:t>
            </a:r>
            <a:r>
              <a:rPr lang="en-US" dirty="0"/>
              <a:t> with </a:t>
            </a:r>
            <a:r>
              <a:rPr lang="en-US" dirty="0" smtClean="0"/>
              <a:t>the </a:t>
            </a:r>
            <a:r>
              <a:rPr lang="en-US" dirty="0"/>
              <a:t>coordinates  </a:t>
            </a:r>
            <a:r>
              <a:rPr lang="en-US" i="1" dirty="0"/>
              <a:t>X_C = n/2, Y_C =  (Y_MAX </a:t>
            </a:r>
            <a:r>
              <a:rPr lang="en-US" i="1" dirty="0" smtClean="0"/>
              <a:t>+ Y_MIN</a:t>
            </a:r>
            <a:r>
              <a:rPr lang="en-US" i="1" dirty="0"/>
              <a:t>)/2</a:t>
            </a:r>
            <a:r>
              <a:rPr lang="en-US" dirty="0"/>
              <a:t>. Next, perform the </a:t>
            </a:r>
            <a:r>
              <a:rPr lang="en-US" dirty="0" err="1" smtClean="0"/>
              <a:t>homothety</a:t>
            </a:r>
            <a:r>
              <a:rPr lang="en-US" dirty="0" smtClean="0"/>
              <a:t> </a:t>
            </a:r>
            <a:r>
              <a:rPr lang="en-US" dirty="0"/>
              <a:t>with the center </a:t>
            </a:r>
            <a:r>
              <a:rPr lang="en-US" i="1" dirty="0"/>
              <a:t>I</a:t>
            </a:r>
            <a:r>
              <a:rPr lang="en-US" dirty="0"/>
              <a:t> and the ratio </a:t>
            </a:r>
            <a:r>
              <a:rPr lang="en-US" i="1" dirty="0"/>
              <a:t>n’/n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distance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56892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9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time series is a sequence of data points made over a continuous time interval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Anomaly </a:t>
            </a:r>
            <a:r>
              <a:rPr lang="en-US" sz="2800" dirty="0" smtClean="0"/>
              <a:t>Patterns are subsequences that do </a:t>
            </a:r>
            <a:r>
              <a:rPr lang="en-US" sz="2800" dirty="0"/>
              <a:t>not conform to a well deﬁned notion of </a:t>
            </a:r>
            <a:r>
              <a:rPr lang="en-US" sz="2800" dirty="0" smtClean="0"/>
              <a:t>normal behavior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Application areas that explore such time series anomalies include fault diagnostics, intrusion detection, fraud detection, auditing and data cleansing</a:t>
            </a: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39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New distance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Euclidean </a:t>
            </a:r>
            <a:r>
              <a:rPr lang="en-US" dirty="0" smtClean="0"/>
              <a:t>Distance between</a:t>
            </a:r>
          </a:p>
          <a:p>
            <a:pPr marL="0" indent="0">
              <a:buNone/>
            </a:pPr>
            <a:r>
              <a:rPr lang="en-US" i="1" dirty="0"/>
              <a:t>T’</a:t>
            </a:r>
            <a:r>
              <a:rPr lang="en-US" dirty="0"/>
              <a:t> = {</a:t>
            </a:r>
            <a:r>
              <a:rPr lang="en-US" i="1" dirty="0"/>
              <a:t>T’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T’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T’</a:t>
            </a:r>
            <a:r>
              <a:rPr lang="en-US" i="1" baseline="-25000" dirty="0" smtClean="0"/>
              <a:t>N’</a:t>
            </a:r>
            <a:r>
              <a:rPr lang="en-US" dirty="0" smtClean="0"/>
              <a:t>} </a:t>
            </a:r>
            <a:r>
              <a:rPr lang="en-US" dirty="0"/>
              <a:t>and </a:t>
            </a:r>
            <a:r>
              <a:rPr lang="en-US" i="1" dirty="0"/>
              <a:t>Q’</a:t>
            </a:r>
            <a:r>
              <a:rPr lang="en-US" dirty="0"/>
              <a:t> = {</a:t>
            </a:r>
            <a:r>
              <a:rPr lang="en-US" i="1" dirty="0"/>
              <a:t>Q’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Q’</a:t>
            </a:r>
            <a:r>
              <a:rPr lang="en-US" i="1" baseline="-25000" dirty="0"/>
              <a:t>2</a:t>
            </a:r>
            <a:r>
              <a:rPr lang="en-US" dirty="0"/>
              <a:t>,…, </a:t>
            </a:r>
            <a:r>
              <a:rPr lang="en-US" i="1" dirty="0" smtClean="0"/>
              <a:t>Q’</a:t>
            </a:r>
            <a:r>
              <a:rPr lang="en-US" i="1" baseline="-25000" dirty="0" smtClean="0"/>
              <a:t>N’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Time Complexity of new distance function: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13664"/>
              </p:ext>
            </p:extLst>
          </p:nvPr>
        </p:nvGraphicFramePr>
        <p:xfrm>
          <a:off x="1600200" y="2895600"/>
          <a:ext cx="41629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2197080" imgH="482400" progId="Equation.3">
                  <p:embed/>
                </p:oleObj>
              </mc:Choice>
              <mc:Fallback>
                <p:oleObj name="Equation" r:id="rId3" imgW="21970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4162926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94612"/>
              </p:ext>
            </p:extLst>
          </p:nvPr>
        </p:nvGraphicFramePr>
        <p:xfrm>
          <a:off x="1981200" y="3810000"/>
          <a:ext cx="3106271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5" imgW="1257120" imgH="431640" progId="Equation.3">
                  <p:embed/>
                </p:oleObj>
              </mc:Choice>
              <mc:Fallback>
                <p:oleObj name="Equation" r:id="rId5" imgW="1257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10000"/>
                        <a:ext cx="3106271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 the number of distance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 parameter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Replace formula (1) to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upper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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</a:t>
            </a:r>
            <a:r>
              <a:rPr lang="en-US" dirty="0"/>
              <a:t>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lower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</a:t>
            </a:r>
            <a:r>
              <a:rPr lang="en-US" i="1" dirty="0" err="1"/>
              <a:t>l</a:t>
            </a:r>
            <a:r>
              <a:rPr lang="en-US" i="1" baseline="-25000" dirty="0" err="1"/>
              <a:t>avg</a:t>
            </a:r>
            <a:r>
              <a:rPr lang="en-US" dirty="0"/>
              <a:t>(1-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 smtClean="0">
                <a:sym typeface="Symbol"/>
              </a:rPr>
              <a:t>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avg</a:t>
            </a:r>
            <a:r>
              <a:rPr lang="en-US" i="1" dirty="0"/>
              <a:t> </a:t>
            </a:r>
            <a:r>
              <a:rPr lang="en-US" dirty="0" smtClean="0"/>
              <a:t>is mean length of the subsequences.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6667"/>
              </p:ext>
            </p:extLst>
          </p:nvPr>
        </p:nvGraphicFramePr>
        <p:xfrm>
          <a:off x="1447800" y="2743200"/>
          <a:ext cx="7229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2628720" imgH="304560" progId="Equation.3">
                  <p:embed/>
                </p:oleObj>
              </mc:Choice>
              <mc:Fallback>
                <p:oleObj name="Equation" r:id="rId3" imgW="26287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72294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concepts of Important Extreme Points, proposed by Pratt and Fink </a:t>
            </a:r>
            <a:r>
              <a:rPr lang="en-US" dirty="0" smtClean="0"/>
              <a:t>in 2002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Extract all important extreme points of the time series </a:t>
            </a:r>
            <a:r>
              <a:rPr lang="en-US" i="1" dirty="0"/>
              <a:t>T</a:t>
            </a:r>
            <a:r>
              <a:rPr lang="en-US" dirty="0"/>
              <a:t>. The result of this step is a sequence of extreme points </a:t>
            </a:r>
            <a:r>
              <a:rPr lang="en-US" i="1" dirty="0"/>
              <a:t>EP</a:t>
            </a:r>
            <a:r>
              <a:rPr lang="en-US" dirty="0"/>
              <a:t> = (</a:t>
            </a:r>
            <a:r>
              <a:rPr lang="en-US" i="1" dirty="0"/>
              <a:t>ep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ep</a:t>
            </a:r>
            <a:r>
              <a:rPr lang="en-US" i="1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ep</a:t>
            </a:r>
            <a:r>
              <a:rPr lang="en-US" i="1" baseline="-25000" dirty="0" err="1"/>
              <a:t>l</a:t>
            </a:r>
            <a:r>
              <a:rPr lang="en-US" dirty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Compute all the candidate patterns iteratively. A candidate pattern </a:t>
            </a:r>
            <a:r>
              <a:rPr lang="en-US" i="1" dirty="0" err="1"/>
              <a:t>CP</a:t>
            </a:r>
            <a:r>
              <a:rPr lang="en-US" i="1" baseline="-25000" dirty="0" err="1"/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), </a:t>
            </a:r>
            <a:r>
              <a:rPr lang="en-US" i="1" dirty="0" err="1"/>
              <a:t>i</a:t>
            </a:r>
            <a:r>
              <a:rPr lang="en-US" dirty="0"/>
              <a:t> = 1, 2,…, </a:t>
            </a:r>
            <a:r>
              <a:rPr lang="en-US" i="1" dirty="0"/>
              <a:t>l</a:t>
            </a:r>
            <a:r>
              <a:rPr lang="en-US" dirty="0"/>
              <a:t> -2 is the subsequence of </a:t>
            </a:r>
            <a:r>
              <a:rPr lang="en-US" i="1" dirty="0"/>
              <a:t>T</a:t>
            </a:r>
            <a:r>
              <a:rPr lang="en-US" dirty="0"/>
              <a:t> that is bounded by extreme points </a:t>
            </a:r>
            <a:r>
              <a:rPr lang="en-US" i="1" dirty="0"/>
              <a:t>ep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/>
              <a:t>ep</a:t>
            </a:r>
            <a:r>
              <a:rPr lang="en-US" i="1" baseline="-25000" dirty="0"/>
              <a:t>i+2</a:t>
            </a:r>
            <a:r>
              <a:rPr lang="en-US" dirty="0" smtClean="0"/>
              <a:t>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segmentation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Parameter: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ompression rate: </a:t>
            </a:r>
            <a:r>
              <a:rPr lang="en-US" i="1" dirty="0" smtClean="0"/>
              <a:t>R</a:t>
            </a:r>
            <a:r>
              <a:rPr lang="en-US" dirty="0" smtClean="0"/>
              <a:t> &gt; 1</a:t>
            </a:r>
          </a:p>
          <a:p>
            <a:pPr marL="0" indent="0">
              <a:buNone/>
            </a:pPr>
            <a:r>
              <a:rPr lang="en-US" dirty="0" smtClean="0"/>
              <a:t>- Lower </a:t>
            </a:r>
            <a:r>
              <a:rPr lang="en-US" dirty="0"/>
              <a:t>bound for the </a:t>
            </a:r>
            <a:r>
              <a:rPr lang="en-US" dirty="0" smtClean="0"/>
              <a:t>distance two </a:t>
            </a:r>
            <a:r>
              <a:rPr lang="en-US" dirty="0"/>
              <a:t>extracted </a:t>
            </a:r>
            <a:r>
              <a:rPr lang="en-US" dirty="0" smtClean="0"/>
              <a:t>extreme points:</a:t>
            </a:r>
            <a:r>
              <a:rPr lang="en-US" i="1" dirty="0" smtClean="0"/>
              <a:t> </a:t>
            </a:r>
            <a:r>
              <a:rPr lang="en-US" i="1" dirty="0" err="1" smtClean="0"/>
              <a:t>min_length</a:t>
            </a:r>
            <a:r>
              <a:rPr lang="en-US" i="1" dirty="0" smtClean="0"/>
              <a:t>.</a:t>
            </a:r>
            <a:r>
              <a:rPr lang="en-US" dirty="0" smtClean="0"/>
              <a:t> So the minimum length of a subsequence is 2</a:t>
            </a:r>
            <a:r>
              <a:rPr lang="en-US" i="1" dirty="0" smtClean="0"/>
              <a:t>min_length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1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Segmentation based on </a:t>
            </a:r>
            <a:r>
              <a:rPr lang="en-US" dirty="0"/>
              <a:t>quadratic regression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3156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Segmentation based </a:t>
            </a:r>
            <a:r>
              <a:rPr lang="en-US" dirty="0" smtClean="0"/>
              <a:t>on important extreme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09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VL_QR</a:t>
            </a:r>
            <a:r>
              <a:rPr lang="en-US" dirty="0"/>
              <a:t>| </a:t>
            </a:r>
            <a:r>
              <a:rPr lang="en-US" dirty="0" smtClean="0"/>
              <a:t>HT: The proposed algorithm with quadratic regression</a:t>
            </a:r>
          </a:p>
          <a:p>
            <a:r>
              <a:rPr lang="en-US" dirty="0"/>
              <a:t>VL_EP| </a:t>
            </a:r>
            <a:r>
              <a:rPr lang="en-US" dirty="0" smtClean="0"/>
              <a:t>HT: The proposed algorithm with important extreme points.</a:t>
            </a:r>
          </a:p>
          <a:p>
            <a:r>
              <a:rPr lang="en-US" dirty="0" smtClean="0"/>
              <a:t>Compare results and running time among </a:t>
            </a:r>
            <a:r>
              <a:rPr lang="en-US" dirty="0"/>
              <a:t>VL_QR| </a:t>
            </a:r>
            <a:r>
              <a:rPr lang="en-US" dirty="0" smtClean="0"/>
              <a:t>HT, </a:t>
            </a:r>
            <a:r>
              <a:rPr lang="en-US" dirty="0"/>
              <a:t>VL_EP| HT </a:t>
            </a:r>
            <a:r>
              <a:rPr lang="en-US" dirty="0" smtClean="0"/>
              <a:t>and HOT SAX</a:t>
            </a:r>
          </a:p>
          <a:p>
            <a:r>
              <a:rPr lang="en-US" dirty="0" smtClean="0"/>
              <a:t>Compare running time between </a:t>
            </a:r>
            <a:r>
              <a:rPr lang="en-US" dirty="0"/>
              <a:t>VL_QR| </a:t>
            </a:r>
            <a:r>
              <a:rPr lang="en-US" dirty="0" smtClean="0"/>
              <a:t>HT with the original algorithm proposed by </a:t>
            </a:r>
            <a:r>
              <a:rPr lang="en-US" dirty="0" err="1" smtClean="0"/>
              <a:t>Leng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Experiments environment : </a:t>
            </a:r>
            <a:r>
              <a:rPr lang="en-US" dirty="0" smtClean="0"/>
              <a:t> Intel</a:t>
            </a:r>
            <a:r>
              <a:rPr lang="en-US" dirty="0"/>
              <a:t>® Core™ 2 Duo 2.0GHz, Ram 3072MB </a:t>
            </a:r>
            <a:r>
              <a:rPr lang="en-US" dirty="0" smtClean="0"/>
              <a:t>PC</a:t>
            </a:r>
          </a:p>
          <a:p>
            <a:r>
              <a:rPr lang="en-US" dirty="0" smtClean="0"/>
              <a:t>All algorithms are implemented in </a:t>
            </a:r>
            <a:r>
              <a:rPr lang="en-US" dirty="0"/>
              <a:t>Microsoft Visual C</a:t>
            </a:r>
            <a:r>
              <a:rPr lang="en-US" dirty="0" smtClean="0"/>
              <a:t># programing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VL_QR| HT, VL_EP| HT and HOT SAX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8 time series in diverse domains:</a:t>
            </a:r>
          </a:p>
          <a:p>
            <a:pPr marL="0" indent="0">
              <a:buNone/>
            </a:pPr>
            <a:r>
              <a:rPr lang="en-US" dirty="0"/>
              <a:t>ECG 108, ECG 308, ERP, Memory, Power Demand In Italy, Dutch Power Demand, Stock20 and </a:t>
            </a:r>
            <a:r>
              <a:rPr lang="en-US" dirty="0" smtClean="0"/>
              <a:t>TEK16</a:t>
            </a:r>
          </a:p>
          <a:p>
            <a:r>
              <a:rPr lang="en-US" dirty="0" smtClean="0"/>
              <a:t>To </a:t>
            </a:r>
            <a:r>
              <a:rPr lang="en-US" dirty="0"/>
              <a:t>compute location </a:t>
            </a:r>
            <a:r>
              <a:rPr lang="en-US" dirty="0" smtClean="0"/>
              <a:t>difference of anomaly subsequences use: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  <a:r>
              <a:rPr lang="en-US" dirty="0"/>
              <a:t>|/</a:t>
            </a:r>
            <a:r>
              <a:rPr lang="en-US" i="1" dirty="0"/>
              <a:t>l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</a:t>
            </a:r>
            <a:r>
              <a:rPr lang="en-US" dirty="0" smtClean="0"/>
              <a:t>100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p</a:t>
            </a:r>
            <a:r>
              <a:rPr lang="en-US" dirty="0"/>
              <a:t> is the start position of the anomaly pattern found by </a:t>
            </a:r>
            <a:r>
              <a:rPr lang="en-US" dirty="0" smtClean="0"/>
              <a:t>proposed </a:t>
            </a:r>
            <a:r>
              <a:rPr lang="en-US" dirty="0"/>
              <a:t>algorithm and </a:t>
            </a:r>
            <a:r>
              <a:rPr lang="en-US" i="1" dirty="0"/>
              <a:t>q</a:t>
            </a:r>
            <a:r>
              <a:rPr lang="en-US" dirty="0"/>
              <a:t> is the start position of the anomaly pattern found by HOT SAX and </a:t>
            </a:r>
            <a:r>
              <a:rPr lang="en-US" i="1" dirty="0"/>
              <a:t>l</a:t>
            </a:r>
            <a:r>
              <a:rPr lang="en-US" dirty="0"/>
              <a:t> is </a:t>
            </a:r>
            <a:r>
              <a:rPr lang="en-US" dirty="0" smtClean="0"/>
              <a:t>it’s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values in the three algorithms for </a:t>
            </a:r>
            <a:r>
              <a:rPr lang="en-US" dirty="0" smtClean="0"/>
              <a:t>each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39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4" y="1487714"/>
            <a:ext cx="670560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7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54102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unusual </a:t>
            </a:r>
            <a:r>
              <a:rPr lang="en-US" sz="2400" dirty="0" smtClean="0"/>
              <a:t>subsequence in time series data</a:t>
            </a:r>
            <a:endParaRPr lang="en-US" sz="2400" dirty="0">
              <a:latin typeface="+mj-lt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364"/>
            <a:ext cx="8229600" cy="31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405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VL_QR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00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VL_EP | HT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1534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Positions of anomaly patterns detected by </a:t>
            </a:r>
            <a:r>
              <a:rPr lang="en-US" dirty="0" smtClean="0"/>
              <a:t>VL_QR|HT </a:t>
            </a:r>
            <a:r>
              <a:rPr lang="en-US" dirty="0"/>
              <a:t>and VL_EP|HT and HOT SAX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 of HOT SAX with series TEK16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among VL_QR|HT, VL_EP|HT </a:t>
            </a:r>
            <a:r>
              <a:rPr lang="en-US" dirty="0"/>
              <a:t>and HOT </a:t>
            </a:r>
            <a:r>
              <a:rPr lang="en-US" dirty="0" smtClean="0"/>
              <a:t>SAX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2200"/>
            <a:ext cx="850392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/>
              <a:t>time between VL_QR| HT with the original </a:t>
            </a:r>
            <a:r>
              <a:rPr lang="en-US" dirty="0" smtClean="0"/>
              <a:t>algorithm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45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9554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VL_QR|HT </a:t>
            </a:r>
            <a:r>
              <a:rPr lang="en-US" dirty="0"/>
              <a:t>and </a:t>
            </a:r>
            <a:r>
              <a:rPr lang="en-US" dirty="0" smtClean="0"/>
              <a:t>VL_EP|HT bring </a:t>
            </a:r>
            <a:r>
              <a:rPr lang="en-US" dirty="0"/>
              <a:t>out a remarkable improvement for the original algorithm in time efficiency without compromising anomaly detection accuracy. </a:t>
            </a:r>
            <a:endParaRPr lang="en-US" dirty="0" smtClean="0"/>
          </a:p>
          <a:p>
            <a:r>
              <a:rPr lang="en-US" dirty="0" smtClean="0"/>
              <a:t>Experimental </a:t>
            </a:r>
            <a:r>
              <a:rPr lang="en-US" dirty="0"/>
              <a:t>results on eight datasets demonstrate </a:t>
            </a:r>
            <a:r>
              <a:rPr lang="en-US" dirty="0" smtClean="0"/>
              <a:t>these algorithms </a:t>
            </a:r>
            <a:r>
              <a:rPr lang="en-US" dirty="0"/>
              <a:t>outperform the VL_QR|DTW in time efficiency.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estimate the regression error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and the non-self match threshold </a:t>
            </a:r>
            <a:r>
              <a:rPr lang="en-US" i="1" dirty="0">
                <a:sym typeface="Symbol"/>
              </a:rPr>
              <a:t>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in the segmentation phase </a:t>
            </a:r>
            <a:r>
              <a:rPr lang="en-US" dirty="0" smtClean="0"/>
              <a:t>of </a:t>
            </a:r>
            <a:r>
              <a:rPr lang="en-US" dirty="0"/>
              <a:t>VL_QR|HT. 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easy to find </a:t>
            </a:r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VL_EP|HT</a:t>
            </a:r>
            <a:r>
              <a:rPr lang="en-US" dirty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uture work:  apply </a:t>
            </a:r>
            <a:r>
              <a:rPr lang="en-US" dirty="0"/>
              <a:t>some more advanced method of time series </a:t>
            </a:r>
            <a:r>
              <a:rPr lang="en-US" dirty="0" smtClean="0"/>
              <a:t>segmentation.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cap="small" dirty="0" smtClean="0"/>
              <a:t/>
            </a:r>
            <a:br>
              <a:rPr lang="en-US" sz="3600" cap="small" dirty="0" smtClean="0"/>
            </a:br>
            <a:r>
              <a:rPr lang="en-US" sz="3600" cap="small" dirty="0" smtClean="0"/>
              <a:t>References</a:t>
            </a:r>
            <a:r>
              <a:rPr lang="en-US" sz="3600" cap="small" dirty="0"/>
              <a:t/>
            </a:r>
            <a:br>
              <a:rPr lang="en-US" sz="3600" cap="small" dirty="0"/>
            </a:b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1054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2700" dirty="0"/>
              <a:t>D. Berndt, J. Clifford, “Finding patterns in time series: a dynamic programming approach”, Journal of Advances in Knowledge Discovery and Data Mining, AAA/MIT Press, Menlo Park, CA, pp. 229-248, 1996.</a:t>
            </a:r>
          </a:p>
          <a:p>
            <a:pPr lvl="0"/>
            <a:r>
              <a:rPr lang="en-US" sz="2700" dirty="0"/>
              <a:t>Y. Bu, T.W. Leung, A. Fu, E. Keogh, J. Pei, and S. </a:t>
            </a:r>
            <a:r>
              <a:rPr lang="en-US" sz="2700" dirty="0" err="1"/>
              <a:t>Meshkin</a:t>
            </a:r>
            <a:r>
              <a:rPr lang="en-US" sz="2700" dirty="0"/>
              <a:t>, “WAT: Finding top-K discords in time series database”, Proceedings of the 2007 SIAM International Conference on Data Mining (SDM'07), Minneapolis, MN, USA, April 26-28, 2007.</a:t>
            </a:r>
          </a:p>
          <a:p>
            <a:pPr lvl="0"/>
            <a:r>
              <a:rPr lang="en-US" sz="2700" dirty="0"/>
              <a:t>V. T. </a:t>
            </a:r>
            <a:r>
              <a:rPr lang="en-US" sz="2700" dirty="0" err="1"/>
              <a:t>Huy</a:t>
            </a:r>
            <a:r>
              <a:rPr lang="en-US" sz="2700" dirty="0"/>
              <a:t>, “Anytime k-</a:t>
            </a:r>
            <a:r>
              <a:rPr lang="en-US" sz="2700" dirty="0" err="1"/>
              <a:t>medoids</a:t>
            </a:r>
            <a:r>
              <a:rPr lang="en-US" sz="2700" dirty="0"/>
              <a:t> clustering of time series under dynamic time warping using an approximation technique”, Master Thesis, Faculty of Computer Science and Engineering, Ho Chi Minh City University of Technology, Vietnam, 2015.</a:t>
            </a:r>
          </a:p>
          <a:p>
            <a:pPr lvl="0"/>
            <a:r>
              <a:rPr lang="en-US" sz="2700" dirty="0"/>
              <a:t>E. Keogh, “Exact indexing of dynamic time warping”, Proceedings of 28th International Conference on Very Large Data Bases , Hong Kong,  pp. 406-417, 2002.</a:t>
            </a:r>
          </a:p>
          <a:p>
            <a:pPr lvl="0"/>
            <a:r>
              <a:rPr lang="en-US" sz="2700" dirty="0"/>
              <a:t>E. Keogh, J. Lin, and A. Fu, “HOT SAX: efficiently finding the most unusual time series subsequence”, Proc. of 5th  ICDM, Houston, Texas, pp. 226–233, 2005.</a:t>
            </a:r>
          </a:p>
          <a:p>
            <a:pPr lvl="0"/>
            <a:r>
              <a:rPr lang="en-US" sz="2700" dirty="0"/>
              <a:t>E. Keogh, www.cs.ucr.edu/~eamonn/discords/ (accessed on January 24 - 2015).</a:t>
            </a:r>
          </a:p>
          <a:p>
            <a:pPr lvl="0"/>
            <a:r>
              <a:rPr lang="en-US" sz="2700" dirty="0"/>
              <a:t>N.H. </a:t>
            </a:r>
            <a:r>
              <a:rPr lang="en-US" sz="2700" dirty="0" err="1"/>
              <a:t>Kha</a:t>
            </a:r>
            <a:r>
              <a:rPr lang="en-US" sz="2700" dirty="0"/>
              <a:t>  and D. T. Anh,  “From cluster-based outlier detection to time series discord discovery”, In: Trends and Applications in Knowledge Discovery and Data Mining – PAKDD 2015 Workshops: </a:t>
            </a:r>
            <a:r>
              <a:rPr lang="en-US" sz="2700" dirty="0" err="1"/>
              <a:t>Big_PMA</a:t>
            </a:r>
            <a:r>
              <a:rPr lang="en-US" sz="2700" dirty="0"/>
              <a:t>, VLSP, QIMIE, BAEBH, Ho Chi Minh City, Vietnam, May 19-21, X. L. Li et al. (Eds.), LNAI 9441, Springer, pp. 16-28,  2015.</a:t>
            </a:r>
          </a:p>
          <a:p>
            <a:pPr lvl="0"/>
            <a:r>
              <a:rPr lang="en-US" sz="2700" dirty="0"/>
              <a:t>D. </a:t>
            </a:r>
            <a:r>
              <a:rPr lang="en-US" sz="2700" dirty="0" err="1"/>
              <a:t>Lemire</a:t>
            </a:r>
            <a:r>
              <a:rPr lang="en-US" sz="2700" dirty="0"/>
              <a:t>,   “Faster retrieval with a two-pass dynamic-time-warping lower bound”, Pattern Recognition, vol. 42, no. 9, pp. 2169-2180, 2009.</a:t>
            </a:r>
          </a:p>
          <a:p>
            <a:pPr lvl="0"/>
            <a:r>
              <a:rPr lang="en-US" sz="2700" dirty="0"/>
              <a:t>M. </a:t>
            </a:r>
            <a:r>
              <a:rPr lang="en-US" sz="2700" dirty="0" err="1"/>
              <a:t>Leng</a:t>
            </a:r>
            <a:r>
              <a:rPr lang="en-US" sz="2700" dirty="0"/>
              <a:t>, X. Chen and L. Li, “Variable length methods for detecting anomaly patterns in time series”, Proc. of Int. Symposium on. Computational Intelligence and Design (ISCID'08), Vol. 2, 2008.</a:t>
            </a:r>
          </a:p>
          <a:p>
            <a:pPr lvl="0"/>
            <a:r>
              <a:rPr lang="en-US" sz="2700" dirty="0"/>
              <a:t>G. Li, O. </a:t>
            </a:r>
            <a:r>
              <a:rPr lang="en-US" sz="2700" dirty="0" err="1"/>
              <a:t>Braysy</a:t>
            </a:r>
            <a:r>
              <a:rPr lang="en-US" sz="2700" dirty="0"/>
              <a:t>, L. Jiang, Z. Wu, Y. Wang, “Finding time series discord based on bit representation clustering”, Knowledge-Based Systems, vol.52, pp. 243-254, 2013.</a:t>
            </a:r>
          </a:p>
          <a:p>
            <a:pPr lvl="0"/>
            <a:r>
              <a:rPr lang="en-US" sz="2700" dirty="0"/>
              <a:t>A. L. I. Oliveira, F.B.L. </a:t>
            </a:r>
            <a:r>
              <a:rPr lang="en-US" sz="2700" dirty="0" err="1"/>
              <a:t>Neto</a:t>
            </a:r>
            <a:r>
              <a:rPr lang="en-US" sz="2700" dirty="0"/>
              <a:t>, and S.R. L. </a:t>
            </a:r>
            <a:r>
              <a:rPr lang="en-US" sz="2700" dirty="0" err="1"/>
              <a:t>Meira</a:t>
            </a:r>
            <a:r>
              <a:rPr lang="en-US" sz="2700" dirty="0"/>
              <a:t>., “A method based on RBF-DAA neural network for improving Novelty detection in time series”, Proc. of 17</a:t>
            </a:r>
            <a:r>
              <a:rPr lang="en-US" sz="2700" baseline="30000" dirty="0"/>
              <a:t>th</a:t>
            </a:r>
            <a:r>
              <a:rPr lang="en-US" sz="2700" dirty="0"/>
              <a:t> International FLAIRS Conference, AAAI Press, Miami Beach, Florida, USA, 2004.</a:t>
            </a:r>
          </a:p>
          <a:p>
            <a:pPr lvl="0"/>
            <a:r>
              <a:rPr lang="en-US" sz="2700" dirty="0"/>
              <a:t>K. B. Pratt and E. Fink, “Search for patterns in compressed time series”, International Journal of Image and Graphics , vol. 2, no. 1, pp. 89-106, 2002.</a:t>
            </a:r>
          </a:p>
          <a:p>
            <a:pPr lvl="0"/>
            <a:r>
              <a:rPr lang="en-US" sz="2700" dirty="0"/>
              <a:t>H. </a:t>
            </a:r>
            <a:r>
              <a:rPr lang="en-US" sz="2700" dirty="0" err="1"/>
              <a:t>Sakoe</a:t>
            </a:r>
            <a:r>
              <a:rPr lang="en-US" sz="2700" dirty="0"/>
              <a:t> and S. Chiba, “Dynamic programming algorithm optimization for spoken word recognition”, IEEE Trans. Acoustics, Speech, and Signal Proc., vol. ASSP-26, pp. 43-49, 1978.</a:t>
            </a:r>
          </a:p>
          <a:p>
            <a:pPr lvl="0"/>
            <a:r>
              <a:rPr lang="en-US" sz="2700" dirty="0"/>
              <a:t>S. Salvador, P. Chan, “Learning states and rules for time series anomaly detection”, Applied Intelligence, vol. 23, no.3, pp. 241 -255. 2005.</a:t>
            </a:r>
          </a:p>
          <a:p>
            <a:pPr lvl="0"/>
            <a:r>
              <a:rPr lang="en-US" sz="2700" dirty="0"/>
              <a:t>C. D. Truong, H. N. Tin, D. T. Anh,  “ Combining motif information and neural network for time series prediction”, Int. Journal of Business Intelligence and Data Mining,  vol. 7, no. 4, pp. 318-339, 2012.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868362"/>
          </a:xfrm>
        </p:spPr>
        <p:txBody>
          <a:bodyPr>
            <a:normAutofit/>
          </a:bodyPr>
          <a:lstStyle/>
          <a:p>
            <a:r>
              <a:rPr lang="en-US" sz="4100" dirty="0" smtClean="0"/>
              <a:t>Q &amp; A</a:t>
            </a:r>
            <a:endParaRPr lang="en-US" sz="4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086725"/>
            <a:ext cx="6858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latin typeface="+mj-lt"/>
              </a:rPr>
              <a:t>Thank you!</a:t>
            </a:r>
            <a:endParaRPr lang="en-US" sz="4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0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Anomalous </a:t>
            </a:r>
            <a:r>
              <a:rPr lang="en-US" dirty="0"/>
              <a:t>subsequences </a:t>
            </a:r>
            <a:r>
              <a:rPr lang="en-US" dirty="0" smtClean="0"/>
              <a:t>detection is </a:t>
            </a:r>
            <a:r>
              <a:rPr lang="en-US" dirty="0"/>
              <a:t>a challenging topic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exact </a:t>
            </a:r>
            <a:r>
              <a:rPr lang="en-US" dirty="0" smtClean="0"/>
              <a:t>lengths </a:t>
            </a:r>
            <a:r>
              <a:rPr lang="en-US" dirty="0"/>
              <a:t>of the </a:t>
            </a:r>
            <a:r>
              <a:rPr lang="en-US" dirty="0" smtClean="0"/>
              <a:t>unusual subsequence are vary and are often </a:t>
            </a:r>
            <a:r>
              <a:rPr lang="en-US" dirty="0"/>
              <a:t>unknown</a:t>
            </a:r>
            <a:r>
              <a:rPr lang="en-US" dirty="0" smtClean="0"/>
              <a:t>.</a:t>
            </a:r>
          </a:p>
          <a:p>
            <a:r>
              <a:rPr lang="en-US" dirty="0"/>
              <a:t>Best similarity/distance measures which can be used for diﬀerent types of </a:t>
            </a:r>
            <a:r>
              <a:rPr lang="en-US" dirty="0" smtClean="0"/>
              <a:t>time series </a:t>
            </a:r>
            <a:r>
              <a:rPr lang="en-US" dirty="0"/>
              <a:t>is not easy to determine. </a:t>
            </a:r>
            <a:endParaRPr lang="en-US" dirty="0" smtClean="0"/>
          </a:p>
          <a:p>
            <a:r>
              <a:rPr lang="en-US" dirty="0"/>
              <a:t>Time series in real applications are usually long and as the length increases </a:t>
            </a:r>
            <a:r>
              <a:rPr lang="en-US" dirty="0" smtClean="0"/>
              <a:t>the computational </a:t>
            </a:r>
            <a:r>
              <a:rPr lang="en-US" dirty="0"/>
              <a:t>complexity also increases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Some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Time Series</a:t>
            </a:r>
            <a:r>
              <a:rPr lang="en-US" dirty="0"/>
              <a:t>: A time series </a:t>
            </a:r>
            <a:r>
              <a:rPr lang="en-US" i="1" dirty="0"/>
              <a:t>T = t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2</a:t>
            </a:r>
            <a:r>
              <a:rPr lang="en-US" i="1" dirty="0"/>
              <a:t>, …, t</a:t>
            </a:r>
            <a:r>
              <a:rPr lang="en-US" i="1" baseline="-25000" dirty="0"/>
              <a:t>m</a:t>
            </a:r>
            <a:r>
              <a:rPr lang="en-US" dirty="0"/>
              <a:t> is an ordered set of </a:t>
            </a:r>
            <a:r>
              <a:rPr lang="en-US" i="1" dirty="0"/>
              <a:t>m</a:t>
            </a:r>
            <a:r>
              <a:rPr lang="en-US" dirty="0"/>
              <a:t> real values measured at equal intervals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Subsequence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 of length </a:t>
            </a:r>
            <a:r>
              <a:rPr lang="en-US" i="1" dirty="0"/>
              <a:t>m</a:t>
            </a:r>
            <a:r>
              <a:rPr lang="en-US" dirty="0"/>
              <a:t>, a subsequence </a:t>
            </a:r>
            <a:r>
              <a:rPr lang="en-US" i="1" dirty="0"/>
              <a:t>C</a:t>
            </a:r>
            <a:r>
              <a:rPr lang="en-US" dirty="0"/>
              <a:t> is a sampling of length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 of contiguous positions from </a:t>
            </a:r>
            <a:r>
              <a:rPr lang="en-US" i="1" dirty="0"/>
              <a:t>T</a:t>
            </a:r>
            <a:r>
              <a:rPr lang="en-US" dirty="0"/>
              <a:t>, i.e., </a:t>
            </a:r>
            <a:r>
              <a:rPr lang="en-US" i="1" dirty="0"/>
              <a:t>C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i="1" dirty="0"/>
              <a:t>, t</a:t>
            </a:r>
            <a:r>
              <a:rPr lang="en-US" i="1" baseline="-25000" dirty="0"/>
              <a:t>p+1</a:t>
            </a:r>
            <a:r>
              <a:rPr lang="en-US" i="1" dirty="0"/>
              <a:t>, …, t</a:t>
            </a:r>
            <a:r>
              <a:rPr lang="en-US" i="1" baseline="-25000" dirty="0"/>
              <a:t>p+n-1</a:t>
            </a:r>
            <a:r>
              <a:rPr lang="en-US" dirty="0"/>
              <a:t>, for </a:t>
            </a:r>
            <a:r>
              <a:rPr lang="en-US" i="1" dirty="0"/>
              <a:t>1≤ p ≤ m-n+1</a:t>
            </a:r>
            <a:r>
              <a:rPr lang="en-US" dirty="0"/>
              <a:t>.  Sometimes, </a:t>
            </a:r>
            <a:r>
              <a:rPr lang="en-US" i="1" dirty="0"/>
              <a:t>C </a:t>
            </a:r>
            <a:r>
              <a:rPr lang="en-US" dirty="0"/>
              <a:t>is denoted as (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, e</a:t>
            </a:r>
            <a:r>
              <a:rPr lang="en-US" i="1" baseline="-25000" dirty="0"/>
              <a:t>p+n-1</a:t>
            </a:r>
            <a:r>
              <a:rPr lang="en-US" dirty="0"/>
              <a:t>), where </a:t>
            </a:r>
            <a:r>
              <a:rPr lang="en-US" i="1" dirty="0" err="1"/>
              <a:t>s</a:t>
            </a:r>
            <a:r>
              <a:rPr lang="en-US" i="1" baseline="-25000" dirty="0" err="1"/>
              <a:t>p</a:t>
            </a:r>
            <a:r>
              <a:rPr lang="en-US" i="1" dirty="0"/>
              <a:t> = </a:t>
            </a:r>
            <a:r>
              <a:rPr lang="en-US" i="1" dirty="0" err="1"/>
              <a:t>t</a:t>
            </a:r>
            <a:r>
              <a:rPr lang="en-US" i="1" baseline="-25000" dirty="0" err="1"/>
              <a:t>p</a:t>
            </a:r>
            <a:r>
              <a:rPr lang="en-US" dirty="0"/>
              <a:t> and </a:t>
            </a:r>
            <a:r>
              <a:rPr lang="en-US" i="1" dirty="0"/>
              <a:t>e</a:t>
            </a:r>
            <a:r>
              <a:rPr lang="en-US" i="1" baseline="-25000" dirty="0"/>
              <a:t>p+n-1</a:t>
            </a:r>
            <a:r>
              <a:rPr lang="en-US" i="1" dirty="0"/>
              <a:t> = t</a:t>
            </a:r>
            <a:r>
              <a:rPr lang="en-US" i="1" baseline="-25000" dirty="0"/>
              <a:t>p+n-1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Distance function</a:t>
            </a:r>
            <a:r>
              <a:rPr lang="en-US" dirty="0"/>
              <a:t>: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C, M</a:t>
            </a:r>
            <a:r>
              <a:rPr lang="en-US" dirty="0"/>
              <a:t>) is a positive value used to measure the difference between two time series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, based on some measure </a:t>
            </a:r>
            <a:r>
              <a:rPr lang="en-US" dirty="0" smtClean="0"/>
              <a:t>method</a:t>
            </a:r>
          </a:p>
          <a:p>
            <a:r>
              <a:rPr lang="en-US" i="1" dirty="0"/>
              <a:t>k-distance of a pattern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Given a positive integer </a:t>
            </a:r>
            <a:r>
              <a:rPr lang="en-US" i="1" dirty="0"/>
              <a:t>k</a:t>
            </a:r>
            <a:r>
              <a:rPr lang="en-US" dirty="0"/>
              <a:t>, a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the </a:t>
            </a:r>
            <a:r>
              <a:rPr lang="en-US" i="1" dirty="0"/>
              <a:t>k</a:t>
            </a:r>
            <a:r>
              <a:rPr lang="en-US" dirty="0"/>
              <a:t>-distance of </a:t>
            </a:r>
            <a:r>
              <a:rPr lang="en-US" i="1" dirty="0"/>
              <a:t>P</a:t>
            </a:r>
            <a:r>
              <a:rPr lang="en-US" dirty="0"/>
              <a:t>, denoted as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is defined as the distance between </a:t>
            </a:r>
            <a:r>
              <a:rPr lang="en-US" i="1" dirty="0"/>
              <a:t>P</a:t>
            </a:r>
            <a:r>
              <a:rPr lang="en-US" dirty="0"/>
              <a:t> and a pattern </a:t>
            </a:r>
            <a:r>
              <a:rPr lang="en-US" i="1" dirty="0"/>
              <a:t>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such that.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/>
              <a:t>) For at least </a:t>
            </a:r>
            <a:r>
              <a:rPr lang="en-US" i="1" dirty="0"/>
              <a:t>k</a:t>
            </a:r>
            <a:r>
              <a:rPr lang="en-US" dirty="0"/>
              <a:t> patterns </a:t>
            </a:r>
            <a:r>
              <a:rPr lang="en-US" i="1" dirty="0"/>
              <a:t>Q’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</a:t>
            </a:r>
            <a:r>
              <a:rPr lang="en-US" i="1" dirty="0"/>
              <a:t> ≤ 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) For at most </a:t>
            </a:r>
            <a:r>
              <a:rPr lang="en-US" i="1" dirty="0"/>
              <a:t>k-1</a:t>
            </a:r>
            <a:r>
              <a:rPr lang="en-US" dirty="0"/>
              <a:t> patterns </a:t>
            </a:r>
            <a:r>
              <a:rPr lang="en-US" i="1" dirty="0"/>
              <a:t>Q’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 \{Q}</a:t>
            </a:r>
            <a:r>
              <a:rPr lang="en-US" dirty="0"/>
              <a:t> it holds that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Q’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D, Q</a:t>
            </a:r>
            <a:r>
              <a:rPr lang="en-US" dirty="0"/>
              <a:t>)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Non-Self Match</a:t>
            </a:r>
            <a:r>
              <a:rPr lang="en-US" dirty="0"/>
              <a:t>: Given a time series </a:t>
            </a:r>
            <a:r>
              <a:rPr lang="en-US" i="1" dirty="0"/>
              <a:t>T</a:t>
            </a:r>
            <a:r>
              <a:rPr lang="en-US" dirty="0"/>
              <a:t>, its two subsequences </a:t>
            </a:r>
            <a:r>
              <a:rPr lang="en-US" i="1" dirty="0"/>
              <a:t>P</a:t>
            </a:r>
            <a:r>
              <a:rPr lang="en-US" dirty="0"/>
              <a:t> of length </a:t>
            </a:r>
            <a:r>
              <a:rPr lang="en-US" i="1" dirty="0"/>
              <a:t>n</a:t>
            </a:r>
            <a:r>
              <a:rPr lang="en-US" dirty="0"/>
              <a:t> starting at position </a:t>
            </a:r>
            <a:r>
              <a:rPr lang="en-US" i="1" dirty="0"/>
              <a:t>p</a:t>
            </a:r>
            <a:r>
              <a:rPr lang="en-US" dirty="0"/>
              <a:t> and  </a:t>
            </a:r>
            <a:r>
              <a:rPr lang="en-US" i="1" dirty="0"/>
              <a:t>Q</a:t>
            </a:r>
            <a:r>
              <a:rPr lang="en-US" dirty="0"/>
              <a:t> starting at position </a:t>
            </a:r>
            <a:r>
              <a:rPr lang="en-US" i="1" dirty="0"/>
              <a:t>q</a:t>
            </a:r>
            <a:r>
              <a:rPr lang="en-US" dirty="0"/>
              <a:t>, we say that </a:t>
            </a:r>
            <a:r>
              <a:rPr lang="en-US" i="1" dirty="0"/>
              <a:t>Q</a:t>
            </a:r>
            <a:r>
              <a:rPr lang="en-US" dirty="0"/>
              <a:t> is a non-self-match to </a:t>
            </a:r>
            <a:r>
              <a:rPr lang="en-US" i="1" dirty="0"/>
              <a:t>P</a:t>
            </a:r>
            <a:r>
              <a:rPr lang="en-US" dirty="0"/>
              <a:t>, if </a:t>
            </a:r>
            <a:r>
              <a:rPr lang="en-US" i="1" dirty="0" err="1"/>
              <a:t>Dist</a:t>
            </a:r>
            <a:r>
              <a:rPr lang="en-US" i="1" dirty="0"/>
              <a:t>(P, Q) ≥  e</a:t>
            </a:r>
            <a:r>
              <a:rPr lang="en-US" dirty="0"/>
              <a:t> or </a:t>
            </a:r>
            <a:r>
              <a:rPr lang="en-US" i="1" dirty="0"/>
              <a:t>|p - q| ≥  n</a:t>
            </a:r>
            <a:r>
              <a:rPr lang="en-US" dirty="0"/>
              <a:t>, where </a:t>
            </a:r>
            <a:r>
              <a:rPr lang="en-US" i="1" dirty="0"/>
              <a:t>e</a:t>
            </a:r>
            <a:r>
              <a:rPr lang="en-US" dirty="0"/>
              <a:t>  is a given value of distance threshold. </a:t>
            </a:r>
          </a:p>
          <a:p>
            <a:r>
              <a:rPr lang="en-US" i="1" dirty="0"/>
              <a:t>Anomaly factor</a:t>
            </a:r>
            <a:r>
              <a:rPr lang="en-US" dirty="0"/>
              <a:t>: For any pattern set </a:t>
            </a:r>
            <a:r>
              <a:rPr lang="en-US" i="1" dirty="0"/>
              <a:t>D</a:t>
            </a:r>
            <a:r>
              <a:rPr lang="en-US" dirty="0"/>
              <a:t> and a pattern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 denotes all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 of patterns, anomaly factor of pattern </a:t>
            </a:r>
            <a:r>
              <a:rPr lang="en-US" i="1" dirty="0"/>
              <a:t>P</a:t>
            </a:r>
            <a:r>
              <a:rPr lang="en-US" dirty="0"/>
              <a:t> defined as the ratio of 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to </a:t>
            </a:r>
            <a:r>
              <a:rPr lang="en-US" i="1" dirty="0"/>
              <a:t>median</a:t>
            </a:r>
            <a:r>
              <a:rPr lang="en-US" dirty="0"/>
              <a:t>(</a:t>
            </a:r>
            <a:r>
              <a:rPr lang="en-US" i="1" dirty="0"/>
              <a:t>k-</a:t>
            </a:r>
            <a:r>
              <a:rPr lang="en-US" i="1" dirty="0" err="1"/>
              <a:t>dist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 smtClean="0"/>
              <a:t>)).</a:t>
            </a:r>
          </a:p>
          <a:p>
            <a:r>
              <a:rPr lang="en-US" i="1" dirty="0"/>
              <a:t>Anomaly Pattern</a:t>
            </a:r>
            <a:r>
              <a:rPr lang="en-US" dirty="0"/>
              <a:t>: Given any pattern set </a:t>
            </a:r>
            <a:r>
              <a:rPr lang="en-US" i="1" dirty="0"/>
              <a:t>D</a:t>
            </a:r>
            <a:r>
              <a:rPr lang="en-US" dirty="0"/>
              <a:t>, a pattern </a:t>
            </a:r>
            <a:r>
              <a:rPr lang="en-US" i="1" dirty="0"/>
              <a:t>P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is anomaly only if its anomaly factor is larger than </a:t>
            </a:r>
            <a:r>
              <a:rPr lang="en-US" i="1" dirty="0"/>
              <a:t>a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the threshold of anomaly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Sax (</a:t>
            </a:r>
            <a:r>
              <a:rPr lang="en-US" dirty="0"/>
              <a:t>E. Keogh </a:t>
            </a:r>
            <a:r>
              <a:rPr lang="en-US" dirty="0" smtClean="0"/>
              <a:t>et al. 2005 ).</a:t>
            </a:r>
          </a:p>
          <a:p>
            <a:r>
              <a:rPr lang="en-US" dirty="0" smtClean="0"/>
              <a:t>WAT (Y. Bu et al. 2007).</a:t>
            </a:r>
          </a:p>
          <a:p>
            <a:r>
              <a:rPr lang="en-US" dirty="0"/>
              <a:t>M</a:t>
            </a:r>
            <a:r>
              <a:rPr lang="en-US" dirty="0" smtClean="0"/>
              <a:t>ethod </a:t>
            </a:r>
            <a:r>
              <a:rPr lang="en-US" dirty="0"/>
              <a:t>based on PAA bit representation and clustering </a:t>
            </a:r>
            <a:r>
              <a:rPr lang="en-US" dirty="0" smtClean="0"/>
              <a:t>(</a:t>
            </a:r>
            <a:r>
              <a:rPr lang="en-US" dirty="0"/>
              <a:t>Li et al. </a:t>
            </a:r>
            <a:r>
              <a:rPr lang="en-US" dirty="0" smtClean="0"/>
              <a:t>2013)</a:t>
            </a:r>
          </a:p>
          <a:p>
            <a:r>
              <a:rPr lang="en-US" dirty="0" smtClean="0"/>
              <a:t>Method </a:t>
            </a:r>
            <a:r>
              <a:rPr lang="en-US" dirty="0"/>
              <a:t>based on Segmentation and Anomaly Factors </a:t>
            </a:r>
            <a:r>
              <a:rPr lang="en-US" dirty="0" smtClean="0"/>
              <a:t>(</a:t>
            </a:r>
            <a:r>
              <a:rPr lang="en-US" dirty="0" err="1" smtClean="0"/>
              <a:t>M.Leng</a:t>
            </a:r>
            <a:r>
              <a:rPr lang="en-US" dirty="0" smtClean="0"/>
              <a:t> et al. 2008)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4C1E-6E2F-465B-B7AC-362036DEB8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1961</Words>
  <Application>Microsoft Office PowerPoint</Application>
  <PresentationFormat>On-screen Show (4:3)</PresentationFormat>
  <Paragraphs>257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Detecting Variable Length Anomaly Patterns in Time Series Data</vt:lpstr>
      <vt:lpstr>Content</vt:lpstr>
      <vt:lpstr>Introduction</vt:lpstr>
      <vt:lpstr>Introduction</vt:lpstr>
      <vt:lpstr>Introduction</vt:lpstr>
      <vt:lpstr>Some Definitions</vt:lpstr>
      <vt:lpstr>Some Definitions</vt:lpstr>
      <vt:lpstr>Some Definitions</vt:lpstr>
      <vt:lpstr>Related Works </vt:lpstr>
      <vt:lpstr>HOT SAX</vt:lpstr>
      <vt:lpstr>HOT SAX</vt:lpstr>
      <vt:lpstr>HOT SAX</vt:lpstr>
      <vt:lpstr>HOT SAX</vt:lpstr>
      <vt:lpstr>HOT SAX</vt:lpstr>
      <vt:lpstr>WAT</vt:lpstr>
      <vt:lpstr>WAT</vt:lpstr>
      <vt:lpstr>WAT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PAA bit representation and clustering</vt:lpstr>
      <vt:lpstr>Method based on Segmentation and Anomaly Factors</vt:lpstr>
      <vt:lpstr>PowerPoint Presentation</vt:lpstr>
      <vt:lpstr>PowerPoint Presentation</vt:lpstr>
      <vt:lpstr>Method based on Segmentation and Anomaly Factors</vt:lpstr>
      <vt:lpstr>Proposed Algorithms</vt:lpstr>
      <vt:lpstr>New distance function</vt:lpstr>
      <vt:lpstr> New distance function </vt:lpstr>
      <vt:lpstr>New distance function</vt:lpstr>
      <vt:lpstr> New distance function </vt:lpstr>
      <vt:lpstr>Reduce the number of distance calculating</vt:lpstr>
      <vt:lpstr>Alternative segmentation method</vt:lpstr>
      <vt:lpstr>Alternative segmentation method</vt:lpstr>
      <vt:lpstr>PowerPoint Presentation</vt:lpstr>
      <vt:lpstr>PowerPoint Presentation</vt:lpstr>
      <vt:lpstr>Experimental Evaluation</vt:lpstr>
      <vt:lpstr>Experimental Evaluation</vt:lpstr>
      <vt:lpstr>Compare VL_QR| HT, VL_EP| HT and HOT SAX</vt:lpstr>
      <vt:lpstr>Parameter values in the three algorithms for each series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Positions of anomaly patterns detected by VL_QR|HT and VL_EP|HT and HOT SAX </vt:lpstr>
      <vt:lpstr>Running time among VL_QR|HT, VL_EP|HT and HOT SAX (s)</vt:lpstr>
      <vt:lpstr>Running time between VL_QR| HT with the original algorithm (s)</vt:lpstr>
      <vt:lpstr>Conclusion</vt:lpstr>
      <vt:lpstr> References 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MẠNG NEURON NHÂN TẠO TRONG VIỆC DỰ BÁO DỮ LIỆU CHUỖI THỜI GIAN CÓ TÍNH XU HƯỚNG VÀ TÍNH MÙA</dc:title>
  <dc:creator>kaka</dc:creator>
  <cp:lastModifiedBy>Khanh Vy</cp:lastModifiedBy>
  <cp:revision>307</cp:revision>
  <dcterms:created xsi:type="dcterms:W3CDTF">2012-12-23T03:38:43Z</dcterms:created>
  <dcterms:modified xsi:type="dcterms:W3CDTF">2016-03-08T16:14:52Z</dcterms:modified>
</cp:coreProperties>
</file>