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8"/>
  </p:notesMasterIdLst>
  <p:sldIdLst>
    <p:sldId id="256" r:id="rId2"/>
    <p:sldId id="257" r:id="rId3"/>
    <p:sldId id="327" r:id="rId4"/>
    <p:sldId id="276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01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3600" b="1" dirty="0"/>
              <a:t>TÌM CHUỖI CON BẤT THƯỜNG TRONG DỮ LIỆU CHUỖI THỜI GIAN BẰNG PHƯƠNG PHÁP ĐÁNH GIÁ HỆ SỐ BẤT THƯỜNG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GVHD:  </a:t>
            </a:r>
            <a:r>
              <a:rPr lang="en-US" sz="2400" b="1" dirty="0" smtClean="0">
                <a:latin typeface="+mj-lt"/>
              </a:rPr>
              <a:t>PGS.TS </a:t>
            </a:r>
            <a:r>
              <a:rPr lang="en-US" sz="2400" b="1" dirty="0" err="1">
                <a:latin typeface="+mj-lt"/>
              </a:rPr>
              <a:t>Dương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Tuấn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Anh</a:t>
            </a:r>
            <a:endParaRPr lang="en-US" sz="2400" dirty="0" smtClean="0">
              <a:latin typeface="+mj-lt"/>
            </a:endParaRPr>
          </a:p>
          <a:p>
            <a:pPr algn="l"/>
            <a:r>
              <a:rPr lang="en-US" sz="2400" b="1" i="1" dirty="0" smtClean="0">
                <a:latin typeface="+mj-lt"/>
              </a:rPr>
              <a:t>HV</a:t>
            </a:r>
            <a:r>
              <a:rPr lang="en-US" sz="2400" b="1" i="1" dirty="0" smtClean="0">
                <a:latin typeface="+mj-lt"/>
              </a:rPr>
              <a:t>: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Ngô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Duy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Khánh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Vy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văn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Hot Sax (</a:t>
            </a:r>
            <a:r>
              <a:rPr lang="en-US" dirty="0"/>
              <a:t>E. Keogh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WAT (Y. Bu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HOT SAX </a:t>
            </a:r>
            <a:r>
              <a:rPr lang="en-US" dirty="0" err="1" smtClean="0"/>
              <a:t>và</a:t>
            </a:r>
            <a:r>
              <a:rPr lang="en-US" dirty="0" smtClean="0"/>
              <a:t> 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brute-force.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Euclid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SAX.</a:t>
            </a:r>
          </a:p>
          <a:p>
            <a:pPr lvl="1"/>
            <a:r>
              <a:rPr lang="en-US" dirty="0" smtClean="0"/>
              <a:t>HOT SAX </a:t>
            </a:r>
            <a:r>
              <a:rPr lang="en-US" dirty="0" err="1" smtClean="0"/>
              <a:t>dùng</a:t>
            </a:r>
            <a:r>
              <a:rPr lang="en-US" dirty="0" smtClean="0"/>
              <a:t> PAA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smtClean="0"/>
              <a:t>WAT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Haar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SAX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B1: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trược</a:t>
            </a:r>
            <a:r>
              <a:rPr lang="en-US" dirty="0" smtClean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i="1" dirty="0"/>
              <a:t>f(t) = b</a:t>
            </a:r>
            <a:r>
              <a:rPr lang="en-US" i="1" baseline="-25000" dirty="0"/>
              <a:t>0</a:t>
            </a:r>
            <a:r>
              <a:rPr lang="en-US" i="1" dirty="0"/>
              <a:t> + b</a:t>
            </a:r>
            <a:r>
              <a:rPr lang="en-US" i="1" baseline="-25000" dirty="0"/>
              <a:t>1</a:t>
            </a:r>
            <a:r>
              <a:rPr lang="en-US" i="1" dirty="0"/>
              <a:t>t  + b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30000" dirty="0"/>
              <a:t>2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baseline="30000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1­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i+1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i="1" baseline="-25000" dirty="0"/>
              <a:t>i+1</a:t>
            </a:r>
            <a:r>
              <a:rPr lang="en-US" i="1" dirty="0"/>
              <a:t>=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 err="1"/>
              <a:t>+j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+ j,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+ j)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j ≥ 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-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B2: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i="1" dirty="0"/>
                  <a:t>D = (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ij</a:t>
                </a:r>
                <a:r>
                  <a:rPr lang="en-US" i="1" dirty="0" smtClean="0"/>
                  <a:t>)</a:t>
                </a:r>
                <a:r>
                  <a:rPr lang="en-US" i="1" baseline="-25000" dirty="0" err="1" smtClean="0"/>
                  <a:t>mxm</a:t>
                </a:r>
                <a:r>
                  <a:rPr lang="en-US" i="1" baseline="-2500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  <m:r>
                          <a:rPr lang="en-US"/>
                          <m:t>=</m:t>
                        </m:r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/>
                                  <m:t>min</m:t>
                                </m:r>
                              </m:sub>
                            </m:sSub>
                            <m:r>
                              <a:rPr lang="en-US"/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r>
                              <a:rPr lang="en-US" i="1"/>
                              <m:t>𝑙</m:t>
                            </m:r>
                            <m:r>
                              <a:rPr lang="en-US"/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/>
                                  <m:t>max</m:t>
                                </m:r>
                              </m:sub>
                            </m:sSub>
                          </m:lim>
                        </m:limLow>
                        <m:r>
                          <a:rPr lang="en-US" i="1"/>
                          <m:t>𝐷𝑖𝑠𝑡</m:t>
                        </m:r>
                        <m:r>
                          <a:rPr lang="en-US"/>
                          <m:t>((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𝑒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),(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r>
                          <a:rPr lang="en-US" i="1"/>
                          <m:t>𝑙</m:t>
                        </m:r>
                        <m:r>
                          <a:rPr lang="en-US"/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(</a:t>
                </a:r>
                <a:r>
                  <a:rPr lang="en-US" i="1" dirty="0"/>
                  <a:t>k-</a:t>
                </a:r>
                <a:r>
                  <a:rPr lang="en-US" i="1" dirty="0" err="1"/>
                  <a:t>dist</a:t>
                </a:r>
                <a:r>
                  <a:rPr lang="en-US" dirty="0"/>
                  <a:t>).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i="1" dirty="0"/>
                  <a:t>α</a:t>
                </a:r>
                <a:r>
                  <a:rPr lang="en-US" i="1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Giới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thiệu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số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định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nghĩa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quan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Phương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pháp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xuất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).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 smtClean="0"/>
              <a:t>)</a:t>
            </a:r>
          </a:p>
          <a:p>
            <a:r>
              <a:rPr lang="en-US" i="1" dirty="0"/>
              <a:t>k</a:t>
            </a:r>
            <a:r>
              <a:rPr lang="en-US" i="1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0.05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α</a:t>
            </a:r>
            <a:r>
              <a:rPr lang="en-US" i="1" baseline="-25000" dirty="0" smtClean="0"/>
              <a:t>0</a:t>
            </a:r>
            <a:r>
              <a:rPr lang="en-US" i="1" baseline="-25000" dirty="0"/>
              <a:t>­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3 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Euclid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Euclid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iến</a:t>
                </a:r>
                <a:r>
                  <a:rPr lang="en-US" dirty="0" smtClean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(</a:t>
                </a:r>
                <a:r>
                  <a:rPr lang="en-US" i="1" dirty="0"/>
                  <a:t>T={y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})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i="1" dirty="0" smtClean="0"/>
                  <a:t>’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i="1" dirty="0" smtClean="0"/>
                  <a:t>Y_MAX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MAX{y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}, Y_MIN = MIN{y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}</a:t>
                </a:r>
                <a:r>
                  <a:rPr lang="en-US" dirty="0"/>
                  <a:t>. </a:t>
                </a:r>
                <a:endParaRPr lang="en-US" dirty="0"/>
              </a:p>
              <a:p>
                <a:r>
                  <a:rPr lang="en-US" i="1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tọa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X_C </a:t>
                </a:r>
                <a:r>
                  <a:rPr lang="en-US" i="1" dirty="0"/>
                  <a:t>= n/2, Y_C = (Y_MAX + Y_MIN)/2</a:t>
                </a:r>
                <a:r>
                  <a:rPr lang="en-US" dirty="0"/>
                  <a:t>. </a:t>
                </a:r>
                <a:endParaRPr lang="en-US" dirty="0"/>
              </a:p>
              <a:p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 i="1"/>
                          <m:t>𝑛</m:t>
                        </m:r>
                        <m:r>
                          <a:rPr lang="en-US"/>
                          <m:t>′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Function </a:t>
            </a:r>
            <a:r>
              <a:rPr lang="en-US" i="1" dirty="0" err="1" smtClean="0"/>
              <a:t>Dist</a:t>
            </a:r>
            <a:r>
              <a:rPr lang="en-US" i="1" dirty="0" smtClean="0"/>
              <a:t>(X, Y)</a:t>
            </a:r>
          </a:p>
          <a:p>
            <a:pPr marL="457200" lvl="1" indent="0">
              <a:buNone/>
            </a:pPr>
            <a:r>
              <a:rPr lang="en-US" i="1" dirty="0" smtClean="0"/>
              <a:t>if(</a:t>
            </a:r>
            <a:r>
              <a:rPr lang="en-US" i="1" dirty="0" err="1" smtClean="0"/>
              <a:t>X.length</a:t>
            </a:r>
            <a:r>
              <a:rPr lang="en-US" i="1" dirty="0" smtClean="0"/>
              <a:t> ==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</a:t>
            </a:r>
            <a:r>
              <a:rPr lang="en-US" i="1" dirty="0"/>
              <a:t>Euclid(X,Y)</a:t>
            </a:r>
          </a:p>
          <a:p>
            <a:pPr marL="457200" lvl="1" indent="0">
              <a:buNone/>
            </a:pPr>
            <a:r>
              <a:rPr lang="en-US" i="1" dirty="0" smtClean="0"/>
              <a:t>Else if(</a:t>
            </a:r>
            <a:r>
              <a:rPr lang="en-US" i="1" dirty="0" err="1" smtClean="0"/>
              <a:t>X.length</a:t>
            </a:r>
            <a:r>
              <a:rPr lang="en-US" i="1" dirty="0" smtClean="0"/>
              <a:t> &lt;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Y’ = Homothetic(Y, </a:t>
            </a:r>
            <a:r>
              <a:rPr lang="en-US" i="1" dirty="0" err="1" smtClean="0"/>
              <a:t>X.length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Euclid(X,Y’)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X.length</a:t>
            </a:r>
            <a:r>
              <a:rPr lang="en-US" i="1" dirty="0"/>
              <a:t> </a:t>
            </a:r>
            <a:r>
              <a:rPr lang="en-US" i="1" dirty="0" smtClean="0"/>
              <a:t>&gt; </a:t>
            </a:r>
            <a:r>
              <a:rPr lang="en-US" i="1" dirty="0" err="1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X’ </a:t>
            </a:r>
            <a:r>
              <a:rPr lang="en-US" i="1" dirty="0"/>
              <a:t>= </a:t>
            </a:r>
            <a:r>
              <a:rPr lang="en-US" i="1" dirty="0" smtClean="0"/>
              <a:t>Homothetic(X, </a:t>
            </a:r>
            <a:r>
              <a:rPr lang="en-US" i="1" dirty="0" err="1" smtClean="0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Euclid(X’,Y)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100" dirty="0" err="1" smtClean="0"/>
              <a:t>Tài</a:t>
            </a:r>
            <a:r>
              <a:rPr lang="en-US" sz="4100" dirty="0" smtClean="0"/>
              <a:t> </a:t>
            </a:r>
            <a:r>
              <a:rPr lang="en-US" sz="4100" dirty="0" err="1" smtClean="0"/>
              <a:t>liệu</a:t>
            </a:r>
            <a:r>
              <a:rPr lang="en-US" sz="4100" dirty="0" smtClean="0"/>
              <a:t> </a:t>
            </a:r>
            <a:r>
              <a:rPr lang="en-US" sz="4100" dirty="0" err="1" smtClean="0"/>
              <a:t>tham</a:t>
            </a:r>
            <a:r>
              <a:rPr lang="en-US" sz="4100" dirty="0" smtClean="0"/>
              <a:t> </a:t>
            </a:r>
            <a:r>
              <a:rPr lang="en-US" sz="4100" dirty="0" err="1" smtClean="0"/>
              <a:t>khảo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A.W. Fu, O.T. Leung, E. Keogh, J. Lin. </a:t>
            </a:r>
            <a:r>
              <a:rPr lang="en-US" sz="1400" i="1" dirty="0"/>
              <a:t>Finding Time Series Discords Based on </a:t>
            </a:r>
            <a:r>
              <a:rPr lang="en-US" sz="1400" i="1" dirty="0" err="1"/>
              <a:t>Haar</a:t>
            </a:r>
            <a:r>
              <a:rPr lang="en-US" sz="1400" i="1" dirty="0"/>
              <a:t> Transform</a:t>
            </a:r>
            <a:r>
              <a:rPr lang="en-US" sz="1400" dirty="0"/>
              <a:t>. Advanced Data Mining and Applications – ADMA, pp. 31-41, 2006.</a:t>
            </a:r>
          </a:p>
          <a:p>
            <a:r>
              <a:rPr lang="en-US" sz="1400" dirty="0" smtClean="0"/>
              <a:t>C.A</a:t>
            </a:r>
            <a:r>
              <a:rPr lang="en-US" sz="1400" dirty="0"/>
              <a:t>. </a:t>
            </a:r>
            <a:r>
              <a:rPr lang="en-US" sz="1400" dirty="0" err="1"/>
              <a:t>Ratanamahatana</a:t>
            </a:r>
            <a:r>
              <a:rPr lang="en-US" sz="1400" dirty="0"/>
              <a:t>, E. Keogh. </a:t>
            </a:r>
            <a:r>
              <a:rPr lang="en-US" sz="1400" i="1" dirty="0"/>
              <a:t>Making Time-series Classification More Accurate Using Learned Constraints</a:t>
            </a:r>
            <a:r>
              <a:rPr lang="en-US" sz="1400" dirty="0"/>
              <a:t>. In Proceedings of SIAM International Conference on Data Mining, 2004.</a:t>
            </a:r>
          </a:p>
          <a:p>
            <a:r>
              <a:rPr lang="en-US" sz="1400" dirty="0" smtClean="0"/>
              <a:t>C.D</a:t>
            </a:r>
            <a:r>
              <a:rPr lang="en-US" sz="1400" dirty="0"/>
              <a:t>. Truong, H.N. Tin, D.T </a:t>
            </a:r>
            <a:r>
              <a:rPr lang="en-US" sz="1400" dirty="0" err="1"/>
              <a:t>Anh</a:t>
            </a:r>
            <a:r>
              <a:rPr lang="en-US" sz="1400" dirty="0"/>
              <a:t>. </a:t>
            </a:r>
            <a:r>
              <a:rPr lang="en-US" sz="1400" i="1" dirty="0"/>
              <a:t>Combining motif information and neural network for time series prediction</a:t>
            </a:r>
            <a:r>
              <a:rPr lang="en-US" sz="1400" b="1" i="1" dirty="0"/>
              <a:t>. </a:t>
            </a:r>
            <a:r>
              <a:rPr lang="en-US" sz="1400" dirty="0"/>
              <a:t>Int. J. Business Intelligence and Data Mining, vol. 7, no. 4, pp. 318-339, 2012.</a:t>
            </a:r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Lemire</a:t>
            </a:r>
            <a:r>
              <a:rPr lang="en-US" sz="1400" b="1" i="1" dirty="0"/>
              <a:t>. </a:t>
            </a:r>
            <a:r>
              <a:rPr lang="en-US" sz="1400" i="1" dirty="0"/>
              <a:t>A Better Alternative to Piecewise Linear Time Series Segmentation</a:t>
            </a:r>
            <a:r>
              <a:rPr lang="en-US" sz="1400" dirty="0"/>
              <a:t>. Proceedings of the 7</a:t>
            </a:r>
            <a:r>
              <a:rPr lang="en-US" sz="1400" baseline="30000" dirty="0"/>
              <a:t>th</a:t>
            </a:r>
            <a:r>
              <a:rPr lang="en-US" sz="1400" dirty="0"/>
              <a:t> SIAM International Conference on Data Mining, pp. 545-550, 2007.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J. Lin, A. Fu. </a:t>
            </a:r>
            <a:r>
              <a:rPr lang="en-US" sz="1400" i="1" dirty="0"/>
              <a:t>HOT SAX: Finding the Most </a:t>
            </a:r>
            <a:r>
              <a:rPr lang="en-US" sz="1400" i="1" dirty="0" err="1"/>
              <a:t>UnusualTime</a:t>
            </a:r>
            <a:r>
              <a:rPr lang="en-US" sz="1400" i="1" dirty="0"/>
              <a:t> Series Subsequence: Algorithms and Applications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5th IEEE International Conference on Data Mining, pp. 226-233, 2005. 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</a:t>
            </a:r>
            <a:r>
              <a:rPr lang="en-US" sz="1400" dirty="0" err="1"/>
              <a:t>K.Chakrabarti</a:t>
            </a:r>
            <a:r>
              <a:rPr lang="en-US" sz="1400" dirty="0"/>
              <a:t>, M. </a:t>
            </a:r>
            <a:r>
              <a:rPr lang="en-US" sz="1400" dirty="0" err="1"/>
              <a:t>Pazzani</a:t>
            </a:r>
            <a:r>
              <a:rPr lang="en-US" sz="1400" dirty="0"/>
              <a:t>, S. </a:t>
            </a:r>
            <a:r>
              <a:rPr lang="en-US" sz="1400" dirty="0" err="1"/>
              <a:t>Mehrotra</a:t>
            </a:r>
            <a:r>
              <a:rPr lang="en-US" sz="1400" dirty="0"/>
              <a:t>. </a:t>
            </a:r>
            <a:r>
              <a:rPr lang="en-US" sz="1400" i="1" dirty="0"/>
              <a:t>Dimensionality </a:t>
            </a:r>
            <a:r>
              <a:rPr lang="en-US" sz="1400" i="1" dirty="0" err="1"/>
              <a:t>Reducion</a:t>
            </a:r>
            <a:r>
              <a:rPr lang="en-US" sz="1400" i="1" dirty="0"/>
              <a:t> for Fast Similarity Search in Large Time Series Database</a:t>
            </a:r>
            <a:r>
              <a:rPr lang="en-US" sz="1400" dirty="0"/>
              <a:t>. Knowledge and Information Systems 3, pp. 263-286, 2001.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S. Chu, D. Hart, M. </a:t>
            </a:r>
            <a:r>
              <a:rPr lang="en-US" sz="1400" dirty="0" err="1"/>
              <a:t>Pazzani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i="1" dirty="0"/>
              <a:t>An Online Algorithm for Segmenting Time Series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2001 IEEE International Conference on Data Mining, pp. 289-296, 2001.</a:t>
            </a:r>
          </a:p>
          <a:p>
            <a:r>
              <a:rPr lang="en-US" sz="1400" dirty="0" smtClean="0"/>
              <a:t>J</a:t>
            </a:r>
            <a:r>
              <a:rPr lang="en-US" sz="1400" dirty="0"/>
              <a:t>. Lin, E Keogh, S. </a:t>
            </a:r>
            <a:r>
              <a:rPr lang="en-US" sz="1400" dirty="0" err="1"/>
              <a:t>Lonardi</a:t>
            </a:r>
            <a:r>
              <a:rPr lang="en-US" sz="1400" dirty="0"/>
              <a:t>, B. Chiu. </a:t>
            </a:r>
            <a:r>
              <a:rPr lang="en-US" sz="1400" i="1" dirty="0"/>
              <a:t>A Symbolic Representation of Time Series, with Implications for Streaming Algorithms</a:t>
            </a:r>
            <a:r>
              <a:rPr lang="en-US" sz="1400" dirty="0"/>
              <a:t>. Proceedings of the 8th ACM SIGMOD, pp. 2-11, 2003.</a:t>
            </a:r>
          </a:p>
          <a:p>
            <a:r>
              <a:rPr lang="en-US" sz="1400" dirty="0" smtClean="0"/>
              <a:t>K</a:t>
            </a:r>
            <a:r>
              <a:rPr lang="en-US" sz="1400" dirty="0"/>
              <a:t>. Chan, A.W. Fu. </a:t>
            </a:r>
            <a:r>
              <a:rPr lang="en-US" sz="1400" i="1" dirty="0"/>
              <a:t>Efficient Time Series Matching by Wavelets</a:t>
            </a:r>
            <a:r>
              <a:rPr lang="en-US" sz="1400" dirty="0"/>
              <a:t>. Proceedings of the 15th International Conference on Data Engineering, pp. 126-133, 1999.</a:t>
            </a:r>
          </a:p>
          <a:p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Leng</a:t>
            </a:r>
            <a:r>
              <a:rPr lang="en-US" sz="1400" dirty="0"/>
              <a:t>, X. Chen, L. Li. </a:t>
            </a:r>
            <a:r>
              <a:rPr lang="en-US" sz="1400" i="1" dirty="0"/>
              <a:t>Variable Length Methods for Detecting Anomaly Patterns in Time Series</a:t>
            </a:r>
            <a:r>
              <a:rPr lang="en-US" sz="1400" dirty="0"/>
              <a:t>. International Symposium on Computational Intelligence and Design, pp. 52-56, 2008.</a:t>
            </a:r>
          </a:p>
          <a:p>
            <a:r>
              <a:rPr lang="en-US" sz="1400" dirty="0" smtClean="0"/>
              <a:t>P</a:t>
            </a:r>
            <a:r>
              <a:rPr lang="en-US" sz="1400" dirty="0"/>
              <a:t>. </a:t>
            </a:r>
            <a:r>
              <a:rPr lang="en-US" sz="1400" dirty="0" err="1"/>
              <a:t>Senin</a:t>
            </a:r>
            <a:r>
              <a:rPr lang="en-US" sz="1400" dirty="0"/>
              <a:t>, J. Lin, X. Wang, T. Oates, S. Gandhi. </a:t>
            </a:r>
            <a:r>
              <a:rPr lang="en-US" sz="1400" i="1" dirty="0"/>
              <a:t>Times Series anomaly discovery with grammar-based compression.</a:t>
            </a:r>
            <a:r>
              <a:rPr lang="en-US" sz="1400" dirty="0"/>
              <a:t> 18th International Conference on Extending Database Technology, pp. 481-492, 2015.</a:t>
            </a:r>
          </a:p>
          <a:p>
            <a:r>
              <a:rPr lang="en-US" sz="1400" dirty="0" smtClean="0"/>
              <a:t>S</a:t>
            </a:r>
            <a:r>
              <a:rPr lang="en-US" sz="1400" dirty="0"/>
              <a:t>. Lee, D. Kwon, S. Lee. </a:t>
            </a:r>
            <a:r>
              <a:rPr lang="en-US" sz="1400" i="1" dirty="0"/>
              <a:t>Efficient Pattern Matching of Time Series Data. </a:t>
            </a:r>
            <a:r>
              <a:rPr lang="en-US" sz="1400" dirty="0"/>
              <a:t>In</a:t>
            </a:r>
            <a:r>
              <a:rPr lang="en-US" sz="1400" i="1" dirty="0"/>
              <a:t> </a:t>
            </a:r>
            <a:r>
              <a:rPr lang="en-US" sz="1400" dirty="0"/>
              <a:t>Proceedings of the 15th International Conference on Industrial and Engineering Applications of Artificial Intelligence and Expert Systems IEA/AIE, pp. 586-595, 2002.</a:t>
            </a:r>
          </a:p>
          <a:p>
            <a:r>
              <a:rPr lang="en-US" sz="1400" dirty="0" smtClean="0"/>
              <a:t>W</a:t>
            </a:r>
            <a:r>
              <a:rPr lang="en-US" sz="1400" dirty="0"/>
              <a:t>. </a:t>
            </a:r>
            <a:r>
              <a:rPr lang="en-US" sz="1400" dirty="0" err="1"/>
              <a:t>Luo</a:t>
            </a:r>
            <a:r>
              <a:rPr lang="en-US" sz="1400" dirty="0"/>
              <a:t>, M. Gallagher, J. Wiles. </a:t>
            </a:r>
            <a:r>
              <a:rPr lang="en-US" sz="1400" i="1" dirty="0"/>
              <a:t>Parameter-Free Search of Time-Series Discord</a:t>
            </a:r>
            <a:r>
              <a:rPr lang="en-US" sz="1400" dirty="0"/>
              <a:t>. Journal of Computer Science and Technology, vol. 28, no. 2, pp. 300-310, 2013.</a:t>
            </a:r>
          </a:p>
          <a:p>
            <a:r>
              <a:rPr lang="en-US" sz="1400" dirty="0" smtClean="0"/>
              <a:t>Y.S</a:t>
            </a:r>
            <a:r>
              <a:rPr lang="en-US" sz="1400" dirty="0"/>
              <a:t>. </a:t>
            </a:r>
            <a:r>
              <a:rPr lang="en-US" sz="1400" dirty="0" err="1"/>
              <a:t>Jeong</a:t>
            </a:r>
            <a:r>
              <a:rPr lang="en-US" sz="1400" dirty="0"/>
              <a:t>, M.K. </a:t>
            </a:r>
            <a:r>
              <a:rPr lang="en-US" sz="1400" dirty="0" err="1"/>
              <a:t>Jeong</a:t>
            </a:r>
            <a:r>
              <a:rPr lang="en-US" sz="1400" dirty="0"/>
              <a:t>, O.A </a:t>
            </a:r>
            <a:r>
              <a:rPr lang="en-US" sz="1400" dirty="0" err="1"/>
              <a:t>Omitaomu</a:t>
            </a:r>
            <a:r>
              <a:rPr lang="en-US" sz="1400" dirty="0"/>
              <a:t>. </a:t>
            </a:r>
            <a:r>
              <a:rPr lang="en-US" sz="1400" i="1" dirty="0"/>
              <a:t>Weighted dynamic time warping for time series classification</a:t>
            </a:r>
            <a:r>
              <a:rPr lang="en-US" sz="1400" dirty="0"/>
              <a:t>. In Pattern Recognition 44, pp. 2231-2240, 2011.</a:t>
            </a:r>
          </a:p>
          <a:p>
            <a:r>
              <a:rPr lang="en-US" sz="1400" dirty="0" smtClean="0"/>
              <a:t>Y</a:t>
            </a:r>
            <a:r>
              <a:rPr lang="en-US" sz="1400" dirty="0"/>
              <a:t>. Bu, T. Leung, A.W. Fu, E. Keogh, J. Pei, S. </a:t>
            </a:r>
            <a:r>
              <a:rPr lang="en-US" sz="1400" dirty="0" err="1"/>
              <a:t>Meshkin</a:t>
            </a:r>
            <a:r>
              <a:rPr lang="en-US" sz="1400" dirty="0"/>
              <a:t>. </a:t>
            </a:r>
            <a:r>
              <a:rPr lang="en-US" sz="1400" i="1" dirty="0"/>
              <a:t>WAT: Finding Top-K Discords in Time Series Database</a:t>
            </a:r>
            <a:r>
              <a:rPr lang="en-US" sz="1400" dirty="0"/>
              <a:t>. Proceedings of the 7th SIAM International Conference on Data Mining, pp. 449-454,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dirty="0" err="1" smtClean="0">
                <a:latin typeface="+mj-lt"/>
              </a:rPr>
              <a:t>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dạng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được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lưu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theo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con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con </a:t>
            </a:r>
            <a:r>
              <a:rPr lang="en-US" sz="2800" dirty="0" err="1" smtClean="0">
                <a:latin typeface="+mj-lt"/>
              </a:rPr>
              <a:t>khác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biệt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với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phần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còn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của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Bài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toán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tìm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còn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nhiều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ứng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dụng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thực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tế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chăm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sóc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sức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khỏe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đảm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bảo</a:t>
            </a:r>
            <a:r>
              <a:rPr lang="en-US" sz="2800" dirty="0" smtClean="0">
                <a:latin typeface="+mj-lt"/>
              </a:rPr>
              <a:t> an </a:t>
            </a:r>
            <a:r>
              <a:rPr lang="en-US" sz="2800" dirty="0" err="1" smtClean="0">
                <a:latin typeface="+mj-lt"/>
              </a:rPr>
              <a:t>toàn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sản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xuất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phát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hiện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xâm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nhập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Chuỗi</a:t>
            </a:r>
            <a:r>
              <a:rPr lang="en-US" sz="2400" dirty="0" smtClean="0">
                <a:latin typeface="+mj-lt"/>
              </a:rPr>
              <a:t> con </a:t>
            </a:r>
            <a:r>
              <a:rPr lang="en-US" sz="2400" dirty="0" err="1" smtClean="0">
                <a:latin typeface="+mj-lt"/>
              </a:rPr>
              <a:t>bất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thường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Một</a:t>
            </a:r>
            <a:r>
              <a:rPr lang="en-US" b="1" dirty="0"/>
              <a:t> </a:t>
            </a:r>
            <a:r>
              <a:rPr lang="en-US" i="1" dirty="0" err="1"/>
              <a:t>chuỗi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dirty="0"/>
              <a:t> (Time Series)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T = 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r>
              <a:rPr lang="en-US" i="1" dirty="0" err="1"/>
              <a:t>Chuỗi</a:t>
            </a:r>
            <a:r>
              <a:rPr lang="en-US" i="1" dirty="0"/>
              <a:t> con</a:t>
            </a:r>
            <a:r>
              <a:rPr lang="en-US" dirty="0"/>
              <a:t> (subsequence)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(</a:t>
            </a:r>
            <a:r>
              <a:rPr lang="en-US" i="1" dirty="0"/>
              <a:t>m ≤ n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. 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C =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i="1" dirty="0"/>
              <a:t>, x</a:t>
            </a:r>
            <a:r>
              <a:rPr lang="en-US" i="1" baseline="-25000" dirty="0"/>
              <a:t>p+1</a:t>
            </a:r>
            <a:r>
              <a:rPr lang="en-US" i="1" dirty="0"/>
              <a:t>, …, x</a:t>
            </a:r>
            <a:r>
              <a:rPr lang="en-US" i="1" baseline="-25000" dirty="0"/>
              <a:t>p+n-1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1≤ p≤  m-n+1</a:t>
            </a:r>
            <a:r>
              <a:rPr lang="en-US" dirty="0"/>
              <a:t>.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x</a:t>
            </a:r>
            <a:r>
              <a:rPr lang="en-US" i="1" baseline="-25000" dirty="0"/>
              <a:t>p+n-1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khoảng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dirty="0"/>
              <a:t> (distance function) </a:t>
            </a:r>
            <a:r>
              <a:rPr lang="en-US" i="1" dirty="0" err="1"/>
              <a:t>Dist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(C,M) = </a:t>
            </a:r>
            <a:r>
              <a:rPr lang="en-US" i="1" dirty="0" err="1"/>
              <a:t>Dist</a:t>
            </a:r>
            <a:r>
              <a:rPr lang="en-US" i="1" dirty="0"/>
              <a:t>(M,C).</a:t>
            </a:r>
            <a:endParaRPr lang="en-US" dirty="0"/>
          </a:p>
          <a:p>
            <a:r>
              <a:rPr lang="en-US" dirty="0" smtClean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i="1" dirty="0"/>
              <a:t>k &gt; 0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.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(P)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(D, Q’) ≤  </a:t>
            </a:r>
            <a:r>
              <a:rPr lang="en-US" i="1" dirty="0" err="1"/>
              <a:t>Dist</a:t>
            </a:r>
            <a:r>
              <a:rPr lang="en-US" i="1" dirty="0"/>
              <a:t>(D,Q).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i="1" dirty="0"/>
              <a:t>k-1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(D, Q’) &lt; </a:t>
            </a:r>
            <a:r>
              <a:rPr lang="en-US" i="1" dirty="0" err="1"/>
              <a:t>Dist</a:t>
            </a:r>
            <a:r>
              <a:rPr lang="en-US" i="1" dirty="0"/>
              <a:t>(D,Q).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ta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(D)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median(k-</a:t>
            </a:r>
            <a:r>
              <a:rPr lang="en-US" i="1" dirty="0" err="1"/>
              <a:t>dist</a:t>
            </a:r>
            <a:r>
              <a:rPr lang="en-US" i="1" dirty="0"/>
              <a:t>(D))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(D)</a:t>
            </a:r>
            <a:r>
              <a:rPr lang="en-US" dirty="0"/>
              <a:t>.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dirty="0"/>
              <a:t> (Anomaly factor)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i="1" dirty="0"/>
              <a:t> k-</a:t>
            </a:r>
            <a:r>
              <a:rPr lang="en-US" i="1" dirty="0" err="1"/>
              <a:t>dist</a:t>
            </a:r>
            <a:r>
              <a:rPr lang="en-US" i="1" dirty="0"/>
              <a:t>(P)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median(k-</a:t>
            </a:r>
            <a:r>
              <a:rPr lang="en-US" i="1" dirty="0" err="1"/>
              <a:t>dist</a:t>
            </a:r>
            <a:r>
              <a:rPr lang="en-US" i="1" dirty="0"/>
              <a:t>(D</a:t>
            </a:r>
            <a:r>
              <a:rPr lang="en-US" i="1" dirty="0" smtClean="0"/>
              <a:t>)).</a:t>
            </a:r>
          </a:p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khớp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tầm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dirty="0"/>
              <a:t> (non-self match)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|p - q| ≥  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2011</Words>
  <Application>Microsoft Office PowerPoint</Application>
  <PresentationFormat>On-screen Show (4:3)</PresentationFormat>
  <Paragraphs>141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TÌM CHUỖI CON BẤT THƯỜNG TRONG DỮ LIỆU CHUỖI THỜI GIAN BẰNG PHƯƠNG PHÁP ĐÁNH GIÁ HỆ SỐ BẤT THƯỜNG</vt:lpstr>
      <vt:lpstr>Nội dung</vt:lpstr>
      <vt:lpstr>Giới thiệu</vt:lpstr>
      <vt:lpstr>Giới thiệu</vt:lpstr>
      <vt:lpstr>Giới thiệu</vt:lpstr>
      <vt:lpstr>Giới thiệu</vt:lpstr>
      <vt:lpstr>Một số định nghĩa </vt:lpstr>
      <vt:lpstr>Một số định nghĩa</vt:lpstr>
      <vt:lpstr>Một số định nghĩa</vt:lpstr>
      <vt:lpstr>Các cộng trình liên quan </vt:lpstr>
      <vt:lpstr>Giải thuật HOT SAX và WAT</vt:lpstr>
      <vt:lpstr>Giải thuật HOT SAX và WAT</vt:lpstr>
      <vt:lpstr>Giải thuật HOT SAX và WAT</vt:lpstr>
      <vt:lpstr>Giải thuật HOT SAX và WAT</vt:lpstr>
      <vt:lpstr>Giải thuật HOT SAX và WAT</vt:lpstr>
      <vt:lpstr>Giải thuật HOT SAX và WAT</vt:lpstr>
      <vt:lpstr>Phương pháp của M.Leng và các cộng sự</vt:lpstr>
      <vt:lpstr>Phương pháp của M.Leng và các cộng sự</vt:lpstr>
      <vt:lpstr>Phương pháp của M.Leng và các cộng sự</vt:lpstr>
      <vt:lpstr>Phương pháp của M.Leng và các cộng sự</vt:lpstr>
      <vt:lpstr>  Phương pháp đề xuất  </vt:lpstr>
      <vt:lpstr>Phương pháp đề xuất</vt:lpstr>
      <vt:lpstr>Phương pháp đề xuất</vt:lpstr>
      <vt:lpstr>Phương pháp đề xuất</vt:lpstr>
      <vt:lpstr>Tài liệu tham khảo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226</cp:revision>
  <dcterms:created xsi:type="dcterms:W3CDTF">2012-12-23T03:38:43Z</dcterms:created>
  <dcterms:modified xsi:type="dcterms:W3CDTF">2015-06-09T16:26:26Z</dcterms:modified>
</cp:coreProperties>
</file>