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6"/>
  </p:notesMasterIdLst>
  <p:sldIdLst>
    <p:sldId id="256" r:id="rId2"/>
    <p:sldId id="257" r:id="rId3"/>
    <p:sldId id="327" r:id="rId4"/>
    <p:sldId id="276" r:id="rId5"/>
    <p:sldId id="278" r:id="rId6"/>
    <p:sldId id="315" r:id="rId7"/>
    <p:sldId id="316" r:id="rId8"/>
    <p:sldId id="326" r:id="rId9"/>
    <p:sldId id="289" r:id="rId10"/>
    <p:sldId id="288" r:id="rId11"/>
    <p:sldId id="318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9" r:id="rId20"/>
    <p:sldId id="303" r:id="rId21"/>
    <p:sldId id="304" r:id="rId22"/>
    <p:sldId id="291" r:id="rId23"/>
    <p:sldId id="317" r:id="rId24"/>
    <p:sldId id="270" r:id="rId25"/>
    <p:sldId id="305" r:id="rId26"/>
    <p:sldId id="306" r:id="rId27"/>
    <p:sldId id="328" r:id="rId28"/>
    <p:sldId id="292" r:id="rId29"/>
    <p:sldId id="307" r:id="rId30"/>
    <p:sldId id="320" r:id="rId31"/>
    <p:sldId id="319" r:id="rId32"/>
    <p:sldId id="321" r:id="rId33"/>
    <p:sldId id="322" r:id="rId34"/>
    <p:sldId id="323" r:id="rId35"/>
    <p:sldId id="324" r:id="rId36"/>
    <p:sldId id="329" r:id="rId37"/>
    <p:sldId id="299" r:id="rId38"/>
    <p:sldId id="310" r:id="rId39"/>
    <p:sldId id="311" r:id="rId40"/>
    <p:sldId id="312" r:id="rId41"/>
    <p:sldId id="300" r:id="rId42"/>
    <p:sldId id="313" r:id="rId43"/>
    <p:sldId id="301" r:id="rId44"/>
    <p:sldId id="31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Lai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ỨNG DỤNG MẠNG NEURON NHÂN TẠO TRONG VIỆC DỰ BÁO DỮ LIỆU CHUỖI THỜI GIAN CÓ TÍNH XU HƯỚNG VÀ TÍNH MÙA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+mj-lt"/>
              </a:rPr>
              <a:t>GVHD:  </a:t>
            </a:r>
            <a:r>
              <a:rPr lang="en-US" sz="2400" b="1" dirty="0" smtClean="0">
                <a:latin typeface="+mj-lt"/>
              </a:rPr>
              <a:t>  PGS.TS </a:t>
            </a:r>
            <a:r>
              <a:rPr lang="en-US" sz="2400" b="1" dirty="0" err="1">
                <a:latin typeface="+mj-lt"/>
              </a:rPr>
              <a:t>Dương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Tuấn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Anh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b="1" i="1" dirty="0">
                <a:latin typeface="+mj-lt"/>
              </a:rPr>
              <a:t>SVTH 1:</a:t>
            </a:r>
            <a:r>
              <a:rPr lang="en-US" sz="2400" b="1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Đoàn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Ngọc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Bảo</a:t>
            </a:r>
            <a:r>
              <a:rPr lang="en-US" sz="2400" b="1" dirty="0">
                <a:latin typeface="+mj-lt"/>
              </a:rPr>
              <a:t>	</a:t>
            </a:r>
            <a:r>
              <a:rPr lang="en-US" sz="2400" b="1" dirty="0" smtClean="0">
                <a:latin typeface="+mj-lt"/>
              </a:rPr>
              <a:t>50800107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b="1" i="1" dirty="0">
                <a:latin typeface="+mj-lt"/>
              </a:rPr>
              <a:t>SVTH 2:</a:t>
            </a:r>
            <a:r>
              <a:rPr lang="en-US" sz="2400" b="1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Ngô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Duy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Khánh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Vy</a:t>
            </a:r>
            <a:r>
              <a:rPr lang="en-US" sz="2400" b="1" dirty="0">
                <a:latin typeface="+mj-lt"/>
              </a:rPr>
              <a:t>	50802706</a:t>
            </a:r>
            <a:endParaRPr lang="en-US" sz="2400" dirty="0"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Luận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văn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nghiệp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248400"/>
            <a:ext cx="87630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300" kern="12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12/2012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2" y="1648381"/>
            <a:ext cx="7838096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733800" cy="452628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tuy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năng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xấp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xỉ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hàm</a:t>
            </a:r>
            <a:r>
              <a:rPr lang="en-US" dirty="0" smtClean="0">
                <a:latin typeface="+mj-lt"/>
              </a:rPr>
              <a:t> phi </a:t>
            </a:r>
            <a:r>
              <a:rPr lang="en-US" dirty="0" err="1" smtClean="0">
                <a:latin typeface="+mj-lt"/>
              </a:rPr>
              <a:t>tuyến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nhưng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mùa</a:t>
            </a:r>
            <a:endParaRPr lang="en-US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52400" y="6248400"/>
            <a:ext cx="8763000" cy="4572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300" kern="12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mtClean="0"/>
              <a:t>12/2012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32" y="1828800"/>
            <a:ext cx="4618866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(Hybrid Model)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696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(Exponential Smoothing)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nhân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𝑛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𝛼</m:t>
                      </m:r>
                      <m:r>
                        <a:rPr lang="en-US" sz="30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0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𝛽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= 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f>
                        <m:fPr>
                          <m:ctrlPr>
                            <a:rPr lang="en-US" sz="30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3000" i="1">
                          <a:latin typeface="Cambria Math"/>
                        </a:rPr>
                        <m:t>+(1−</m:t>
                      </m:r>
                      <m:r>
                        <a:rPr lang="en-US" sz="3000" i="1">
                          <a:latin typeface="Cambria Math"/>
                        </a:rPr>
                        <m:t>𝛾</m:t>
                      </m:r>
                      <m:r>
                        <a:rPr lang="en-US" sz="30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</m:t>
                          </m:r>
                          <m:r>
                            <a:rPr lang="en-US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098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</a:t>
            </a:r>
            <a:r>
              <a:rPr lang="en-US" dirty="0" smtClean="0"/>
              <a:t>Smoothing)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52533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r>
                            <a:rPr lang="en-US" sz="3200" i="1">
                              <a:latin typeface="Cambria Math"/>
                            </a:rPr>
                            <m:t>𝑘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𝛼</m:t>
                      </m:r>
                      <m:r>
                        <a:rPr lang="en-US" sz="32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𝛽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)+(1−</m:t>
                      </m:r>
                      <m:r>
                        <a:rPr lang="en-US" sz="3200" i="1">
                          <a:latin typeface="Cambria Math"/>
                        </a:rPr>
                        <m:t>𝛾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  <m:r>
                            <a:rPr lang="en-US" sz="3200" i="1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86000"/>
                <a:ext cx="6324600" cy="2819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(Exponential Smoothing)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hệ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l-GR" sz="3200" dirty="0" smtClean="0">
                <a:latin typeface="+mj-lt"/>
              </a:rPr>
              <a:t>α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β</a:t>
            </a:r>
            <a:r>
              <a:rPr lang="en-US" sz="3200" dirty="0" smtClean="0">
                <a:latin typeface="+mj-lt"/>
              </a:rPr>
              <a:t>, </a:t>
            </a:r>
            <a:r>
              <a:rPr lang="el-GR" sz="3200" dirty="0" smtClean="0">
                <a:latin typeface="+mj-lt"/>
              </a:rPr>
              <a:t>γ</a:t>
            </a:r>
            <a:endParaRPr lang="en-US" sz="32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(Brute Force)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(Hill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smtClean="0">
                <a:latin typeface="+mj-lt"/>
              </a:rPr>
              <a:t>Leo </a:t>
            </a:r>
            <a:r>
              <a:rPr lang="en-US" sz="3200" dirty="0" err="1" smtClean="0">
                <a:latin typeface="+mj-lt"/>
              </a:rPr>
              <a:t>đồi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dốc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(Steepest Ascent Hill Climbing)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r>
              <a:rPr lang="en-US" sz="3200" dirty="0" smtClean="0">
                <a:latin typeface="+mj-lt"/>
              </a:rPr>
              <a:t> (Simulated Annealing)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R (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qua </a:t>
            </a:r>
            <a:r>
              <a:rPr lang="en-US" sz="3200" dirty="0" err="1" smtClean="0">
                <a:latin typeface="+mj-lt"/>
              </a:rPr>
              <a:t>phần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mềm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RAndFriend</a:t>
            </a:r>
            <a:r>
              <a:rPr lang="en-US" sz="3200" dirty="0" smtClean="0">
                <a:latin typeface="+mj-lt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Môđun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(Neuron Network)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trúc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>
                <a:latin typeface="+mj-lt"/>
              </a:rPr>
              <a:t>M</a:t>
            </a:r>
            <a:r>
              <a:rPr lang="en-US" sz="3200" dirty="0" err="1" smtClean="0">
                <a:latin typeface="+mj-lt"/>
              </a:rPr>
              <a:t>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thẳng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nhập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node </a:t>
            </a:r>
            <a:r>
              <a:rPr lang="en-US" sz="3200" dirty="0" err="1" smtClean="0">
                <a:latin typeface="+mj-lt"/>
              </a:rPr>
              <a:t>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kì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huấn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truyền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ngược</a:t>
            </a:r>
            <a:r>
              <a:rPr lang="en-US" sz="3200" dirty="0" smtClean="0">
                <a:latin typeface="+mj-lt"/>
              </a:rPr>
              <a:t> (Back Propagation)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(Resilient Propagation)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7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100" dirty="0" err="1"/>
              <a:t>Môđun</a:t>
            </a:r>
            <a:r>
              <a:rPr lang="en-US" sz="4100" dirty="0"/>
              <a:t> </a:t>
            </a:r>
            <a:r>
              <a:rPr lang="en-US" sz="4100" dirty="0" err="1" smtClean="0"/>
              <a:t>lai</a:t>
            </a:r>
            <a:r>
              <a:rPr lang="en-US" sz="4100" dirty="0" smtClean="0"/>
              <a:t> (Hybrid Module)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môđun</a:t>
                </a:r>
                <a:r>
                  <a:rPr lang="en-US" sz="3200" dirty="0" smtClean="0">
                    <a:latin typeface="+mj-lt"/>
                  </a:rPr>
                  <a:t>: </a:t>
                </a:r>
                <a:r>
                  <a:rPr lang="en-US" sz="3200" dirty="0" err="1" smtClean="0">
                    <a:latin typeface="+mj-lt"/>
                  </a:rPr>
                  <a:t>làm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trơn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lũy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thừa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và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mạng</a:t>
                </a:r>
                <a:r>
                  <a:rPr lang="en-US" sz="3200" dirty="0" smtClean="0">
                    <a:latin typeface="+mj-lt"/>
                  </a:rPr>
                  <a:t> neuron </a:t>
                </a:r>
                <a:r>
                  <a:rPr lang="en-US" sz="3200" dirty="0" err="1" smtClean="0">
                    <a:latin typeface="+mj-lt"/>
                  </a:rPr>
                  <a:t>nhân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tạo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đầu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ra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tính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theo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công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thức</a:t>
                </a:r>
                <a:endParaRPr lang="en-US" sz="3200" dirty="0" smtClean="0">
                  <a:latin typeface="+mj-lt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𝐻𝑦𝑏𝑟𝑖𝑑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𝜔</m:t>
                          </m:r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𝑁𝑁</m:t>
                          </m:r>
                        </m:sub>
                      </m:sSub>
                      <m:r>
                        <a:rPr lang="en-US" sz="3200" i="1">
                          <a:latin typeface="Cambria Math"/>
                        </a:rPr>
                        <m:t>+(1−</m:t>
                      </m:r>
                      <m:r>
                        <a:rPr lang="en-US" sz="3200" i="1">
                          <a:latin typeface="Cambria Math"/>
                        </a:rPr>
                        <m:t>𝜔</m:t>
                      </m:r>
                      <m:r>
                        <a:rPr lang="en-US" sz="32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𝐸𝑆</m:t>
                          </m:r>
                        </m:sub>
                      </m:sSub>
                    </m:oMath>
                  </m:oMathPara>
                </a14:m>
                <a:endParaRPr lang="en-US" sz="3200" dirty="0" smtClean="0">
                  <a:latin typeface="+mj-lt"/>
                </a:endParaRPr>
              </a:p>
              <a:p>
                <a:pPr lvl="2"/>
                <a:r>
                  <a:rPr lang="en-US" sz="3200" dirty="0" err="1" smtClean="0">
                    <a:latin typeface="+mj-lt"/>
                  </a:rPr>
                  <a:t>Trong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đó</a:t>
                </a:r>
                <a:r>
                  <a:rPr lang="en-US" sz="32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𝜔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được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gọi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là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endParaRPr lang="en-US" sz="3200" dirty="0" smtClean="0">
                  <a:latin typeface="+mj-lt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3200" dirty="0" err="1" smtClean="0">
                    <a:latin typeface="+mj-lt"/>
                  </a:rPr>
                  <a:t>Ước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lượng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của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trọng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bằng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cách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tối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thiểu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hóa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giá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trị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bình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phương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sai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số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 err="1" smtClean="0">
                    <a:latin typeface="+mj-lt"/>
                  </a:rPr>
                  <a:t>lỗi</a:t>
                </a:r>
                <a:r>
                  <a:rPr lang="en-US" sz="3200" dirty="0" smtClean="0">
                    <a:latin typeface="+mj-lt"/>
                  </a:rPr>
                  <a:t>:</a:t>
                </a:r>
              </a:p>
              <a:p>
                <a:pPr lvl="2"/>
                <a:r>
                  <a:rPr lang="en-US" sz="3200" dirty="0">
                    <a:latin typeface="+mj-lt"/>
                  </a:rPr>
                  <a:t>MSE 	=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lvl="2"/>
                <a:endParaRPr lang="en-US" sz="3200" dirty="0">
                  <a:latin typeface="+mj-lt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991600" cy="5631093"/>
              </a:xfrm>
              <a:prstGeom prst="rect">
                <a:avLst/>
              </a:prstGeom>
              <a:blipFill rotWithShape="1">
                <a:blip r:embed="rId2"/>
                <a:stretch>
                  <a:fillRect t="-1408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70"/>
              </p:ext>
            </p:extLst>
          </p:nvPr>
        </p:nvGraphicFramePr>
        <p:xfrm>
          <a:off x="390094" y="2209800"/>
          <a:ext cx="8363811" cy="229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3" imgW="8854305" imgH="1872574" progId="Visio.Drawing.11">
                  <p:embed/>
                </p:oleObj>
              </mc:Choice>
              <mc:Fallback>
                <p:oleObj name="Visio" r:id="rId3" imgW="8854305" imgH="18725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94" y="2209800"/>
                        <a:ext cx="8363811" cy="2299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9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 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: ta </a:t>
            </a:r>
            <a:r>
              <a:rPr lang="en-US" sz="3200" dirty="0" err="1">
                <a:latin typeface="+mj-lt"/>
              </a:rPr>
              <a:t>xấp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đườnng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thẳng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hồi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quy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at + b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i="1" dirty="0" smtClean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Ứ</a:t>
            </a:r>
            <a:r>
              <a:rPr lang="en-US" sz="3200" dirty="0" err="1" smtClean="0">
                <a:latin typeface="+mj-lt"/>
              </a:rPr>
              <a:t>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trừ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at+b</a:t>
            </a:r>
            <a:endParaRPr lang="en-US" sz="3200" i="1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đặt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= </a:t>
            </a:r>
            <a:r>
              <a:rPr lang="en-US" sz="3200" i="1" dirty="0">
                <a:latin typeface="+mj-lt"/>
              </a:rPr>
              <a:t>Y</a:t>
            </a:r>
            <a:r>
              <a:rPr lang="en-US" sz="3200" i="1" baseline="-25000" dirty="0">
                <a:latin typeface="+mj-lt"/>
              </a:rPr>
              <a:t>t+1</a:t>
            </a:r>
            <a:r>
              <a:rPr lang="en-US" sz="3200" dirty="0">
                <a:latin typeface="+mj-lt"/>
              </a:rPr>
              <a:t> –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thì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sinh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ra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không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Đặt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vấn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M</a:t>
            </a:r>
            <a:r>
              <a:rPr lang="en-US" sz="2400" dirty="0" err="1" smtClean="0">
                <a:latin typeface="+mj-lt"/>
              </a:rPr>
              <a:t>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nhân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tạo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truyền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thẳng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Áp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dụng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neuron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dự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dữ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liệu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chuỗi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thời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gian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lai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Mô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mùa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khử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hướng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>
                <a:latin typeface="+mj-lt"/>
              </a:rPr>
              <a:t>T</a:t>
            </a:r>
            <a:r>
              <a:rPr lang="en-US" sz="2400" dirty="0" err="1" smtClean="0">
                <a:latin typeface="+mj-lt"/>
              </a:rPr>
              <a:t>hực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nghiệm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luận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+mj-lt"/>
              </a:rPr>
              <a:t>Hướng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phát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triển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Kỹ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này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thực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hiện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việc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biến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đổi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thành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{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dirty="0">
                <a:latin typeface="+mj-lt"/>
              </a:rPr>
              <a:t>}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như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sau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X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=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t+s</a:t>
            </a:r>
            <a:r>
              <a:rPr lang="en-US" sz="3200" i="1" baseline="-250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- </a:t>
            </a:r>
            <a:r>
              <a:rPr lang="en-US" sz="3200" i="1" dirty="0" err="1">
                <a:latin typeface="+mj-lt"/>
              </a:rPr>
              <a:t>Y</a:t>
            </a:r>
            <a:r>
              <a:rPr lang="en-US" sz="3200" i="1" baseline="-25000" dirty="0" err="1">
                <a:latin typeface="+mj-lt"/>
              </a:rPr>
              <a:t>t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với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độ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lớn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3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Môđun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kĩ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sau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RTMA(ratio to moving average): </a:t>
            </a:r>
            <a:r>
              <a:rPr lang="en-US" sz="3200" dirty="0">
                <a:latin typeface="+mj-lt"/>
              </a:rPr>
              <a:t>T</a:t>
            </a:r>
            <a:r>
              <a:rPr lang="en-US" sz="3200" dirty="0" smtClean="0">
                <a:latin typeface="+mj-lt"/>
              </a:rPr>
              <a:t>a </a:t>
            </a:r>
            <a:r>
              <a:rPr lang="en-US" sz="3200" dirty="0" err="1">
                <a:latin typeface="+mj-lt"/>
              </a:rPr>
              <a:t>sẽ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ước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lượng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chỉ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số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mùa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(seasonal index)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trong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chuỗi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rồi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giá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trị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thời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đoạn</a:t>
            </a:r>
            <a:r>
              <a:rPr lang="en-US" sz="3200" dirty="0">
                <a:latin typeface="+mj-lt"/>
              </a:rPr>
              <a:t> chia </a:t>
            </a:r>
            <a:r>
              <a:rPr lang="en-US" sz="3200" dirty="0" err="1">
                <a:latin typeface="+mj-lt"/>
              </a:rPr>
              <a:t>cho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chỉ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số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mùa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tương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ứng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của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nó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4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Thực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nghiệm</a:t>
            </a:r>
            <a:r>
              <a:rPr lang="en-US" dirty="0" smtClean="0">
                <a:latin typeface="+mj-lt"/>
              </a:rPr>
              <a:t>: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lập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ngôn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ngữ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lập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C#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nền</a:t>
            </a:r>
            <a:r>
              <a:rPr lang="en-US" dirty="0" smtClean="0">
                <a:latin typeface="+mj-lt"/>
              </a:rPr>
              <a:t> .NET Framework 4.0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nghiệm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diễn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máy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vi </a:t>
            </a:r>
            <a:r>
              <a:rPr lang="en-US" dirty="0" err="1">
                <a:latin typeface="+mj-lt"/>
              </a:rPr>
              <a:t>xử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Core 2 </a:t>
            </a:r>
            <a:r>
              <a:rPr lang="en-US" dirty="0" smtClean="0">
                <a:latin typeface="+mj-lt"/>
              </a:rPr>
              <a:t>Duo, </a:t>
            </a:r>
            <a:r>
              <a:rPr lang="en-US" dirty="0">
                <a:latin typeface="+mj-lt"/>
              </a:rPr>
              <a:t>RAM </a:t>
            </a:r>
            <a:r>
              <a:rPr lang="en-US" dirty="0" smtClean="0">
                <a:latin typeface="+mj-lt"/>
              </a:rPr>
              <a:t>3GB, </a:t>
            </a:r>
            <a:r>
              <a:rPr lang="en-US" dirty="0" err="1" smtClean="0">
                <a:latin typeface="+mj-lt"/>
              </a:rPr>
              <a:t>hệ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điều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hành</a:t>
            </a:r>
            <a:r>
              <a:rPr lang="en-US" dirty="0" smtClean="0">
                <a:latin typeface="+mj-lt"/>
              </a:rPr>
              <a:t> Window 7 32bits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sẵn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RAndFriends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Thực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72852"/>
              </p:ext>
            </p:extLst>
          </p:nvPr>
        </p:nvGraphicFramePr>
        <p:xfrm>
          <a:off x="228600" y="2057400"/>
          <a:ext cx="8686800" cy="411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257800"/>
                <a:gridCol w="1447800"/>
              </a:tblGrid>
              <a:tr h="6277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Tên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tả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Chu </a:t>
                      </a:r>
                      <a:r>
                        <a:rPr lang="en-US" dirty="0" err="1" smtClean="0">
                          <a:latin typeface="+mj-lt"/>
                        </a:rPr>
                        <a:t>kì</a:t>
                      </a:r>
                      <a:r>
                        <a:rPr lang="en-US" baseline="0" dirty="0" smtClean="0">
                          <a:latin typeface="+mj-lt"/>
                        </a:rPr>
                        <a:t> - </a:t>
                      </a:r>
                      <a:r>
                        <a:rPr lang="en-US" dirty="0" err="1" smtClean="0">
                          <a:latin typeface="+mj-lt"/>
                        </a:rPr>
                        <a:t>Kích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thước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Pan 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khách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đặt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chỗ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không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Pan Am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1946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1960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12-144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Mauna</a:t>
                      </a:r>
                      <a:r>
                        <a:rPr lang="en-US" baseline="0" dirty="0" smtClean="0">
                          <a:latin typeface="+mj-lt"/>
                        </a:rPr>
                        <a:t> Loa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Mật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độ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cacbonic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trong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quyển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Mauna Loa (Hawaii)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12-468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Lu</a:t>
                      </a:r>
                      <a:r>
                        <a:rPr lang="en-US" baseline="0" dirty="0" smtClean="0">
                          <a:latin typeface="+mj-lt"/>
                        </a:rPr>
                        <a:t>ng Diseases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chết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vì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bệnh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phổi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12-72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Queenslands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Doanh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bán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cửa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hàng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bán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đồ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niệm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ở Queensland, Australia,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từ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1987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đến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1993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12-84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6364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Lượng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tiêu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thụ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khí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đốt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quý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tại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4-108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65957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tạo</a:t>
            </a:r>
            <a:r>
              <a:rPr lang="en-US" sz="3200" dirty="0" smtClean="0">
                <a:latin typeface="+mj-lt"/>
              </a:rPr>
              <a:t>: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Hai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giải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RPROP – BP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epoches</a:t>
            </a:r>
            <a:r>
              <a:rPr lang="en-US" sz="3200" dirty="0" smtClean="0">
                <a:latin typeface="+mj-lt"/>
              </a:rPr>
              <a:t> (1000-1500)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lũy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thừa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Ước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lượng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sử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dụng</a:t>
            </a:r>
            <a:r>
              <a:rPr lang="en-US" sz="3200" dirty="0" smtClean="0">
                <a:latin typeface="+mj-lt"/>
              </a:rPr>
              <a:t> R, </a:t>
            </a:r>
            <a:r>
              <a:rPr lang="en-US" sz="3200" dirty="0" err="1" smtClean="0">
                <a:latin typeface="+mj-lt"/>
              </a:rPr>
              <a:t>phương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pháp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hợp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vét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tôi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luyện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phỏng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cộng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nhân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Cách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thức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nghiệm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thay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đổi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.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dirty="0" err="1" smtClean="0">
                <a:latin typeface="+mj-lt"/>
              </a:rPr>
              <a:t>Kỹ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thuật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tuyến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endParaRPr lang="en-US" sz="3200" dirty="0" smtClean="0">
              <a:latin typeface="+mj-lt"/>
            </a:endParaRP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RTMA</a:t>
            </a:r>
          </a:p>
        </p:txBody>
      </p:sp>
    </p:spTree>
    <p:extLst>
      <p:ext uri="{BB962C8B-B14F-4D97-AF65-F5344CB8AC3E}">
        <p14:creationId xmlns:p14="http://schemas.microsoft.com/office/powerpoint/2010/main" val="40932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mỗi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chạy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lấy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trung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bình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dirty="0" err="1" smtClean="0">
                <a:latin typeface="+mj-lt"/>
              </a:rPr>
              <a:t>cấu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đoán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tốt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nhất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sẽ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xem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so </a:t>
            </a:r>
            <a:r>
              <a:rPr lang="en-US" sz="3200" dirty="0" err="1" smtClean="0">
                <a:latin typeface="+mj-lt"/>
              </a:rPr>
              <a:t>sánh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với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endParaRPr lang="en-US" sz="32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để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chính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dirty="0" err="1" smtClean="0">
                <a:latin typeface="+mj-lt"/>
              </a:rPr>
              <a:t>chu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kỳ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cuối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của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gian</a:t>
            </a:r>
            <a:r>
              <a:rPr lang="en-US" sz="32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số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đánh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giá</a:t>
            </a:r>
            <a:r>
              <a:rPr lang="en-US" sz="3200" dirty="0" smtClean="0">
                <a:latin typeface="+mj-lt"/>
              </a:rPr>
              <a:t>: MAPE, MAE</a:t>
            </a:r>
          </a:p>
        </p:txBody>
      </p:sp>
    </p:spTree>
    <p:extLst>
      <p:ext uri="{BB962C8B-B14F-4D97-AF65-F5344CB8AC3E}">
        <p14:creationId xmlns:p14="http://schemas.microsoft.com/office/powerpoint/2010/main" val="18127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/>
              <a:t>T</a:t>
            </a:r>
            <a:r>
              <a:rPr lang="en-US" sz="4100" dirty="0" err="1" smtClean="0"/>
              <a:t>hực</a:t>
            </a:r>
            <a:r>
              <a:rPr lang="en-US" sz="4100" dirty="0" smtClean="0"/>
              <a:t> </a:t>
            </a:r>
            <a:r>
              <a:rPr lang="en-US" sz="4100" dirty="0" err="1" smtClean="0"/>
              <a:t>nghiệm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tuyệt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i="1" dirty="0"/>
              <a:t>MAE</a:t>
            </a:r>
            <a:r>
              <a:rPr lang="en-US" sz="3200" dirty="0"/>
              <a:t> (mean absolute error)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: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en-US" sz="3200" dirty="0" smtClean="0"/>
          </a:p>
          <a:p>
            <a:pPr lvl="0"/>
            <a:endParaRPr lang="en-US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tuyệt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trăm</a:t>
            </a:r>
            <a:r>
              <a:rPr lang="en-US" sz="3200" dirty="0"/>
              <a:t> </a:t>
            </a:r>
            <a:r>
              <a:rPr lang="en-US" sz="3200" i="1" dirty="0"/>
              <a:t>MAPE </a:t>
            </a:r>
            <a:r>
              <a:rPr lang="en-US" sz="3200" dirty="0"/>
              <a:t>(mean absolute  percentage error</a:t>
            </a:r>
            <a:r>
              <a:rPr lang="en-US" sz="3200" dirty="0" smtClean="0"/>
              <a:t>)</a:t>
            </a:r>
          </a:p>
          <a:p>
            <a:pPr lvl="0"/>
            <a:endParaRPr lang="en-US" sz="3200" dirty="0"/>
          </a:p>
          <a:p>
            <a:endParaRPr lang="en-US" sz="3200" dirty="0" smtClean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6999"/>
            <a:ext cx="3083945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69" y="5076885"/>
            <a:ext cx="3239331" cy="101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6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324600" cy="4394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90600" y="5259142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Pan Am</a:t>
            </a:r>
            <a:endParaRPr lang="en-US" sz="32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99782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thuần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1" y="561298"/>
            <a:ext cx="8049749" cy="48489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</a:t>
            </a:r>
            <a:r>
              <a:rPr lang="en-US" sz="2800" dirty="0" err="1" smtClean="0">
                <a:latin typeface="+mj-lt"/>
              </a:rPr>
              <a:t>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dạng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được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sát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lưu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theo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được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biểu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diễn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bằng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số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thực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 err="1" smtClean="0">
                <a:latin typeface="+mj-lt"/>
              </a:rPr>
              <a:t>y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}, </a:t>
            </a:r>
            <a:r>
              <a:rPr lang="en-US" sz="2800" dirty="0" err="1" smtClean="0">
                <a:latin typeface="+mj-lt"/>
              </a:rPr>
              <a:t>với</a:t>
            </a:r>
            <a:r>
              <a:rPr lang="en-US" sz="2800" dirty="0" smtClean="0">
                <a:latin typeface="+mj-lt"/>
              </a:rPr>
              <a:t> t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biến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giá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trị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của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tăng</a:t>
            </a:r>
            <a:r>
              <a:rPr lang="en-US" sz="2800" dirty="0" smtClean="0">
                <a:latin typeface="+mj-lt"/>
              </a:rPr>
              <a:t> hay </a:t>
            </a:r>
            <a:r>
              <a:rPr lang="en-US" sz="2800" dirty="0" err="1" smtClean="0">
                <a:latin typeface="+mj-lt"/>
              </a:rPr>
              <a:t>giảm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dần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đoạn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dài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hạn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tính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hướng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chuỗi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thời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giá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trị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của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biến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đổi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lặp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lặp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theo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từng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điểm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cố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định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năm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chuỗi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thời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tính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mùa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235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5098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3340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Pan Am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5435025"/>
            <a:ext cx="739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+mj-lt"/>
              </a:rPr>
              <a:t>Đồ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thị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bộ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705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99782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mạng</a:t>
            </a:r>
            <a:r>
              <a:rPr lang="en-US" sz="3200" dirty="0" smtClean="0">
                <a:latin typeface="+mj-lt"/>
              </a:rPr>
              <a:t> Neuron </a:t>
            </a:r>
            <a:r>
              <a:rPr lang="en-US" sz="3200" dirty="0" err="1" smtClean="0">
                <a:latin typeface="+mj-lt"/>
              </a:rPr>
              <a:t>thuần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1" y="489920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235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lai</a:t>
            </a:r>
            <a:endParaRPr lang="en-US" sz="32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5098"/>
            <a:ext cx="8049749" cy="48489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53340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quả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dự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báo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chuỗi</a:t>
            </a:r>
            <a:r>
              <a:rPr lang="en-US" sz="3200" dirty="0" smtClean="0">
                <a:latin typeface="+mj-lt"/>
              </a:rPr>
              <a:t> Lung Diseases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bằng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mô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khử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mùa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hướng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5" y="457200"/>
            <a:ext cx="8049749" cy="48489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4283"/>
              </p:ext>
            </p:extLst>
          </p:nvPr>
        </p:nvGraphicFramePr>
        <p:xfrm>
          <a:off x="152401" y="1201420"/>
          <a:ext cx="883919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29"/>
                <a:gridCol w="2424913"/>
                <a:gridCol w="2190244"/>
                <a:gridCol w="2424913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Tên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dữ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liệu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Neuron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thuần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hình</a:t>
                      </a:r>
                      <a:r>
                        <a:rPr lang="en-US" baseline="0" dirty="0" smtClean="0">
                          <a:latin typeface="+mj-lt"/>
                        </a:rPr>
                        <a:t> Hybrid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Mô</a:t>
                      </a:r>
                      <a:r>
                        <a:rPr lang="en-US" baseline="0" dirty="0" smtClean="0">
                          <a:latin typeface="+mj-lt"/>
                        </a:rPr>
                        <a:t> </a:t>
                      </a:r>
                      <a:r>
                        <a:rPr lang="en-US" baseline="0" dirty="0" err="1" smtClean="0">
                          <a:latin typeface="+mj-lt"/>
                        </a:rPr>
                        <a:t>hình</a:t>
                      </a:r>
                      <a:r>
                        <a:rPr lang="en-US" baseline="0" dirty="0" smtClean="0">
                          <a:latin typeface="+mj-lt"/>
                        </a:rPr>
                        <a:t> Preprocess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Pan 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</a:t>
                      </a:r>
                      <a:r>
                        <a:rPr lang="en-US" baseline="0" dirty="0" smtClean="0">
                          <a:latin typeface="+mj-lt"/>
                        </a:rPr>
                        <a:t>: 72.38</a:t>
                      </a:r>
                      <a:endParaRPr lang="en-US" dirty="0" smtClean="0">
                        <a:latin typeface="+mj-lt"/>
                      </a:endParaRPr>
                    </a:p>
                    <a:p>
                      <a:r>
                        <a:rPr lang="en-US" dirty="0" smtClean="0">
                          <a:latin typeface="+mj-lt"/>
                        </a:rPr>
                        <a:t>MAPE: 16.23%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MAE: 10.43</a:t>
                      </a:r>
                    </a:p>
                    <a:p>
                      <a:r>
                        <a:rPr lang="en-US" dirty="0" smtClean="0">
                          <a:latin typeface="+mj-lt"/>
                        </a:rPr>
                        <a:t>MAPE: 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MAE: 23.90</a:t>
                      </a:r>
                    </a:p>
                    <a:p>
                      <a:r>
                        <a:rPr lang="en-US" dirty="0" smtClean="0">
                          <a:latin typeface="+mj-lt"/>
                        </a:rPr>
                        <a:t>MAPE: 4.69%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Mauna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Loa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2.37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0.65%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0.34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0.09%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0.33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0.09%</a:t>
                      </a: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Lu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ng Diseases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274.66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20.37%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103.98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6.77%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98.40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6.41%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Queenslands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20319.49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88.15%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6584.78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19.68%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3817.22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18.10%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Gas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239.42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37.73%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31.23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3.52%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MAE</a:t>
                      </a:r>
                      <a:r>
                        <a:rPr kumimoji="0" lang="en-US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25.49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MAPE: 3.25%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3525"/>
            <a:ext cx="838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latin typeface="+mj-lt"/>
              </a:rPr>
              <a:t>Bảng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kết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quả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thực</a:t>
            </a:r>
            <a:r>
              <a:rPr lang="en-US" sz="4100" dirty="0" smtClean="0">
                <a:latin typeface="+mj-lt"/>
              </a:rPr>
              <a:t> </a:t>
            </a:r>
            <a:r>
              <a:rPr lang="en-US" sz="4100" dirty="0" err="1" smtClean="0">
                <a:latin typeface="+mj-lt"/>
              </a:rPr>
              <a:t>nghiệm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37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những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lvl="0"/>
            <a:r>
              <a:rPr lang="en-US" dirty="0" err="1" smtClean="0">
                <a:latin typeface="+mj-lt"/>
              </a:rPr>
              <a:t>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lấy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RTMA.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kĩ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Holt,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Winters. </a:t>
            </a:r>
            <a:r>
              <a:rPr lang="en-US" dirty="0" err="1">
                <a:latin typeface="+mj-lt"/>
              </a:rPr>
              <a:t>Ngoài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ước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Winters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vét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luyện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phỏng</a:t>
            </a:r>
            <a:r>
              <a:rPr lang="en-US" dirty="0" smtClean="0">
                <a:latin typeface="+mj-lt"/>
              </a:rPr>
              <a:t>.</a:t>
            </a:r>
          </a:p>
          <a:p>
            <a:pPr lvl="0"/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hợp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phần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mềm</a:t>
            </a:r>
            <a:r>
              <a:rPr lang="en-US" dirty="0" smtClean="0">
                <a:latin typeface="+mj-lt"/>
              </a:rPr>
              <a:t> R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R(D)COM </a:t>
            </a:r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chương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trình</a:t>
            </a:r>
            <a:r>
              <a:rPr lang="en-US" dirty="0" smtClean="0">
                <a:latin typeface="+mj-lt"/>
              </a:rPr>
              <a:t> C#.NET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Nghiên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kĩ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 </a:t>
            </a:r>
            <a:r>
              <a:rPr lang="en-US" dirty="0" err="1">
                <a:latin typeface="+mj-lt"/>
              </a:rPr>
              <a:t>nhằm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nâng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cứu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579991"/>
            <a:ext cx="6934200" cy="36778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Lượng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đặt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chỗ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tháng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 Pan Am </a:t>
            </a:r>
            <a:r>
              <a:rPr lang="en-US" sz="2400" dirty="0" err="1">
                <a:latin typeface="+mj-lt"/>
              </a:rPr>
              <a:t>từ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năm</a:t>
            </a:r>
            <a:r>
              <a:rPr lang="en-US" sz="2400" dirty="0">
                <a:latin typeface="+mj-lt"/>
              </a:rPr>
              <a:t> 1946 </a:t>
            </a:r>
            <a:r>
              <a:rPr lang="en-US" sz="2400" dirty="0" err="1">
                <a:latin typeface="+mj-lt"/>
              </a:rPr>
              <a:t>đến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năm</a:t>
            </a:r>
            <a:r>
              <a:rPr lang="en-US" sz="2400" dirty="0">
                <a:latin typeface="+mj-lt"/>
              </a:rPr>
              <a:t> 1960</a:t>
            </a:r>
          </a:p>
        </p:txBody>
      </p:sp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Kết</a:t>
            </a:r>
            <a:r>
              <a:rPr lang="en-US" sz="4100" dirty="0" smtClean="0"/>
              <a:t> </a:t>
            </a:r>
            <a:r>
              <a:rPr lang="en-US" sz="4100" dirty="0" err="1" smtClean="0"/>
              <a:t>luận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 smtClean="0">
                <a:latin typeface="+mj-lt"/>
              </a:rPr>
              <a:t>Tiến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giá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đắn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thuyết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mô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tốt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nhân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tạo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chuỗi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thời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tính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mùa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thế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lũy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thừa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hồi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quy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(regression-based </a:t>
            </a:r>
            <a:r>
              <a:rPr lang="en-US" dirty="0" smtClean="0">
                <a:latin typeface="+mj-lt"/>
              </a:rPr>
              <a:t>procedure) hay </a:t>
            </a:r>
            <a:r>
              <a:rPr lang="en-US" i="1" dirty="0" err="1">
                <a:latin typeface="+mj-lt"/>
              </a:rPr>
              <a:t>phương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pháp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dựa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trên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phân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giải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(decomposition-based)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hơn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err="1" smtClean="0"/>
              <a:t>Hướng</a:t>
            </a:r>
            <a:r>
              <a:rPr lang="en-US" sz="4100" dirty="0" smtClean="0"/>
              <a:t> </a:t>
            </a:r>
            <a:r>
              <a:rPr lang="en-US" sz="4100" dirty="0" err="1" smtClean="0"/>
              <a:t>phát</a:t>
            </a:r>
            <a:r>
              <a:rPr lang="en-US" sz="4100" dirty="0" smtClean="0"/>
              <a:t> </a:t>
            </a:r>
            <a:r>
              <a:rPr lang="en-US" sz="4100" dirty="0" err="1" smtClean="0"/>
              <a:t>triển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628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Đối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mạng</a:t>
            </a:r>
            <a:r>
              <a:rPr lang="en-US" dirty="0">
                <a:latin typeface="+mj-lt"/>
              </a:rPr>
              <a:t> neuron, </a:t>
            </a:r>
            <a:r>
              <a:rPr lang="en-US" dirty="0" err="1">
                <a:latin typeface="+mj-lt"/>
              </a:rPr>
              <a:t>cải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tốt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chuỗi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thời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đường</a:t>
            </a:r>
            <a:r>
              <a:rPr lang="en-US" dirty="0">
                <a:latin typeface="+mj-lt"/>
              </a:rPr>
              <a:t> cong.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mùa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X-12-ARIMA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chương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err="1" smtClean="0"/>
              <a:t>Tài</a:t>
            </a:r>
            <a:r>
              <a:rPr lang="en-US" sz="4100" dirty="0" smtClean="0"/>
              <a:t> </a:t>
            </a:r>
            <a:r>
              <a:rPr lang="en-US" sz="4100" dirty="0" err="1" smtClean="0"/>
              <a:t>liệu</a:t>
            </a:r>
            <a:r>
              <a:rPr lang="en-US" sz="4100" dirty="0" smtClean="0"/>
              <a:t> </a:t>
            </a:r>
            <a:r>
              <a:rPr lang="en-US" sz="4100" dirty="0" err="1" smtClean="0"/>
              <a:t>tham</a:t>
            </a:r>
            <a:r>
              <a:rPr lang="en-US" sz="4100" dirty="0" smtClean="0"/>
              <a:t> </a:t>
            </a:r>
            <a:r>
              <a:rPr lang="en-US" sz="4100" dirty="0" err="1" smtClean="0"/>
              <a:t>khảo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sz="6000" dirty="0" smtClean="0"/>
              <a:t>G</a:t>
            </a:r>
            <a:r>
              <a:rPr lang="en-US" sz="6000" dirty="0"/>
              <a:t>. Zhang, M. </a:t>
            </a:r>
            <a:r>
              <a:rPr lang="en-US" sz="6000" dirty="0" err="1"/>
              <a:t>Qi.</a:t>
            </a:r>
            <a:r>
              <a:rPr lang="en-US" sz="6000" i="1" dirty="0" err="1"/>
              <a:t>Trend</a:t>
            </a:r>
            <a:r>
              <a:rPr lang="en-US" sz="6000" i="1" dirty="0"/>
              <a:t> Time-Series Modeling And Forecasting With Neural Networks</a:t>
            </a:r>
            <a:r>
              <a:rPr lang="en-US" sz="6000" b="1" i="1" dirty="0"/>
              <a:t>. </a:t>
            </a:r>
            <a:r>
              <a:rPr lang="en-US" sz="6000" dirty="0"/>
              <a:t>IEEE Transactions on Neural Network, vol. 19, no. 5, pages 808-816, 2008.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D. M. Kline</a:t>
            </a:r>
            <a:r>
              <a:rPr lang="en-US" sz="6000" b="1" i="1" dirty="0"/>
              <a:t>. </a:t>
            </a:r>
            <a:r>
              <a:rPr lang="en-US" sz="6000" i="1" dirty="0" err="1"/>
              <a:t>Quaterly</a:t>
            </a:r>
            <a:r>
              <a:rPr lang="en-US" sz="6000" i="1" dirty="0"/>
              <a:t> Time-Series Forecasting With Neural Networks</a:t>
            </a:r>
            <a:r>
              <a:rPr lang="en-US" sz="6000" dirty="0"/>
              <a:t>. IEEE Transactions on Neural Network, vol. 18, no. 6, pages 1800-1814, 2007.</a:t>
            </a:r>
          </a:p>
          <a:p>
            <a:r>
              <a:rPr lang="en-US" sz="6000" dirty="0" smtClean="0"/>
              <a:t>K</a:t>
            </a:r>
            <a:r>
              <a:rPr lang="en-US" sz="6000" dirty="0"/>
              <a:t>. Lai, L. Yu, S. Wang, W. Huang. </a:t>
            </a:r>
            <a:r>
              <a:rPr lang="en-US" sz="6000" i="1" dirty="0"/>
              <a:t>Hybridizing Exponential Smoothing And Neural Network For Financial Time Series Predication</a:t>
            </a:r>
            <a:r>
              <a:rPr lang="en-US" sz="6000" b="1" i="1" dirty="0"/>
              <a:t>.</a:t>
            </a:r>
            <a:r>
              <a:rPr lang="en-US" sz="6000" dirty="0"/>
              <a:t> ICCS’06 Proceedings of the 6</a:t>
            </a:r>
            <a:r>
              <a:rPr lang="en-US" sz="6000" baseline="30000" dirty="0"/>
              <a:t>th</a:t>
            </a:r>
            <a:r>
              <a:rPr lang="en-US" sz="6000" dirty="0"/>
              <a:t> international conference on </a:t>
            </a:r>
            <a:r>
              <a:rPr lang="en-US" sz="6000" dirty="0" err="1"/>
              <a:t>Computional</a:t>
            </a:r>
            <a:r>
              <a:rPr lang="en-US" sz="6000" dirty="0"/>
              <a:t> Science, vol. 4, pages 493-500, 2006. 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M. Qi. </a:t>
            </a:r>
            <a:r>
              <a:rPr lang="en-US" sz="6000" i="1" dirty="0"/>
              <a:t>Neural Network Forecasting For Seasonal And Trend Time Series</a:t>
            </a:r>
            <a:r>
              <a:rPr lang="en-US" sz="6000" b="1" i="1" dirty="0"/>
              <a:t>.</a:t>
            </a:r>
            <a:r>
              <a:rPr lang="en-US" sz="6000" dirty="0"/>
              <a:t> European Journal of Operational Research vol. 160, pages 501-514, 2005.</a:t>
            </a:r>
          </a:p>
          <a:p>
            <a:r>
              <a:rPr lang="en-US" sz="6000" dirty="0" smtClean="0"/>
              <a:t>J</a:t>
            </a:r>
            <a:r>
              <a:rPr lang="en-US" sz="6000" dirty="0"/>
              <a:t>. E. </a:t>
            </a:r>
            <a:r>
              <a:rPr lang="en-US" sz="6000" dirty="0" err="1"/>
              <a:t>Hanke</a:t>
            </a:r>
            <a:r>
              <a:rPr lang="en-US" sz="6000" dirty="0"/>
              <a:t>, D. W. </a:t>
            </a:r>
            <a:r>
              <a:rPr lang="en-US" sz="6000" dirty="0" err="1"/>
              <a:t>Wichenrn</a:t>
            </a:r>
            <a:r>
              <a:rPr lang="en-US" sz="6000" dirty="0"/>
              <a:t>. </a:t>
            </a:r>
            <a:r>
              <a:rPr lang="en-US" sz="6000" i="1" dirty="0"/>
              <a:t>Business </a:t>
            </a:r>
            <a:r>
              <a:rPr lang="en-US" sz="6000" i="1" dirty="0" err="1"/>
              <a:t>Forcasting</a:t>
            </a:r>
            <a:r>
              <a:rPr lang="en-US" sz="6000" dirty="0"/>
              <a:t>, Pearson Prentice Hall, ISBN 0-13-141290-6, 2005.</a:t>
            </a:r>
          </a:p>
          <a:p>
            <a:r>
              <a:rPr lang="en-US" sz="6000" dirty="0" err="1" smtClean="0"/>
              <a:t>Trần</a:t>
            </a:r>
            <a:r>
              <a:rPr lang="en-US" sz="6000" dirty="0" smtClean="0"/>
              <a:t> </a:t>
            </a:r>
            <a:r>
              <a:rPr lang="en-US" sz="6000" dirty="0" err="1"/>
              <a:t>Đức</a:t>
            </a:r>
            <a:r>
              <a:rPr lang="en-US" sz="6000" dirty="0"/>
              <a:t> Minh. </a:t>
            </a:r>
            <a:r>
              <a:rPr lang="en-US" sz="6000" dirty="0" err="1"/>
              <a:t>Luận</a:t>
            </a:r>
            <a:r>
              <a:rPr lang="en-US" sz="6000" dirty="0"/>
              <a:t> </a:t>
            </a:r>
            <a:r>
              <a:rPr lang="en-US" sz="6000" dirty="0" err="1"/>
              <a:t>văn</a:t>
            </a:r>
            <a:r>
              <a:rPr lang="en-US" sz="6000" dirty="0"/>
              <a:t> </a:t>
            </a:r>
            <a:r>
              <a:rPr lang="en-US" sz="6000" dirty="0" err="1"/>
              <a:t>thạc</a:t>
            </a:r>
            <a:r>
              <a:rPr lang="en-US" sz="6000" dirty="0"/>
              <a:t> </a:t>
            </a:r>
            <a:r>
              <a:rPr lang="en-US" sz="6000" dirty="0" err="1"/>
              <a:t>sĩ</a:t>
            </a:r>
            <a:r>
              <a:rPr lang="en-US" sz="6000" dirty="0"/>
              <a:t> </a:t>
            </a:r>
            <a:r>
              <a:rPr lang="en-US" sz="6000" i="1" dirty="0" err="1"/>
              <a:t>Mạng</a:t>
            </a:r>
            <a:r>
              <a:rPr lang="en-US" sz="6000" i="1" dirty="0"/>
              <a:t> Neural </a:t>
            </a:r>
            <a:r>
              <a:rPr lang="en-US" sz="6000" i="1" dirty="0" err="1"/>
              <a:t>Truyền</a:t>
            </a:r>
            <a:r>
              <a:rPr lang="en-US" sz="6000" i="1" dirty="0"/>
              <a:t> </a:t>
            </a:r>
            <a:r>
              <a:rPr lang="en-US" sz="6000" i="1" dirty="0" err="1"/>
              <a:t>Thẳng</a:t>
            </a:r>
            <a:r>
              <a:rPr lang="en-US" sz="6000" i="1" dirty="0"/>
              <a:t> </a:t>
            </a:r>
            <a:r>
              <a:rPr lang="en-US" sz="6000" i="1" dirty="0" err="1"/>
              <a:t>Và</a:t>
            </a:r>
            <a:r>
              <a:rPr lang="en-US" sz="6000" i="1" dirty="0"/>
              <a:t> </a:t>
            </a:r>
            <a:r>
              <a:rPr lang="en-US" sz="6000" i="1" dirty="0" err="1"/>
              <a:t>Ứng</a:t>
            </a:r>
            <a:r>
              <a:rPr lang="en-US" sz="6000" i="1" dirty="0"/>
              <a:t> </a:t>
            </a:r>
            <a:r>
              <a:rPr lang="en-US" sz="6000" i="1" dirty="0" err="1"/>
              <a:t>Dụng</a:t>
            </a:r>
            <a:r>
              <a:rPr lang="en-US" sz="6000" i="1" dirty="0"/>
              <a:t> </a:t>
            </a:r>
            <a:r>
              <a:rPr lang="en-US" sz="6000" i="1" dirty="0" err="1"/>
              <a:t>Trong</a:t>
            </a:r>
            <a:r>
              <a:rPr lang="en-US" sz="6000" i="1" dirty="0"/>
              <a:t> </a:t>
            </a:r>
            <a:r>
              <a:rPr lang="en-US" sz="6000" i="1" dirty="0" err="1"/>
              <a:t>Dự</a:t>
            </a:r>
            <a:r>
              <a:rPr lang="en-US" sz="6000" i="1" dirty="0"/>
              <a:t> </a:t>
            </a:r>
            <a:r>
              <a:rPr lang="en-US" sz="6000" i="1" dirty="0" err="1"/>
              <a:t>Báo</a:t>
            </a:r>
            <a:r>
              <a:rPr lang="en-US" sz="6000" i="1" dirty="0"/>
              <a:t> </a:t>
            </a:r>
            <a:r>
              <a:rPr lang="en-US" sz="6000" i="1" dirty="0" err="1"/>
              <a:t>Dữ</a:t>
            </a:r>
            <a:r>
              <a:rPr lang="en-US" sz="6000" i="1" dirty="0"/>
              <a:t> </a:t>
            </a:r>
            <a:r>
              <a:rPr lang="en-US" sz="6000" i="1" dirty="0" err="1"/>
              <a:t>Liệu</a:t>
            </a:r>
            <a:r>
              <a:rPr lang="en-US" sz="6000" dirty="0"/>
              <a:t>. </a:t>
            </a:r>
            <a:r>
              <a:rPr lang="en-US" sz="6000" dirty="0" err="1"/>
              <a:t>Đại</a:t>
            </a:r>
            <a:r>
              <a:rPr lang="en-US" sz="6000" dirty="0"/>
              <a:t> </a:t>
            </a:r>
            <a:r>
              <a:rPr lang="en-US" sz="6000" dirty="0" err="1"/>
              <a:t>học</a:t>
            </a:r>
            <a:r>
              <a:rPr lang="en-US" sz="6000" dirty="0"/>
              <a:t> </a:t>
            </a:r>
            <a:r>
              <a:rPr lang="en-US" sz="6000" dirty="0" err="1"/>
              <a:t>quốc</a:t>
            </a:r>
            <a:r>
              <a:rPr lang="en-US" sz="6000" dirty="0"/>
              <a:t> </a:t>
            </a:r>
            <a:r>
              <a:rPr lang="en-US" sz="6000" dirty="0" err="1"/>
              <a:t>gia</a:t>
            </a:r>
            <a:r>
              <a:rPr lang="en-US" sz="6000" dirty="0"/>
              <a:t> </a:t>
            </a:r>
            <a:r>
              <a:rPr lang="en-US" sz="6000" dirty="0" err="1"/>
              <a:t>Hà</a:t>
            </a:r>
            <a:r>
              <a:rPr lang="en-US" sz="6000" dirty="0"/>
              <a:t> </a:t>
            </a:r>
            <a:r>
              <a:rPr lang="en-US" sz="6000" dirty="0" err="1"/>
              <a:t>Nội</a:t>
            </a:r>
            <a:r>
              <a:rPr lang="en-US" sz="6000" dirty="0"/>
              <a:t>, 2002</a:t>
            </a:r>
          </a:p>
          <a:p>
            <a:r>
              <a:rPr lang="en-US" sz="6000" dirty="0" smtClean="0"/>
              <a:t>F</a:t>
            </a:r>
            <a:r>
              <a:rPr lang="en-US" sz="6000" dirty="0"/>
              <a:t>. </a:t>
            </a:r>
            <a:r>
              <a:rPr lang="en-US" sz="6000" dirty="0" err="1"/>
              <a:t>Virili</a:t>
            </a:r>
            <a:r>
              <a:rPr lang="en-US" sz="6000" dirty="0"/>
              <a:t>, B. </a:t>
            </a:r>
            <a:r>
              <a:rPr lang="en-US" sz="6000" dirty="0" err="1"/>
              <a:t>Freisleben</a:t>
            </a:r>
            <a:r>
              <a:rPr lang="en-US" sz="6000" b="1" i="1" dirty="0"/>
              <a:t>. </a:t>
            </a:r>
            <a:r>
              <a:rPr lang="en-US" sz="6000" i="1" dirty="0"/>
              <a:t>Preprocessing Seasonal Time Series For Improving Neural Network Predictions</a:t>
            </a:r>
            <a:r>
              <a:rPr lang="en-US" sz="6000" dirty="0"/>
              <a:t>. </a:t>
            </a:r>
            <a:r>
              <a:rPr lang="en-US" sz="6000" dirty="0" err="1"/>
              <a:t>Proceesings</a:t>
            </a:r>
            <a:r>
              <a:rPr lang="en-US" sz="6000" dirty="0"/>
              <a:t> of CIMA 99 Computational Intelligence Methods and Applications, Rochester-NY, pages 622-628, 1999.</a:t>
            </a:r>
          </a:p>
          <a:p>
            <a:r>
              <a:rPr lang="en-US" sz="6000" dirty="0" smtClean="0"/>
              <a:t>G</a:t>
            </a:r>
            <a:r>
              <a:rPr lang="en-US" sz="6000" dirty="0"/>
              <a:t>. Zhang, M. Y. Hu. </a:t>
            </a:r>
            <a:r>
              <a:rPr lang="en-US" sz="6000" i="1" dirty="0"/>
              <a:t>Neural Network Forecasting Of The British Pound/US Dollar Exchange Rate.</a:t>
            </a:r>
            <a:r>
              <a:rPr lang="en-US" sz="6000" dirty="0"/>
              <a:t> Omega, International Journal of Management Science, 26, pages 495-506, 1998.</a:t>
            </a:r>
          </a:p>
          <a:p>
            <a:r>
              <a:rPr lang="en-US" sz="6000" dirty="0" smtClean="0"/>
              <a:t>T. </a:t>
            </a:r>
            <a:r>
              <a:rPr lang="en-US" sz="6000" dirty="0"/>
              <a:t>M. Mitchell. </a:t>
            </a:r>
            <a:r>
              <a:rPr lang="en-US" sz="6000" i="1" dirty="0"/>
              <a:t>Machine Learning</a:t>
            </a:r>
            <a:r>
              <a:rPr lang="en-US" sz="6000" dirty="0"/>
              <a:t>, McGraw-Hill Science/ Engineering/ Math, ISBN 0070428077, 1997.</a:t>
            </a:r>
          </a:p>
          <a:p>
            <a:r>
              <a:rPr lang="en-US" sz="6000" dirty="0" smtClean="0"/>
              <a:t>I</a:t>
            </a:r>
            <a:r>
              <a:rPr lang="en-US" sz="6000" dirty="0"/>
              <a:t>. </a:t>
            </a:r>
            <a:r>
              <a:rPr lang="en-US" sz="6000" dirty="0" err="1"/>
              <a:t>Kaastra</a:t>
            </a:r>
            <a:r>
              <a:rPr lang="en-US" sz="6000" dirty="0"/>
              <a:t>, M. Boyd. </a:t>
            </a:r>
            <a:r>
              <a:rPr lang="en-US" sz="6000" i="1" dirty="0"/>
              <a:t>Designing A Neural Network For Forecasting Financial And Economic Time Series</a:t>
            </a:r>
            <a:r>
              <a:rPr lang="en-US" sz="6000" b="1" i="1" dirty="0"/>
              <a:t>.</a:t>
            </a:r>
            <a:r>
              <a:rPr lang="en-US" sz="6000" dirty="0"/>
              <a:t> </a:t>
            </a:r>
            <a:r>
              <a:rPr lang="en-US" sz="6000" dirty="0" err="1"/>
              <a:t>Neurocomputing</a:t>
            </a:r>
            <a:r>
              <a:rPr lang="en-US" sz="6000" dirty="0"/>
              <a:t>, vol. 10, pages 215-236, 1996.</a:t>
            </a:r>
          </a:p>
          <a:p>
            <a:r>
              <a:rPr lang="en-US" sz="6000" dirty="0" smtClean="0"/>
              <a:t>M</a:t>
            </a:r>
            <a:r>
              <a:rPr lang="en-US" sz="6000" dirty="0"/>
              <a:t>. </a:t>
            </a:r>
            <a:r>
              <a:rPr lang="en-US" sz="6000" dirty="0" err="1"/>
              <a:t>Riedmiller</a:t>
            </a:r>
            <a:r>
              <a:rPr lang="en-US" sz="6000" dirty="0"/>
              <a:t>. </a:t>
            </a:r>
            <a:r>
              <a:rPr lang="en-US" sz="6000" i="1" dirty="0"/>
              <a:t>Advanced Supervised Learning In Multi-layer </a:t>
            </a:r>
            <a:r>
              <a:rPr lang="en-US" sz="6000" i="1" dirty="0" err="1"/>
              <a:t>Perceptrons</a:t>
            </a:r>
            <a:r>
              <a:rPr lang="en-US" sz="6000" b="1" i="1" dirty="0"/>
              <a:t> – </a:t>
            </a:r>
            <a:r>
              <a:rPr lang="en-US" sz="6000" i="1" dirty="0"/>
              <a:t>From </a:t>
            </a:r>
            <a:r>
              <a:rPr lang="en-US" sz="6000" i="1" dirty="0" err="1"/>
              <a:t>Backpropagation</a:t>
            </a:r>
            <a:r>
              <a:rPr lang="en-US" sz="6000" i="1" dirty="0"/>
              <a:t> To Adaptive Learning Algorithms</a:t>
            </a:r>
            <a:r>
              <a:rPr lang="en-US" sz="6000" b="1" i="1" dirty="0"/>
              <a:t>.</a:t>
            </a:r>
            <a:r>
              <a:rPr lang="en-US" sz="6000" dirty="0"/>
              <a:t> Int. Journal of Computer Standards and Interfaces, 1994.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536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Neuron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5569"/>
            <a:ext cx="6934200" cy="3659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486893" y="5334000"/>
            <a:ext cx="376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Mạng</a:t>
            </a:r>
            <a:r>
              <a:rPr lang="en-US" sz="2400" dirty="0" smtClean="0">
                <a:latin typeface="+mj-lt"/>
              </a:rPr>
              <a:t> neuron </a:t>
            </a:r>
            <a:r>
              <a:rPr lang="en-US" sz="2400" dirty="0" err="1" smtClean="0">
                <a:latin typeface="+mj-lt"/>
              </a:rPr>
              <a:t>truyền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thẳng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2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536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Mạng</a:t>
            </a:r>
            <a:r>
              <a:rPr lang="en-US" sz="3600" dirty="0"/>
              <a:t> Neuron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truyền</a:t>
            </a:r>
            <a:r>
              <a:rPr lang="en-US" sz="3600" dirty="0"/>
              <a:t> </a:t>
            </a:r>
            <a:r>
              <a:rPr lang="en-US" sz="3600" dirty="0" err="1"/>
              <a:t>thẳng</a:t>
            </a:r>
            <a:endParaRPr lang="en-US" sz="3600" dirty="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463862"/>
            <a:ext cx="6248400" cy="371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540573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+mj-lt"/>
              </a:rPr>
              <a:t>Đơn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mạng</a:t>
            </a:r>
            <a:r>
              <a:rPr lang="en-US" sz="2400" dirty="0">
                <a:latin typeface="+mj-lt"/>
              </a:rPr>
              <a:t> neuron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536"/>
            <a:ext cx="8458200" cy="1143000"/>
          </a:xfrm>
        </p:spPr>
        <p:txBody>
          <a:bodyPr>
            <a:normAutofit/>
          </a:bodyPr>
          <a:lstStyle/>
          <a:p>
            <a:r>
              <a:rPr lang="en-US" sz="4000" dirty="0" err="1"/>
              <a:t>Mạng</a:t>
            </a:r>
            <a:r>
              <a:rPr lang="en-US" sz="4000" dirty="0"/>
              <a:t> Neuron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/>
              <a:t>tạo</a:t>
            </a:r>
            <a:r>
              <a:rPr lang="en-US" sz="4000" dirty="0"/>
              <a:t> </a:t>
            </a:r>
            <a:r>
              <a:rPr lang="en-US" sz="4000" dirty="0" err="1"/>
              <a:t>truyền</a:t>
            </a:r>
            <a:r>
              <a:rPr lang="en-US" sz="4000" dirty="0"/>
              <a:t> </a:t>
            </a:r>
            <a:r>
              <a:rPr lang="en-US" sz="4000" dirty="0" err="1"/>
              <a:t>thẳng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muốn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định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đúng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trọng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số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 err="1" smtClean="0">
                <a:latin typeface="+mj-lt"/>
              </a:rPr>
              <a:t>w</a:t>
            </a:r>
            <a:r>
              <a:rPr lang="en-US" i="1" baseline="-25000" dirty="0" err="1" smtClean="0">
                <a:latin typeface="+mj-lt"/>
              </a:rPr>
              <a:t>ij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huấn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luyện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Trong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này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chúng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tôi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huấn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luyện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err="1">
                <a:latin typeface="+mj-lt"/>
              </a:rPr>
              <a:t>Giải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truyền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ngược</a:t>
            </a:r>
            <a:endParaRPr lang="en-US" sz="3200" dirty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200" dirty="0" err="1">
                <a:latin typeface="+mj-lt"/>
              </a:rPr>
              <a:t>Giải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thuật</a:t>
            </a:r>
            <a:r>
              <a:rPr lang="en-US" sz="3200" dirty="0">
                <a:latin typeface="+mj-lt"/>
              </a:rPr>
              <a:t> RPROP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neuron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Áp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dụng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giải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thuật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huấn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luyện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neuron </a:t>
            </a:r>
            <a:r>
              <a:rPr lang="en-US" dirty="0" err="1" smtClean="0">
                <a:latin typeface="+mj-lt"/>
              </a:rPr>
              <a:t>để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tìm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mạng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nhận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giá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trị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y</a:t>
            </a:r>
            <a:r>
              <a:rPr lang="en-US" baseline="-25000" dirty="0" smtClean="0">
                <a:latin typeface="+mj-lt"/>
              </a:rPr>
              <a:t>t-1</a:t>
            </a:r>
            <a:r>
              <a:rPr lang="en-US" dirty="0" smtClean="0">
                <a:latin typeface="+mj-lt"/>
              </a:rPr>
              <a:t>, y</a:t>
            </a:r>
            <a:r>
              <a:rPr lang="en-US" baseline="-25000" dirty="0" smtClean="0">
                <a:latin typeface="+mj-lt"/>
              </a:rPr>
              <a:t>t-2</a:t>
            </a:r>
            <a:r>
              <a:rPr lang="en-US" dirty="0" smtClean="0">
                <a:latin typeface="+mj-lt"/>
              </a:rPr>
              <a:t>,…, </a:t>
            </a:r>
            <a:r>
              <a:rPr lang="en-US" dirty="0" err="1" smtClean="0">
                <a:latin typeface="+mj-lt"/>
              </a:rPr>
              <a:t>y</a:t>
            </a:r>
            <a:r>
              <a:rPr lang="en-US" baseline="-25000" dirty="0" err="1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-s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làm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y</a:t>
            </a:r>
            <a:r>
              <a:rPr lang="en-US" baseline="-25000" dirty="0" smtClean="0">
                <a:latin typeface="+mj-lt"/>
              </a:rPr>
              <a:t>t+1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2570</Words>
  <Application>Microsoft Office PowerPoint</Application>
  <PresentationFormat>On-screen Show (4:3)</PresentationFormat>
  <Paragraphs>265</Paragraphs>
  <Slides>44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Visio</vt:lpstr>
      <vt:lpstr>ỨNG DỤNG MẠNG NEURON NHÂN TẠO TRONG VIỆC DỰ BÁO DỮ LIỆU CHUỖI THỜI GIAN CÓ TÍNH XU HƯỚNG VÀ TÍNH MÙA </vt:lpstr>
      <vt:lpstr>Nội dung</vt:lpstr>
      <vt:lpstr>Đặt vấn đề</vt:lpstr>
      <vt:lpstr>Đặt vấn đề</vt:lpstr>
      <vt:lpstr>Mạng Neuron nhân tạo truyền thẳng</vt:lpstr>
      <vt:lpstr>Mạng Neuron nhân tạo truyền thẳng</vt:lpstr>
      <vt:lpstr>Mạng Neuron nhân tạo truyền thẳng</vt:lpstr>
      <vt:lpstr>Áp dụng mạng neuron vào dự báo dữ liệu chuỗi thời gian</vt:lpstr>
      <vt:lpstr>Áp dụng mạng neuron vào dự báo dữ liệu chuỗi thời gian</vt:lpstr>
      <vt:lpstr>Áp dụng mạng neuron vào dự báo dữ liệu chuỗi thời gian</vt:lpstr>
      <vt:lpstr>Áp dụng mạng neuron vào dự báo dữ liệu chuỗi thời gian</vt:lpstr>
      <vt:lpstr>Mô hình lai (Hybrid Model)</vt:lpstr>
      <vt:lpstr>Môđun làm trơn lũy thừa (Exponential Smoothing)</vt:lpstr>
      <vt:lpstr>Môđun làm trơn lũy thừa (Exponential Smoothing)</vt:lpstr>
      <vt:lpstr>Môđun làm trơn lũy thừa (Exponential Smoothing)</vt:lpstr>
      <vt:lpstr>Môđun mạng Neuron nhân tạo (Neuron Network)</vt:lpstr>
      <vt:lpstr>Môđun lai (Hybrid Module)</vt:lpstr>
      <vt:lpstr>Mô hình khử xu hướng, khử mùa</vt:lpstr>
      <vt:lpstr>Môđun khử mùa và khử xu hướng</vt:lpstr>
      <vt:lpstr>Môđun khử mùa và khử xu hướng</vt:lpstr>
      <vt:lpstr>Môđun khử mùa và khử xu hướng</vt:lpstr>
      <vt:lpstr>Thực nghiệm</vt:lpstr>
      <vt:lpstr>Thực nghiệm</vt:lpstr>
      <vt:lpstr>Thực nghiệm</vt:lpstr>
      <vt:lpstr>Thực nghiệm</vt:lpstr>
      <vt:lpstr>Thực nghiệm</vt:lpstr>
      <vt:lpstr>Thực nghiệm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Kết luận</vt:lpstr>
      <vt:lpstr>Kết luận</vt:lpstr>
      <vt:lpstr>Kết luận</vt:lpstr>
      <vt:lpstr>Hướng phát triển</vt:lpstr>
      <vt:lpstr>Hướng phát triển</vt:lpstr>
      <vt:lpstr>Tài liệu tham khảo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kaka</cp:lastModifiedBy>
  <cp:revision>174</cp:revision>
  <dcterms:created xsi:type="dcterms:W3CDTF">2012-12-23T03:38:43Z</dcterms:created>
  <dcterms:modified xsi:type="dcterms:W3CDTF">2013-01-05T05:56:21Z</dcterms:modified>
</cp:coreProperties>
</file>