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veat"/>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bold.fntdata"/><Relationship Id="rId16"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alkingretail.com/products-news/ferrero-invests-8m-to-reposition-nutella-29-08-2007/" TargetMode="External"/><Relationship Id="rId3" Type="http://schemas.openxmlformats.org/officeDocument/2006/relationships/hyperlink" Target="https://www.trendhunter.com/trends/nutella-rise-and-shin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Introduction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Hello all, we are Team 11, </a:t>
            </a:r>
            <a:endParaRPr b="1">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d40f849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d40f849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333a7f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333a7f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Introduction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Hello all, we are Team 11, and today we are called in to present our analysis on how to purchase Nutella, and what business success looks like based on which actionable recommendations are provided. “You cannot make everyone happy, you aren’t nutella!”, we questioned that statement.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2966e7a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2966e7a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we went on, designing a survey about morning routines, how people get to work and how their perfect days look like. In the end, we would always ask if the participant would buy Nutella or not. We then ran the survey across 34 people of diverse backgrounds. First of all, Nutella indeed is a very likeable product, 74% of respondents to be precise. After analyzing the answers, we found many interesting insights of which we want to highlight some.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Insights (present along Shiny dashboard)</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built a dashboard that summarized all gathered insights. For example….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en">
                <a:solidFill>
                  <a:schemeClr val="dk1"/>
                </a:solidFill>
              </a:rPr>
              <a:t>&lt;show correlogram on shiny&gt; </a:t>
            </a:r>
            <a:r>
              <a:rPr lang="en">
                <a:solidFill>
                  <a:schemeClr val="dk1"/>
                </a:solidFill>
              </a:rPr>
              <a:t>When comparing results from business success and business failure, words such as: hungry, cooking and bar gave business failures, while cheat and morning gave business success.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en">
                <a:solidFill>
                  <a:schemeClr val="dk1"/>
                </a:solidFill>
              </a:rPr>
              <a:t>&lt;show corr network on shiny&gt;</a:t>
            </a:r>
            <a:r>
              <a:rPr lang="en">
                <a:solidFill>
                  <a:schemeClr val="dk1"/>
                </a:solidFill>
              </a:rPr>
              <a:t>  We also found words with the highest correlation to business success. It is interesting to notice how words like </a:t>
            </a:r>
            <a:r>
              <a:rPr i="1" lang="en">
                <a:solidFill>
                  <a:schemeClr val="dk1"/>
                </a:solidFill>
              </a:rPr>
              <a:t>cereal</a:t>
            </a:r>
            <a:r>
              <a:rPr lang="en">
                <a:solidFill>
                  <a:schemeClr val="dk1"/>
                </a:solidFill>
              </a:rPr>
              <a:t> and </a:t>
            </a:r>
            <a:r>
              <a:rPr i="1" lang="en">
                <a:solidFill>
                  <a:schemeClr val="dk1"/>
                </a:solidFill>
              </a:rPr>
              <a:t>milk</a:t>
            </a:r>
            <a:r>
              <a:rPr lang="en">
                <a:solidFill>
                  <a:schemeClr val="dk1"/>
                </a:solidFill>
              </a:rPr>
              <a:t> are connected suggesting that Nutella is perceived as a breakfast food but also the words </a:t>
            </a:r>
            <a:r>
              <a:rPr i="1" lang="en">
                <a:solidFill>
                  <a:schemeClr val="dk1"/>
                </a:solidFill>
              </a:rPr>
              <a:t>pizza</a:t>
            </a:r>
            <a:r>
              <a:rPr lang="en">
                <a:solidFill>
                  <a:schemeClr val="dk1"/>
                </a:solidFill>
              </a:rPr>
              <a:t> and </a:t>
            </a:r>
            <a:r>
              <a:rPr i="1" lang="en">
                <a:solidFill>
                  <a:schemeClr val="dk1"/>
                </a:solidFill>
              </a:rPr>
              <a:t>chocolate</a:t>
            </a:r>
            <a:r>
              <a:rPr lang="en">
                <a:solidFill>
                  <a:schemeClr val="dk1"/>
                </a:solidFill>
              </a:rPr>
              <a:t> are connected, suggesting that people are likely to try unusual ways of having Nutella such as a sweet chocolate pizza.</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Based on these results, we developed a few actionable recommendations for Nutella to expand their product line with more distinct flavor combinations such as: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-Introduce a new product in the line: Nutella Cereal!</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-Increase exposure on socials by leveraging trendy food hashtags and pages: </a:t>
            </a:r>
            <a:endParaRPr>
              <a:solidFill>
                <a:schemeClr val="dk1"/>
              </a:solidFill>
            </a:endParaRPr>
          </a:p>
          <a:p>
            <a:pPr indent="0" lvl="0" marL="457200" rtl="0" algn="l">
              <a:lnSpc>
                <a:spcPct val="120000"/>
              </a:lnSpc>
              <a:spcBef>
                <a:spcPts val="500"/>
              </a:spcBef>
              <a:spcAft>
                <a:spcPts val="0"/>
              </a:spcAft>
              <a:buClr>
                <a:schemeClr val="dk1"/>
              </a:buClr>
              <a:buSzPts val="1100"/>
              <a:buFont typeface="Arial"/>
              <a:buNone/>
            </a:pPr>
            <a:r>
              <a:rPr lang="en">
                <a:solidFill>
                  <a:schemeClr val="dk1"/>
                </a:solidFill>
              </a:rPr>
              <a:t>#pizzanutella #nutelladay #pizzanutellabanane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Introducing a different recipe with Nutella for the tiny jars collection</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Customer can scan QR code to see more recipes to adapt with Nutella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en">
                <a:solidFill>
                  <a:schemeClr val="dk1"/>
                </a:solidFill>
              </a:rPr>
              <a:t>&lt;show sentiment analysis on shiny&gt; </a:t>
            </a:r>
            <a:r>
              <a:rPr lang="en">
                <a:solidFill>
                  <a:schemeClr val="dk1"/>
                </a:solidFill>
              </a:rPr>
              <a:t>From doing a sentiment analysis, we can observe the words associated with joy included perfect, beach, and sunny while the words associated with sadness were late, bad, and feeling.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en">
                <a:solidFill>
                  <a:schemeClr val="dk1"/>
                </a:solidFill>
              </a:rPr>
              <a:t>&lt;show Trigram analysis on shiny&gt; </a:t>
            </a:r>
            <a:r>
              <a:rPr lang="en">
                <a:solidFill>
                  <a:schemeClr val="dk1"/>
                </a:solidFill>
              </a:rPr>
              <a:t>Lastly, we found a few unique phrases that could bring great campaign ideas; these are </a:t>
            </a:r>
            <a:r>
              <a:rPr lang="en" sz="1200">
                <a:solidFill>
                  <a:schemeClr val="dk1"/>
                </a:solidFill>
                <a:highlight>
                  <a:srgbClr val="FFFFFF"/>
                </a:highlight>
                <a:latin typeface="Calibri"/>
                <a:ea typeface="Calibri"/>
                <a:cs typeface="Calibri"/>
                <a:sym typeface="Calibri"/>
              </a:rPr>
              <a:t>clusters of word networks that are most commonly</a:t>
            </a:r>
            <a:r>
              <a:rPr lang="en" sz="1200">
                <a:solidFill>
                  <a:schemeClr val="dk1"/>
                </a:solidFill>
                <a:latin typeface="Calibri"/>
                <a:ea typeface="Calibri"/>
                <a:cs typeface="Calibri"/>
                <a:sym typeface="Calibri"/>
              </a:rPr>
              <a:t> </a:t>
            </a:r>
            <a:r>
              <a:rPr lang="en" sz="1200">
                <a:solidFill>
                  <a:schemeClr val="dk1"/>
                </a:solidFill>
                <a:highlight>
                  <a:srgbClr val="FFFFFF"/>
                </a:highlight>
                <a:latin typeface="Calibri"/>
                <a:ea typeface="Calibri"/>
                <a:cs typeface="Calibri"/>
                <a:sym typeface="Calibri"/>
              </a:rPr>
              <a:t>used together. For</a:t>
            </a:r>
            <a:r>
              <a:rPr lang="en">
                <a:solidFill>
                  <a:schemeClr val="dk1"/>
                </a:solidFill>
              </a:rPr>
              <a:t> example: </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200">
                <a:solidFill>
                  <a:schemeClr val="dk1"/>
                </a:solidFill>
                <a:latin typeface="Calibri"/>
                <a:ea typeface="Calibri"/>
                <a:cs typeface="Calibri"/>
                <a:sym typeface="Calibri"/>
              </a:rPr>
              <a:t>“Chocolate, greasy, stuff, hamburgers, fries”  → </a:t>
            </a:r>
            <a:r>
              <a:rPr lang="en" sz="1200">
                <a:solidFill>
                  <a:schemeClr val="dk1"/>
                </a:solidFill>
                <a:highlight>
                  <a:srgbClr val="FFFFFF"/>
                </a:highlight>
                <a:latin typeface="Calibri"/>
                <a:ea typeface="Calibri"/>
                <a:cs typeface="Calibri"/>
                <a:sym typeface="Calibri"/>
              </a:rPr>
              <a:t> which can appeal to a common segment of customers , i.e. Fast Food Lovers &amp; Young Teens/ Adults. </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AutoNum type="alphaLcPeriod"/>
            </a:pPr>
            <a:r>
              <a:rPr lang="en" sz="1200">
                <a:solidFill>
                  <a:schemeClr val="dk1"/>
                </a:solidFill>
                <a:latin typeface="Calibri"/>
                <a:ea typeface="Calibri"/>
                <a:cs typeface="Calibri"/>
                <a:sym typeface="Calibri"/>
              </a:rPr>
              <a:t>“Glazed, banana, whipped” → which can appeal </a:t>
            </a:r>
            <a:r>
              <a:rPr lang="en" sz="1200">
                <a:solidFill>
                  <a:schemeClr val="dk1"/>
                </a:solidFill>
                <a:highlight>
                  <a:srgbClr val="FFFFFF"/>
                </a:highlight>
                <a:latin typeface="Calibri"/>
                <a:ea typeface="Calibri"/>
                <a:cs typeface="Calibri"/>
                <a:sym typeface="Calibri"/>
              </a:rPr>
              <a:t>towards festive treats and dessert food. This can be revealed: either by catering a product towards the key sentiments these words portray or launching a certain marketing campaign towards the same.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d333a7fc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d333a7fc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Based on our insights, we recommend the following: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Nutella should refine their target audience not to target people who are more likely to be into cooking at home and like to go to bars, but instead target people who are into cheat meals like gym rats or busy young adults recommending Nutella as a fast and easy snack.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d333a7fc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d333a7fc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Nutella can expand their product line with more distinct flavor combinations such as: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Introduce a new product line: Nutella Cereal!</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Increase exposure on socials with trendy food hashtags and pages: such as #pizzanutella #nutelladay #pizzanutellabanana</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And Introduce a different recipe with Nutella for the tiny jars collection, and Customer can scan QR code to see more recipes to adapt with Nutella</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333a7fc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333a7f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Sentiment analysis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sentiment analysis, we can observe the words associated with joy including perfect, beach, and sunny while the words associated with sadness are late, bad, and feeling. Therefore, we suggest Nutella to avoid using those sad words with any future marketing campaign. We recommend Nutella to adopt joy keywords to link with advertising campaign ideas. To revamp and develop from the old campaign like  ‘</a:t>
            </a:r>
            <a:r>
              <a:rPr lang="en" u="sng">
                <a:solidFill>
                  <a:srgbClr val="1155CC"/>
                </a:solidFill>
                <a:hlinkClick r:id="rId2">
                  <a:extLst>
                    <a:ext uri="{A12FA001-AC4F-418D-AE19-62706E023703}">
                      <ahyp:hlinkClr val="tx"/>
                    </a:ext>
                  </a:extLst>
                </a:hlinkClick>
              </a:rPr>
              <a:t>wake up with nutella campaign</a:t>
            </a:r>
            <a:r>
              <a:rPr lang="en">
                <a:solidFill>
                  <a:schemeClr val="dk1"/>
                </a:solidFill>
              </a:rPr>
              <a:t>’ &amp; ‘</a:t>
            </a:r>
            <a:r>
              <a:rPr lang="en" u="sng">
                <a:solidFill>
                  <a:srgbClr val="1155CC"/>
                </a:solidFill>
                <a:hlinkClick r:id="rId3">
                  <a:extLst>
                    <a:ext uri="{A12FA001-AC4F-418D-AE19-62706E023703}">
                      <ahyp:hlinkClr val="tx"/>
                    </a:ext>
                  </a:extLst>
                </a:hlinkClick>
              </a:rPr>
              <a:t>morning campaign</a:t>
            </a:r>
            <a:r>
              <a:rPr lang="en">
                <a:solidFill>
                  <a:schemeClr val="dk1"/>
                </a:solidFill>
              </a:rPr>
              <a:t>’, Nutella can create a narrative story of a perfect sunny day to spend time on the beach and having a taste of </a:t>
            </a:r>
            <a:r>
              <a:rPr lang="en">
                <a:solidFill>
                  <a:schemeClr val="dk1"/>
                </a:solidFill>
                <a:highlight>
                  <a:srgbClr val="FFFFFF"/>
                </a:highlight>
              </a:rPr>
              <a:t>sweet chocolate and hazelnut.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d333a7f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d333a7f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latin typeface="Calibri"/>
                <a:ea typeface="Calibri"/>
                <a:cs typeface="Calibri"/>
                <a:sym typeface="Calibri"/>
              </a:rPr>
              <a:t>With phrase like ‘chocolate, greasy, hamburgers, and fries</a:t>
            </a:r>
            <a:r>
              <a:rPr lang="en">
                <a:solidFill>
                  <a:schemeClr val="dk1"/>
                </a:solidFill>
              </a:rPr>
              <a:t>’ we recommend a partnership with (any) fast food chain to cross sell by including nutella to their </a:t>
            </a:r>
            <a:r>
              <a:rPr lang="en" sz="1200">
                <a:solidFill>
                  <a:schemeClr val="dk1"/>
                </a:solidFill>
                <a:highlight>
                  <a:srgbClr val="FFFFFF"/>
                </a:highlight>
                <a:latin typeface="Calibri"/>
                <a:ea typeface="Calibri"/>
                <a:cs typeface="Calibri"/>
                <a:sym typeface="Calibri"/>
              </a:rPr>
              <a:t>menu for e.g. </a:t>
            </a:r>
            <a:r>
              <a:rPr lang="en">
                <a:solidFill>
                  <a:schemeClr val="dk1"/>
                </a:solidFill>
              </a:rPr>
              <a:t>Partner with McDonald's → add nutella to a happy meal, or nutella fries (It’s better than finger lickin’ good!).</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d333a7fc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d333a7fc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Lastly, with phrase like ‘glazed banana whipped’, we recommend launching a Valentine’s Day themed campaign appealing towards the sentiment of joy and celebration with a bold theme: </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For example: on </a:t>
            </a:r>
            <a:r>
              <a:rPr b="1" lang="en">
                <a:solidFill>
                  <a:schemeClr val="dk1"/>
                </a:solidFill>
              </a:rPr>
              <a:t>Feb 13:</a:t>
            </a:r>
            <a:r>
              <a:rPr lang="en">
                <a:solidFill>
                  <a:schemeClr val="dk1"/>
                </a:solidFill>
              </a:rPr>
              <a:t> Bae-up with Nutella - Small packets with different names, if your crush's name is on the box, ask them out for v’day with a nutella twist. (Combo of nutella and pizza) hey they made it work, so can you!!</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b="1" lang="en">
                <a:solidFill>
                  <a:schemeClr val="dk1"/>
                </a:solidFill>
              </a:rPr>
              <a:t>Feb 15:</a:t>
            </a:r>
            <a:r>
              <a:rPr lang="en">
                <a:solidFill>
                  <a:schemeClr val="dk1"/>
                </a:solidFill>
              </a:rPr>
              <a:t> breakup with Nutella -- The date wasn’t as sweet as Nutella, Bummer! But worry not, break-up over a Nutella and leave them satisfied with the nutella pizza!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d333a7fc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d333a7fc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Conclusion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strongly believe the future of Nutella relies 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Refining it’s target audience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Introducing new product lines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Increase exposure on socials by leveraging trendy food hashtags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Revamping old campaigns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Tapping into themed/ seasonal celebrations for greater benefits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Without a doubt, if we turn recommended ideas into fruition, we guarantee, people will go NUTS for Nutella.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Please feel free to explore our analysis for yourself in the Dashboard we build for you.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alkingretail.com/products-news/ferrero-invests-8m-to-reposition-nutella-29-08-2007/" TargetMode="External"/><Relationship Id="rId4" Type="http://schemas.openxmlformats.org/officeDocument/2006/relationships/hyperlink" Target="https://www.trendhunter.com/trends/nutella-rise-and-shine" TargetMode="External"/><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13.jp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44550" y="449300"/>
            <a:ext cx="8349000" cy="841800"/>
          </a:xfrm>
          <a:prstGeom prst="rect">
            <a:avLst/>
          </a:prstGeom>
        </p:spPr>
        <p:txBody>
          <a:bodyPr anchorCtr="0" anchor="b" bIns="91425" lIns="91425" spcFirstLastPara="1" rIns="91425" wrap="square" tIns="91425">
            <a:spAutoFit/>
          </a:bodyPr>
          <a:lstStyle/>
          <a:p>
            <a:pPr indent="0" lvl="0" marL="0" rtl="0" algn="l">
              <a:lnSpc>
                <a:spcPct val="70000"/>
              </a:lnSpc>
              <a:spcBef>
                <a:spcPts val="0"/>
              </a:spcBef>
              <a:spcAft>
                <a:spcPts val="0"/>
              </a:spcAft>
              <a:buNone/>
            </a:pPr>
            <a:r>
              <a:rPr lang="en" sz="4855">
                <a:solidFill>
                  <a:srgbClr val="454545"/>
                </a:solidFill>
                <a:latin typeface="Caveat"/>
                <a:ea typeface="Caveat"/>
                <a:cs typeface="Caveat"/>
                <a:sym typeface="Caveat"/>
              </a:rPr>
              <a:t>What makes people buy</a:t>
            </a:r>
            <a:r>
              <a:rPr lang="en" sz="6100">
                <a:solidFill>
                  <a:srgbClr val="454545"/>
                </a:solidFill>
                <a:latin typeface="Caveat"/>
                <a:ea typeface="Caveat"/>
                <a:cs typeface="Caveat"/>
                <a:sym typeface="Caveat"/>
              </a:rPr>
              <a:t>             ?</a:t>
            </a:r>
            <a:endParaRPr sz="4800">
              <a:latin typeface="Caveat"/>
              <a:ea typeface="Caveat"/>
              <a:cs typeface="Caveat"/>
              <a:sym typeface="Caveat"/>
            </a:endParaRPr>
          </a:p>
        </p:txBody>
      </p:sp>
      <p:pic>
        <p:nvPicPr>
          <p:cNvPr id="55" name="Google Shape;55;p13"/>
          <p:cNvPicPr preferRelativeResize="0"/>
          <p:nvPr/>
        </p:nvPicPr>
        <p:blipFill>
          <a:blip r:embed="rId3">
            <a:alphaModFix/>
          </a:blip>
          <a:stretch>
            <a:fillRect/>
          </a:stretch>
        </p:blipFill>
        <p:spPr>
          <a:xfrm>
            <a:off x="2945663" y="1633200"/>
            <a:ext cx="3546774" cy="2660076"/>
          </a:xfrm>
          <a:prstGeom prst="rect">
            <a:avLst/>
          </a:prstGeom>
          <a:noFill/>
          <a:ln>
            <a:noFill/>
          </a:ln>
        </p:spPr>
      </p:pic>
      <p:pic>
        <p:nvPicPr>
          <p:cNvPr id="56" name="Google Shape;56;p13"/>
          <p:cNvPicPr preferRelativeResize="0"/>
          <p:nvPr/>
        </p:nvPicPr>
        <p:blipFill rotWithShape="1">
          <a:blip r:embed="rId4">
            <a:alphaModFix/>
          </a:blip>
          <a:srcRect b="25917" l="0" r="0" t="26132"/>
          <a:stretch/>
        </p:blipFill>
        <p:spPr>
          <a:xfrm>
            <a:off x="5690500" y="517225"/>
            <a:ext cx="2093270" cy="627300"/>
          </a:xfrm>
          <a:prstGeom prst="rect">
            <a:avLst/>
          </a:prstGeom>
          <a:noFill/>
          <a:ln>
            <a:noFill/>
          </a:ln>
        </p:spPr>
      </p:pic>
      <p:sp>
        <p:nvSpPr>
          <p:cNvPr id="57" name="Google Shape;57;p13"/>
          <p:cNvSpPr txBox="1"/>
          <p:nvPr/>
        </p:nvSpPr>
        <p:spPr>
          <a:xfrm>
            <a:off x="223775" y="4086575"/>
            <a:ext cx="26457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2D3B45"/>
                </a:solidFill>
                <a:highlight>
                  <a:srgbClr val="FFFFFF"/>
                </a:highlight>
              </a:rPr>
              <a:t>Team 11</a:t>
            </a:r>
            <a:endParaRPr b="1" sz="1050">
              <a:solidFill>
                <a:srgbClr val="2D3B45"/>
              </a:solidFill>
              <a:highlight>
                <a:srgbClr val="FFFFFF"/>
              </a:highlight>
            </a:endParaRPr>
          </a:p>
          <a:p>
            <a:pPr indent="0" lvl="0" marL="0" marR="0" rtl="0" algn="l">
              <a:lnSpc>
                <a:spcPct val="115000"/>
              </a:lnSpc>
              <a:spcBef>
                <a:spcPts val="0"/>
              </a:spcBef>
              <a:spcAft>
                <a:spcPts val="0"/>
              </a:spcAft>
              <a:buNone/>
            </a:pPr>
            <a:r>
              <a:rPr lang="en" sz="1050">
                <a:solidFill>
                  <a:srgbClr val="2D3B45"/>
                </a:solidFill>
                <a:highlight>
                  <a:srgbClr val="FFFFFF"/>
                </a:highlight>
              </a:rPr>
              <a:t>Sharvil Nawghare</a:t>
            </a:r>
            <a:r>
              <a:rPr b="1" lang="en" sz="1050">
                <a:solidFill>
                  <a:srgbClr val="2D3B45"/>
                </a:solidFill>
                <a:highlight>
                  <a:srgbClr val="FFFFFF"/>
                </a:highlight>
              </a:rPr>
              <a:t>, </a:t>
            </a:r>
            <a:r>
              <a:rPr lang="en" sz="1050">
                <a:solidFill>
                  <a:srgbClr val="2D3B45"/>
                </a:solidFill>
                <a:highlight>
                  <a:srgbClr val="FFFFFF"/>
                </a:highlight>
              </a:rPr>
              <a:t>Fabian Jaskotka, Giulio Marchesi, Phuong-Vy Nguyen,</a:t>
            </a:r>
            <a:endParaRPr sz="1050">
              <a:solidFill>
                <a:srgbClr val="2D3B45"/>
              </a:solidFill>
              <a:highlight>
                <a:srgbClr val="FFFFFF"/>
              </a:highlight>
            </a:endParaRPr>
          </a:p>
          <a:p>
            <a:pPr indent="0" lvl="0" marL="0" marR="0" rtl="0" algn="l">
              <a:lnSpc>
                <a:spcPct val="115000"/>
              </a:lnSpc>
              <a:spcBef>
                <a:spcPts val="0"/>
              </a:spcBef>
              <a:spcAft>
                <a:spcPts val="0"/>
              </a:spcAft>
              <a:buNone/>
            </a:pPr>
            <a:r>
              <a:rPr lang="en" sz="1050">
                <a:solidFill>
                  <a:srgbClr val="2D3B45"/>
                </a:solidFill>
                <a:highlight>
                  <a:srgbClr val="FFFFFF"/>
                </a:highlight>
              </a:rPr>
              <a:t>Romchalee Aunsakulsaeree</a:t>
            </a:r>
            <a:endParaRPr sz="1050">
              <a:solidFill>
                <a:srgbClr val="2D3B45"/>
              </a:solidFill>
              <a:highlight>
                <a:srgbClr val="FFFFFF"/>
              </a:highlight>
            </a:endParaRPr>
          </a:p>
          <a:p>
            <a:pPr indent="0" lvl="0" marL="0" marR="0" rtl="0" algn="l">
              <a:lnSpc>
                <a:spcPct val="115000"/>
              </a:lnSpc>
              <a:spcBef>
                <a:spcPts val="0"/>
              </a:spcBef>
              <a:spcAft>
                <a:spcPts val="0"/>
              </a:spcAft>
              <a:buNone/>
            </a:pPr>
            <a:r>
              <a:t/>
            </a:r>
            <a:endParaRPr sz="1050">
              <a:solidFill>
                <a:srgbClr val="2D3B45"/>
              </a:solidFill>
              <a:highlight>
                <a:srgbClr val="FFFFFF"/>
              </a:highlight>
            </a:endParaRPr>
          </a:p>
          <a:p>
            <a:pPr indent="0" lvl="0" marL="457200" rtl="0" algn="l">
              <a:lnSpc>
                <a:spcPct val="115000"/>
              </a:lnSpc>
              <a:spcBef>
                <a:spcPts val="0"/>
              </a:spcBef>
              <a:spcAft>
                <a:spcPts val="0"/>
              </a:spcAft>
              <a:buNone/>
            </a:pPr>
            <a:r>
              <a:t/>
            </a:r>
            <a:endParaRPr sz="1050">
              <a:solidFill>
                <a:srgbClr val="2D3B45"/>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ctrTitle"/>
          </p:nvPr>
        </p:nvSpPr>
        <p:spPr>
          <a:xfrm>
            <a:off x="311700" y="557225"/>
            <a:ext cx="8520600" cy="128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CC0000"/>
                </a:solidFill>
              </a:rPr>
              <a:t>GO NUTS FOR NUTELLA</a:t>
            </a:r>
            <a:endParaRPr b="1">
              <a:solidFill>
                <a:srgbClr val="CC0000"/>
              </a:solidFill>
            </a:endParaRPr>
          </a:p>
        </p:txBody>
      </p:sp>
      <p:pic>
        <p:nvPicPr>
          <p:cNvPr id="146" name="Google Shape;146;p22"/>
          <p:cNvPicPr preferRelativeResize="0"/>
          <p:nvPr/>
        </p:nvPicPr>
        <p:blipFill>
          <a:blip r:embed="rId3">
            <a:alphaModFix/>
          </a:blip>
          <a:stretch>
            <a:fillRect/>
          </a:stretch>
        </p:blipFill>
        <p:spPr>
          <a:xfrm>
            <a:off x="2798613" y="1991725"/>
            <a:ext cx="3546774" cy="2660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774300" y="461200"/>
            <a:ext cx="7595400" cy="570000"/>
          </a:xfrm>
          <a:prstGeom prst="rect">
            <a:avLst/>
          </a:prstGeom>
        </p:spPr>
        <p:txBody>
          <a:bodyPr anchorCtr="0" anchor="t" bIns="91425" lIns="91425" spcFirstLastPara="1" rIns="91425" wrap="square" tIns="91425">
            <a:normAutofit/>
          </a:bodyPr>
          <a:lstStyle/>
          <a:p>
            <a:pPr indent="0" lvl="0" marL="0" rtl="0" algn="l">
              <a:lnSpc>
                <a:spcPct val="60000"/>
              </a:lnSpc>
              <a:spcBef>
                <a:spcPts val="0"/>
              </a:spcBef>
              <a:spcAft>
                <a:spcPts val="1200"/>
              </a:spcAft>
              <a:buNone/>
            </a:pPr>
            <a:r>
              <a:rPr lang="en" sz="2000">
                <a:solidFill>
                  <a:schemeClr val="dk1"/>
                </a:solidFill>
                <a:latin typeface="Caveat"/>
                <a:ea typeface="Caveat"/>
                <a:cs typeface="Caveat"/>
                <a:sym typeface="Caveat"/>
              </a:rPr>
              <a:t>“You cannot make everyone happy; you aren’t Nutella!”  We disagree and here’s why…</a:t>
            </a:r>
            <a:endParaRPr sz="1100">
              <a:latin typeface="Caveat"/>
              <a:ea typeface="Caveat"/>
              <a:cs typeface="Caveat"/>
              <a:sym typeface="Caveat"/>
            </a:endParaRPr>
          </a:p>
        </p:txBody>
      </p:sp>
      <p:sp>
        <p:nvSpPr>
          <p:cNvPr id="63" name="Google Shape;63;p14"/>
          <p:cNvSpPr txBox="1"/>
          <p:nvPr/>
        </p:nvSpPr>
        <p:spPr>
          <a:xfrm>
            <a:off x="1239600" y="1986000"/>
            <a:ext cx="3180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Analysis of who would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purchase Nutella</a:t>
            </a:r>
            <a:endParaRPr b="1" sz="1500">
              <a:solidFill>
                <a:schemeClr val="dk1"/>
              </a:solidFill>
            </a:endParaRPr>
          </a:p>
        </p:txBody>
      </p:sp>
      <p:sp>
        <p:nvSpPr>
          <p:cNvPr id="64" name="Google Shape;64;p14"/>
          <p:cNvSpPr txBox="1"/>
          <p:nvPr/>
        </p:nvSpPr>
        <p:spPr>
          <a:xfrm>
            <a:off x="5070325" y="1955488"/>
            <a:ext cx="4018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What business success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looks like</a:t>
            </a:r>
            <a:endParaRPr b="1" sz="1500">
              <a:solidFill>
                <a:schemeClr val="dk1"/>
              </a:solidFill>
            </a:endParaRPr>
          </a:p>
        </p:txBody>
      </p:sp>
      <p:sp>
        <p:nvSpPr>
          <p:cNvPr id="65" name="Google Shape;65;p14"/>
          <p:cNvSpPr txBox="1"/>
          <p:nvPr/>
        </p:nvSpPr>
        <p:spPr>
          <a:xfrm>
            <a:off x="1239600" y="3902825"/>
            <a:ext cx="2906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Actionable recommendations </a:t>
            </a:r>
            <a:endParaRPr b="1" sz="1500">
              <a:solidFill>
                <a:schemeClr val="dk1"/>
              </a:solidFill>
            </a:endParaRPr>
          </a:p>
          <a:p>
            <a:pPr indent="0" lvl="0" marL="0" rtl="0" algn="l">
              <a:lnSpc>
                <a:spcPct val="115000"/>
              </a:lnSpc>
              <a:spcBef>
                <a:spcPts val="0"/>
              </a:spcBef>
              <a:spcAft>
                <a:spcPts val="0"/>
              </a:spcAft>
              <a:buNone/>
            </a:pPr>
            <a:r>
              <a:rPr b="1" lang="en" sz="1500">
                <a:solidFill>
                  <a:schemeClr val="dk1"/>
                </a:solidFill>
              </a:rPr>
              <a:t>are provided.</a:t>
            </a:r>
            <a:endParaRPr b="1" sz="1500">
              <a:solidFill>
                <a:schemeClr val="dk1"/>
              </a:solidFill>
            </a:endParaRPr>
          </a:p>
        </p:txBody>
      </p:sp>
      <p:sp>
        <p:nvSpPr>
          <p:cNvPr id="66" name="Google Shape;66;p14"/>
          <p:cNvSpPr txBox="1"/>
          <p:nvPr/>
        </p:nvSpPr>
        <p:spPr>
          <a:xfrm>
            <a:off x="5070325" y="3865600"/>
            <a:ext cx="4018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Make campaigns out of specific keywords/ grouped keywords </a:t>
            </a:r>
            <a:endParaRPr b="1" sz="1500">
              <a:solidFill>
                <a:schemeClr val="dk1"/>
              </a:solidFill>
            </a:endParaRPr>
          </a:p>
        </p:txBody>
      </p:sp>
      <p:pic>
        <p:nvPicPr>
          <p:cNvPr id="67" name="Google Shape;67;p14"/>
          <p:cNvPicPr preferRelativeResize="0"/>
          <p:nvPr/>
        </p:nvPicPr>
        <p:blipFill>
          <a:blip r:embed="rId3">
            <a:alphaModFix/>
          </a:blip>
          <a:stretch>
            <a:fillRect/>
          </a:stretch>
        </p:blipFill>
        <p:spPr>
          <a:xfrm>
            <a:off x="1239600" y="1152025"/>
            <a:ext cx="714300" cy="714300"/>
          </a:xfrm>
          <a:prstGeom prst="rect">
            <a:avLst/>
          </a:prstGeom>
          <a:noFill/>
          <a:ln>
            <a:noFill/>
          </a:ln>
        </p:spPr>
      </p:pic>
      <p:pic>
        <p:nvPicPr>
          <p:cNvPr id="68" name="Google Shape;68;p14"/>
          <p:cNvPicPr preferRelativeResize="0"/>
          <p:nvPr/>
        </p:nvPicPr>
        <p:blipFill>
          <a:blip r:embed="rId4">
            <a:alphaModFix/>
          </a:blip>
          <a:stretch>
            <a:fillRect/>
          </a:stretch>
        </p:blipFill>
        <p:spPr>
          <a:xfrm>
            <a:off x="5070325" y="2911212"/>
            <a:ext cx="877075" cy="877075"/>
          </a:xfrm>
          <a:prstGeom prst="rect">
            <a:avLst/>
          </a:prstGeom>
          <a:noFill/>
          <a:ln>
            <a:noFill/>
          </a:ln>
        </p:spPr>
      </p:pic>
      <p:pic>
        <p:nvPicPr>
          <p:cNvPr id="69" name="Google Shape;69;p14"/>
          <p:cNvPicPr preferRelativeResize="0"/>
          <p:nvPr/>
        </p:nvPicPr>
        <p:blipFill>
          <a:blip r:embed="rId5">
            <a:alphaModFix/>
          </a:blip>
          <a:stretch>
            <a:fillRect/>
          </a:stretch>
        </p:blipFill>
        <p:spPr>
          <a:xfrm>
            <a:off x="5070313" y="1169350"/>
            <a:ext cx="648000" cy="648000"/>
          </a:xfrm>
          <a:prstGeom prst="rect">
            <a:avLst/>
          </a:prstGeom>
          <a:noFill/>
          <a:ln>
            <a:noFill/>
          </a:ln>
        </p:spPr>
      </p:pic>
      <p:pic>
        <p:nvPicPr>
          <p:cNvPr id="70" name="Google Shape;70;p14"/>
          <p:cNvPicPr preferRelativeResize="0"/>
          <p:nvPr/>
        </p:nvPicPr>
        <p:blipFill>
          <a:blip r:embed="rId6">
            <a:alphaModFix/>
          </a:blip>
          <a:stretch>
            <a:fillRect/>
          </a:stretch>
        </p:blipFill>
        <p:spPr>
          <a:xfrm>
            <a:off x="1239600" y="2939082"/>
            <a:ext cx="993425" cy="99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Shiny</a:t>
            </a:r>
            <a:endParaRPr b="1" sz="1400">
              <a:solidFill>
                <a:srgbClr val="CC00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548525" y="797100"/>
            <a:ext cx="4840500" cy="27873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t/>
            </a:r>
            <a:endParaRPr b="1" sz="1600">
              <a:solidFill>
                <a:srgbClr val="CC0000"/>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Refine their target audience - </a:t>
            </a:r>
            <a:r>
              <a:rPr lang="en" sz="1500">
                <a:solidFill>
                  <a:schemeClr val="dk1"/>
                </a:solidFill>
              </a:rPr>
              <a:t>people who are into cheat meals like gym rats or busy young adults, perceive Nutella as fast and easy snack. </a:t>
            </a:r>
            <a:endParaRPr sz="15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Campaign </a:t>
            </a:r>
            <a:r>
              <a:rPr b="1" i="1" lang="en" sz="1600">
                <a:solidFill>
                  <a:schemeClr val="dk1"/>
                </a:solidFill>
              </a:rPr>
              <a:t>#cheatday</a:t>
            </a:r>
            <a:endParaRPr sz="1600">
              <a:solidFill>
                <a:schemeClr val="dk1"/>
              </a:solidFill>
            </a:endParaRPr>
          </a:p>
          <a:p>
            <a:pPr indent="0" lvl="0" marL="0" rtl="0" algn="l">
              <a:spcBef>
                <a:spcPts val="0"/>
              </a:spcBef>
              <a:spcAft>
                <a:spcPts val="1200"/>
              </a:spcAft>
              <a:buNone/>
            </a:pPr>
            <a:r>
              <a:t/>
            </a:r>
            <a:endParaRPr sz="1600"/>
          </a:p>
        </p:txBody>
      </p:sp>
      <p:sp>
        <p:nvSpPr>
          <p:cNvPr id="81" name="Google Shape;81;p16"/>
          <p:cNvSpPr txBox="1"/>
          <p:nvPr/>
        </p:nvSpPr>
        <p:spPr>
          <a:xfrm>
            <a:off x="339225" y="109500"/>
            <a:ext cx="449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CC0000"/>
                </a:solidFill>
              </a:rPr>
              <a:t>Refine Target Audience </a:t>
            </a:r>
            <a:endParaRPr b="1">
              <a:solidFill>
                <a:srgbClr val="CC0000"/>
              </a:solidFill>
            </a:endParaRPr>
          </a:p>
        </p:txBody>
      </p:sp>
      <p:pic>
        <p:nvPicPr>
          <p:cNvPr id="82" name="Google Shape;82;p16"/>
          <p:cNvPicPr preferRelativeResize="0"/>
          <p:nvPr/>
        </p:nvPicPr>
        <p:blipFill rotWithShape="1">
          <a:blip r:embed="rId3">
            <a:alphaModFix/>
          </a:blip>
          <a:srcRect b="25917" l="0" r="0" t="26132"/>
          <a:stretch/>
        </p:blipFill>
        <p:spPr>
          <a:xfrm>
            <a:off x="7780900" y="251250"/>
            <a:ext cx="1108195" cy="332100"/>
          </a:xfrm>
          <a:prstGeom prst="rect">
            <a:avLst/>
          </a:prstGeom>
          <a:noFill/>
          <a:ln>
            <a:noFill/>
          </a:ln>
        </p:spPr>
      </p:pic>
      <p:cxnSp>
        <p:nvCxnSpPr>
          <p:cNvPr id="83" name="Google Shape;83;p16"/>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84" name="Google Shape;84;p16"/>
          <p:cNvPicPr preferRelativeResize="0"/>
          <p:nvPr/>
        </p:nvPicPr>
        <p:blipFill rotWithShape="1">
          <a:blip r:embed="rId4">
            <a:alphaModFix/>
          </a:blip>
          <a:srcRect b="0" l="24727" r="26700" t="-5496"/>
          <a:stretch/>
        </p:blipFill>
        <p:spPr>
          <a:xfrm>
            <a:off x="5611375" y="725100"/>
            <a:ext cx="2682075" cy="4137700"/>
          </a:xfrm>
          <a:prstGeom prst="rect">
            <a:avLst/>
          </a:prstGeom>
          <a:noFill/>
          <a:ln>
            <a:noFill/>
          </a:ln>
        </p:spPr>
      </p:pic>
      <p:sp>
        <p:nvSpPr>
          <p:cNvPr id="85" name="Google Shape;85;p16"/>
          <p:cNvSpPr txBox="1"/>
          <p:nvPr/>
        </p:nvSpPr>
        <p:spPr>
          <a:xfrm>
            <a:off x="5687563" y="3686925"/>
            <a:ext cx="3000000" cy="8004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b="1" i="1" lang="en" sz="4000">
                <a:solidFill>
                  <a:schemeClr val="dk1"/>
                </a:solidFill>
              </a:rPr>
              <a:t>#cheatday</a:t>
            </a:r>
            <a:endParaRPr sz="4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100800" y="572700"/>
            <a:ext cx="8992500" cy="4576200"/>
          </a:xfrm>
          <a:prstGeom prst="rect">
            <a:avLst/>
          </a:prstGeom>
        </p:spPr>
        <p:txBody>
          <a:bodyPr anchorCtr="0" anchor="t" bIns="91425" lIns="91425" spcFirstLastPara="1" rIns="91425" wrap="square" tIns="91425">
            <a:normAutofit/>
          </a:bodyPr>
          <a:lstStyle/>
          <a:p>
            <a:pPr indent="0" lvl="0" marL="0" rtl="0" algn="l">
              <a:lnSpc>
                <a:spcPct val="110000"/>
              </a:lnSpc>
              <a:spcBef>
                <a:spcPts val="0"/>
              </a:spcBef>
              <a:spcAft>
                <a:spcPts val="0"/>
              </a:spcAft>
              <a:buNone/>
            </a:pPr>
            <a:r>
              <a:t/>
            </a:r>
            <a:endParaRPr sz="1600">
              <a:solidFill>
                <a:schemeClr val="dk1"/>
              </a:solidFill>
            </a:endParaRPr>
          </a:p>
          <a:p>
            <a:pPr indent="-311150" lvl="0" marL="457200" rtl="0" algn="l">
              <a:lnSpc>
                <a:spcPct val="110000"/>
              </a:lnSpc>
              <a:spcBef>
                <a:spcPts val="1000"/>
              </a:spcBef>
              <a:spcAft>
                <a:spcPts val="0"/>
              </a:spcAft>
              <a:buClr>
                <a:schemeClr val="dk1"/>
              </a:buClr>
              <a:buSzPts val="1300"/>
              <a:buChar char="●"/>
            </a:pPr>
            <a:r>
              <a:rPr lang="en" sz="1300">
                <a:solidFill>
                  <a:schemeClr val="dk1"/>
                </a:solidFill>
              </a:rPr>
              <a:t>New product line: </a:t>
            </a:r>
            <a:r>
              <a:rPr b="1" lang="en" sz="1300">
                <a:solidFill>
                  <a:schemeClr val="dk1"/>
                </a:solidFill>
              </a:rPr>
              <a:t>Nutella Cereal</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Increase exposure on socials with trendy food hashtags: </a:t>
            </a:r>
            <a:r>
              <a:rPr b="1" lang="en" sz="1300">
                <a:solidFill>
                  <a:schemeClr val="dk1"/>
                </a:solidFill>
              </a:rPr>
              <a:t>#pizzanutella #nutelladay #pizzanutellabanana </a:t>
            </a:r>
            <a:endParaRPr b="1"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Introducing </a:t>
            </a:r>
            <a:r>
              <a:rPr b="1" lang="en" sz="1300">
                <a:solidFill>
                  <a:schemeClr val="dk1"/>
                </a:solidFill>
              </a:rPr>
              <a:t>a different recipe with Nutella for the tiny jars collection</a:t>
            </a:r>
            <a:r>
              <a:rPr lang="en" sz="1300">
                <a:solidFill>
                  <a:schemeClr val="dk1"/>
                </a:solidFill>
              </a:rPr>
              <a:t> (QR code recipe)</a:t>
            </a:r>
            <a:endParaRPr sz="1300">
              <a:solidFill>
                <a:schemeClr val="dk1"/>
              </a:solidFill>
            </a:endParaRPr>
          </a:p>
          <a:p>
            <a:pPr indent="0" lvl="0" marL="914400" rtl="0" algn="l">
              <a:lnSpc>
                <a:spcPct val="110000"/>
              </a:lnSpc>
              <a:spcBef>
                <a:spcPts val="0"/>
              </a:spcBef>
              <a:spcAft>
                <a:spcPts val="0"/>
              </a:spcAft>
              <a:buNone/>
            </a:pPr>
            <a:r>
              <a:t/>
            </a:r>
            <a:endParaRPr sz="1300">
              <a:solidFill>
                <a:schemeClr val="dk1"/>
              </a:solidFill>
            </a:endParaRPr>
          </a:p>
          <a:p>
            <a:pPr indent="0" lvl="0" marL="914400" rtl="0" algn="l">
              <a:lnSpc>
                <a:spcPct val="110000"/>
              </a:lnSpc>
              <a:spcBef>
                <a:spcPts val="500"/>
              </a:spcBef>
              <a:spcAft>
                <a:spcPts val="0"/>
              </a:spcAft>
              <a:buNone/>
            </a:pPr>
            <a:r>
              <a:t/>
            </a:r>
            <a:endParaRPr sz="1600"/>
          </a:p>
        </p:txBody>
      </p:sp>
      <p:sp>
        <p:nvSpPr>
          <p:cNvPr id="91" name="Google Shape;91;p17"/>
          <p:cNvSpPr txBox="1"/>
          <p:nvPr/>
        </p:nvSpPr>
        <p:spPr>
          <a:xfrm>
            <a:off x="339225" y="109500"/>
            <a:ext cx="662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CC0000"/>
                </a:solidFill>
              </a:rPr>
              <a:t>Introduce New Product Lines</a:t>
            </a:r>
            <a:endParaRPr b="1">
              <a:solidFill>
                <a:srgbClr val="CC0000"/>
              </a:solidFill>
            </a:endParaRPr>
          </a:p>
        </p:txBody>
      </p:sp>
      <p:pic>
        <p:nvPicPr>
          <p:cNvPr id="92" name="Google Shape;92;p17"/>
          <p:cNvPicPr preferRelativeResize="0"/>
          <p:nvPr/>
        </p:nvPicPr>
        <p:blipFill rotWithShape="1">
          <a:blip r:embed="rId3">
            <a:alphaModFix/>
          </a:blip>
          <a:srcRect b="25917" l="0" r="0" t="26132"/>
          <a:stretch/>
        </p:blipFill>
        <p:spPr>
          <a:xfrm>
            <a:off x="7780900" y="251250"/>
            <a:ext cx="1108195" cy="332100"/>
          </a:xfrm>
          <a:prstGeom prst="rect">
            <a:avLst/>
          </a:prstGeom>
          <a:noFill/>
          <a:ln>
            <a:noFill/>
          </a:ln>
        </p:spPr>
      </p:pic>
      <p:cxnSp>
        <p:nvCxnSpPr>
          <p:cNvPr id="93" name="Google Shape;93;p17"/>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94" name="Google Shape;94;p17"/>
          <p:cNvPicPr preferRelativeResize="0"/>
          <p:nvPr/>
        </p:nvPicPr>
        <p:blipFill rotWithShape="1">
          <a:blip r:embed="rId4">
            <a:alphaModFix/>
          </a:blip>
          <a:srcRect b="6076" l="18689" r="21959" t="5864"/>
          <a:stretch/>
        </p:blipFill>
        <p:spPr>
          <a:xfrm>
            <a:off x="100800" y="2221450"/>
            <a:ext cx="2630748" cy="2927448"/>
          </a:xfrm>
          <a:prstGeom prst="rect">
            <a:avLst/>
          </a:prstGeom>
          <a:noFill/>
          <a:ln>
            <a:noFill/>
          </a:ln>
        </p:spPr>
      </p:pic>
      <p:pic>
        <p:nvPicPr>
          <p:cNvPr id="95" name="Google Shape;95;p17"/>
          <p:cNvPicPr preferRelativeResize="0"/>
          <p:nvPr/>
        </p:nvPicPr>
        <p:blipFill rotWithShape="1">
          <a:blip r:embed="rId5">
            <a:alphaModFix/>
          </a:blip>
          <a:srcRect b="9861" l="5643" r="8725" t="10546"/>
          <a:stretch/>
        </p:blipFill>
        <p:spPr>
          <a:xfrm>
            <a:off x="2960149" y="2257250"/>
            <a:ext cx="3036676" cy="2822476"/>
          </a:xfrm>
          <a:prstGeom prst="rect">
            <a:avLst/>
          </a:prstGeom>
          <a:noFill/>
          <a:ln>
            <a:noFill/>
          </a:ln>
        </p:spPr>
      </p:pic>
      <p:pic>
        <p:nvPicPr>
          <p:cNvPr id="96" name="Google Shape;96;p17"/>
          <p:cNvPicPr preferRelativeResize="0"/>
          <p:nvPr/>
        </p:nvPicPr>
        <p:blipFill rotWithShape="1">
          <a:blip r:embed="rId6">
            <a:alphaModFix/>
          </a:blip>
          <a:srcRect b="7252" l="13704" r="13863" t="6414"/>
          <a:stretch/>
        </p:blipFill>
        <p:spPr>
          <a:xfrm>
            <a:off x="6352825" y="2203225"/>
            <a:ext cx="2265600" cy="27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485950" y="1167650"/>
            <a:ext cx="8503500" cy="1236300"/>
          </a:xfrm>
          <a:prstGeom prst="rect">
            <a:avLst/>
          </a:prstGeom>
        </p:spPr>
        <p:txBody>
          <a:bodyPr anchorCtr="0" anchor="t" bIns="91425" lIns="91425" spcFirstLastPara="1" rIns="91425" wrap="square" tIns="91425">
            <a:noAutofit/>
          </a:bodyPr>
          <a:lstStyle/>
          <a:p>
            <a:pPr indent="-330200" lvl="0" marL="457200" rtl="0" algn="l">
              <a:lnSpc>
                <a:spcPct val="110000"/>
              </a:lnSpc>
              <a:spcBef>
                <a:spcPts val="1000"/>
              </a:spcBef>
              <a:spcAft>
                <a:spcPts val="0"/>
              </a:spcAft>
              <a:buSzPts val="1600"/>
              <a:buChar char="●"/>
            </a:pPr>
            <a:r>
              <a:rPr lang="en" sz="1600">
                <a:solidFill>
                  <a:schemeClr val="dk1"/>
                </a:solidFill>
              </a:rPr>
              <a:t>Update ‘</a:t>
            </a:r>
            <a:r>
              <a:rPr lang="en" sz="1600">
                <a:solidFill>
                  <a:srgbClr val="000000"/>
                </a:solidFill>
                <a:uFill>
                  <a:noFill/>
                </a:uFill>
                <a:hlinkClick r:id="rId3">
                  <a:extLst>
                    <a:ext uri="{A12FA001-AC4F-418D-AE19-62706E023703}">
                      <ahyp:hlinkClr val="tx"/>
                    </a:ext>
                  </a:extLst>
                </a:hlinkClick>
              </a:rPr>
              <a:t>wake up with nutella campaign</a:t>
            </a:r>
            <a:r>
              <a:rPr lang="en" sz="1600">
                <a:solidFill>
                  <a:srgbClr val="000000"/>
                </a:solidFill>
              </a:rPr>
              <a:t>’ &amp; ‘</a:t>
            </a:r>
            <a:r>
              <a:rPr lang="en" sz="1600">
                <a:solidFill>
                  <a:srgbClr val="000000"/>
                </a:solidFill>
                <a:uFill>
                  <a:noFill/>
                </a:uFill>
                <a:hlinkClick r:id="rId4">
                  <a:extLst>
                    <a:ext uri="{A12FA001-AC4F-418D-AE19-62706E023703}">
                      <ahyp:hlinkClr val="tx"/>
                    </a:ext>
                  </a:extLst>
                </a:hlinkClick>
              </a:rPr>
              <a:t>morning campaign</a:t>
            </a:r>
            <a:r>
              <a:rPr lang="en" sz="1600">
                <a:solidFill>
                  <a:srgbClr val="000000"/>
                </a:solidFill>
              </a:rPr>
              <a:t>’:</a:t>
            </a:r>
            <a:endParaRPr sz="1600">
              <a:solidFill>
                <a:srgbClr val="000000"/>
              </a:solidFill>
            </a:endParaRPr>
          </a:p>
          <a:p>
            <a:pPr indent="-330200" lvl="1" marL="914400" rtl="0" algn="l">
              <a:lnSpc>
                <a:spcPct val="110000"/>
              </a:lnSpc>
              <a:spcBef>
                <a:spcPts val="0"/>
              </a:spcBef>
              <a:spcAft>
                <a:spcPts val="0"/>
              </a:spcAft>
              <a:buSzPts val="1600"/>
              <a:buChar char="○"/>
            </a:pPr>
            <a:r>
              <a:rPr lang="en" sz="1500">
                <a:solidFill>
                  <a:schemeClr val="dk1"/>
                </a:solidFill>
              </a:rPr>
              <a:t>Adopt joy keywords to link with advertising campaign ideas</a:t>
            </a:r>
            <a:endParaRPr sz="1500">
              <a:solidFill>
                <a:srgbClr val="000000"/>
              </a:solidFill>
            </a:endParaRPr>
          </a:p>
          <a:p>
            <a:pPr indent="-330200" lvl="0" marL="457200" rtl="0" algn="l">
              <a:lnSpc>
                <a:spcPct val="110000"/>
              </a:lnSpc>
              <a:spcBef>
                <a:spcPts val="0"/>
              </a:spcBef>
              <a:spcAft>
                <a:spcPts val="0"/>
              </a:spcAft>
              <a:buSzPts val="1600"/>
              <a:buChar char="●"/>
            </a:pPr>
            <a:r>
              <a:rPr lang="en" sz="1500">
                <a:solidFill>
                  <a:schemeClr val="dk1"/>
                </a:solidFill>
              </a:rPr>
              <a:t>Create a narrative story of </a:t>
            </a:r>
            <a:r>
              <a:rPr b="1" lang="en" sz="1500">
                <a:solidFill>
                  <a:schemeClr val="dk1"/>
                </a:solidFill>
              </a:rPr>
              <a:t>“a perfect sunny day to spend time on the beach                    and having a taste of </a:t>
            </a:r>
            <a:r>
              <a:rPr b="1" lang="en" sz="1500">
                <a:solidFill>
                  <a:schemeClr val="dk1"/>
                </a:solidFill>
                <a:highlight>
                  <a:srgbClr val="FFFFFF"/>
                </a:highlight>
              </a:rPr>
              <a:t>sweet chocolate and hazelnut.”</a:t>
            </a:r>
            <a:endParaRPr b="1" sz="1500">
              <a:solidFill>
                <a:schemeClr val="dk1"/>
              </a:solidFill>
            </a:endParaRPr>
          </a:p>
          <a:p>
            <a:pPr indent="0" lvl="0" marL="914400" rtl="0" algn="l">
              <a:lnSpc>
                <a:spcPct val="110000"/>
              </a:lnSpc>
              <a:spcBef>
                <a:spcPts val="0"/>
              </a:spcBef>
              <a:spcAft>
                <a:spcPts val="0"/>
              </a:spcAft>
              <a:buNone/>
            </a:pPr>
            <a:r>
              <a:rPr b="1" lang="en" sz="1600">
                <a:solidFill>
                  <a:schemeClr val="dk1"/>
                </a:solidFill>
              </a:rPr>
              <a:t> </a:t>
            </a:r>
            <a:endParaRPr b="1" sz="1600">
              <a:solidFill>
                <a:schemeClr val="dk1"/>
              </a:solidFill>
            </a:endParaRPr>
          </a:p>
          <a:p>
            <a:pPr indent="0" lvl="0" marL="914400" rtl="0" algn="l">
              <a:lnSpc>
                <a:spcPct val="110000"/>
              </a:lnSpc>
              <a:spcBef>
                <a:spcPts val="0"/>
              </a:spcBef>
              <a:spcAft>
                <a:spcPts val="0"/>
              </a:spcAft>
              <a:buNone/>
            </a:pPr>
            <a:r>
              <a:t/>
            </a:r>
            <a:endParaRPr b="1" sz="1600">
              <a:solidFill>
                <a:schemeClr val="dk1"/>
              </a:solidFill>
            </a:endParaRPr>
          </a:p>
          <a:p>
            <a:pPr indent="0" lvl="0" marL="914400" rtl="0" algn="l">
              <a:lnSpc>
                <a:spcPct val="110000"/>
              </a:lnSpc>
              <a:spcBef>
                <a:spcPts val="0"/>
              </a:spcBef>
              <a:spcAft>
                <a:spcPts val="0"/>
              </a:spcAft>
              <a:buNone/>
            </a:pPr>
            <a:r>
              <a:t/>
            </a:r>
            <a:endParaRPr b="1" sz="1600">
              <a:solidFill>
                <a:schemeClr val="dk1"/>
              </a:solidFill>
            </a:endParaRPr>
          </a:p>
          <a:p>
            <a:pPr indent="0" lvl="0" marL="914400" rtl="0" algn="l">
              <a:lnSpc>
                <a:spcPct val="110000"/>
              </a:lnSpc>
              <a:spcBef>
                <a:spcPts val="1000"/>
              </a:spcBef>
              <a:spcAft>
                <a:spcPts val="0"/>
              </a:spcAft>
              <a:buNone/>
            </a:pPr>
            <a:r>
              <a:t/>
            </a:r>
            <a:endParaRPr sz="1600">
              <a:solidFill>
                <a:schemeClr val="dk1"/>
              </a:solidFill>
            </a:endParaRPr>
          </a:p>
          <a:p>
            <a:pPr indent="0" lvl="0" marL="0" rtl="0" algn="l">
              <a:lnSpc>
                <a:spcPct val="110000"/>
              </a:lnSpc>
              <a:spcBef>
                <a:spcPts val="1000"/>
              </a:spcBef>
              <a:spcAft>
                <a:spcPts val="0"/>
              </a:spcAft>
              <a:buNone/>
            </a:pPr>
            <a:r>
              <a:t/>
            </a:r>
            <a:endParaRPr sz="1600">
              <a:solidFill>
                <a:schemeClr val="dk1"/>
              </a:solidFill>
            </a:endParaRPr>
          </a:p>
          <a:p>
            <a:pPr indent="0" lvl="0" marL="0" rtl="0" algn="l">
              <a:spcBef>
                <a:spcPts val="0"/>
              </a:spcBef>
              <a:spcAft>
                <a:spcPts val="1200"/>
              </a:spcAft>
              <a:buNone/>
            </a:pPr>
            <a:r>
              <a:t/>
            </a:r>
            <a:endParaRPr sz="1600"/>
          </a:p>
        </p:txBody>
      </p:sp>
      <p:sp>
        <p:nvSpPr>
          <p:cNvPr id="102" name="Google Shape;102;p18"/>
          <p:cNvSpPr txBox="1"/>
          <p:nvPr/>
        </p:nvSpPr>
        <p:spPr>
          <a:xfrm>
            <a:off x="339225" y="109500"/>
            <a:ext cx="497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CC0000"/>
                </a:solidFill>
              </a:rPr>
              <a:t>Revamp Old Campaigns</a:t>
            </a:r>
            <a:endParaRPr b="1">
              <a:solidFill>
                <a:srgbClr val="CC0000"/>
              </a:solidFill>
            </a:endParaRPr>
          </a:p>
        </p:txBody>
      </p:sp>
      <p:pic>
        <p:nvPicPr>
          <p:cNvPr id="103" name="Google Shape;103;p18"/>
          <p:cNvPicPr preferRelativeResize="0"/>
          <p:nvPr/>
        </p:nvPicPr>
        <p:blipFill rotWithShape="1">
          <a:blip r:embed="rId5">
            <a:alphaModFix/>
          </a:blip>
          <a:srcRect b="25917" l="0" r="0" t="26132"/>
          <a:stretch/>
        </p:blipFill>
        <p:spPr>
          <a:xfrm>
            <a:off x="7780900" y="251250"/>
            <a:ext cx="1108195" cy="332100"/>
          </a:xfrm>
          <a:prstGeom prst="rect">
            <a:avLst/>
          </a:prstGeom>
          <a:noFill/>
          <a:ln>
            <a:noFill/>
          </a:ln>
        </p:spPr>
      </p:pic>
      <p:cxnSp>
        <p:nvCxnSpPr>
          <p:cNvPr id="104" name="Google Shape;104;p18"/>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105" name="Google Shape;105;p18"/>
          <p:cNvPicPr preferRelativeResize="0"/>
          <p:nvPr/>
        </p:nvPicPr>
        <p:blipFill rotWithShape="1">
          <a:blip r:embed="rId6">
            <a:alphaModFix/>
          </a:blip>
          <a:srcRect b="4806" l="6773" r="6608" t="5683"/>
          <a:stretch/>
        </p:blipFill>
        <p:spPr>
          <a:xfrm>
            <a:off x="5222300" y="2488000"/>
            <a:ext cx="2265375" cy="2229750"/>
          </a:xfrm>
          <a:prstGeom prst="rect">
            <a:avLst/>
          </a:prstGeom>
          <a:noFill/>
          <a:ln>
            <a:noFill/>
          </a:ln>
        </p:spPr>
      </p:pic>
      <p:pic>
        <p:nvPicPr>
          <p:cNvPr id="106" name="Google Shape;106;p18"/>
          <p:cNvPicPr preferRelativeResize="0"/>
          <p:nvPr/>
        </p:nvPicPr>
        <p:blipFill rotWithShape="1">
          <a:blip r:embed="rId7">
            <a:alphaModFix/>
          </a:blip>
          <a:srcRect b="0" l="0" r="0" t="1941"/>
          <a:stretch/>
        </p:blipFill>
        <p:spPr>
          <a:xfrm>
            <a:off x="1359125" y="2591550"/>
            <a:ext cx="3754849" cy="190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2816400" y="1571203"/>
            <a:ext cx="3391800" cy="3238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9"/>
          <p:cNvPicPr preferRelativeResize="0"/>
          <p:nvPr/>
        </p:nvPicPr>
        <p:blipFill rotWithShape="1">
          <a:blip r:embed="rId3">
            <a:alphaModFix/>
          </a:blip>
          <a:srcRect b="0" l="15358" r="38725" t="0"/>
          <a:stretch/>
        </p:blipFill>
        <p:spPr>
          <a:xfrm>
            <a:off x="3381241" y="1456576"/>
            <a:ext cx="1911086" cy="2162140"/>
          </a:xfrm>
          <a:prstGeom prst="rect">
            <a:avLst/>
          </a:prstGeom>
          <a:noFill/>
          <a:ln>
            <a:noFill/>
          </a:ln>
        </p:spPr>
      </p:pic>
      <p:sp>
        <p:nvSpPr>
          <p:cNvPr id="113" name="Google Shape;113;p19"/>
          <p:cNvSpPr txBox="1"/>
          <p:nvPr>
            <p:ph idx="1" type="body"/>
          </p:nvPr>
        </p:nvSpPr>
        <p:spPr>
          <a:xfrm>
            <a:off x="317200" y="679400"/>
            <a:ext cx="9217200" cy="2787300"/>
          </a:xfrm>
          <a:prstGeom prst="rect">
            <a:avLst/>
          </a:prstGeom>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t/>
            </a:r>
            <a:endParaRPr b="1" sz="1600">
              <a:solidFill>
                <a:srgbClr val="CC0000"/>
              </a:solidFill>
            </a:endParaRPr>
          </a:p>
          <a:p>
            <a:pPr indent="-323850" lvl="0" marL="457200" rtl="0" algn="l">
              <a:lnSpc>
                <a:spcPct val="110000"/>
              </a:lnSpc>
              <a:spcBef>
                <a:spcPts val="500"/>
              </a:spcBef>
              <a:spcAft>
                <a:spcPts val="0"/>
              </a:spcAft>
              <a:buClr>
                <a:schemeClr val="dk1"/>
              </a:buClr>
              <a:buSzPts val="1500"/>
              <a:buChar char="●"/>
            </a:pPr>
            <a:r>
              <a:rPr lang="en" sz="1500">
                <a:solidFill>
                  <a:schemeClr val="dk1"/>
                </a:solidFill>
              </a:rPr>
              <a:t>Partner with McDonalds And add Nutella to happy meal “</a:t>
            </a:r>
            <a:r>
              <a:rPr b="1" lang="en" sz="1500">
                <a:solidFill>
                  <a:schemeClr val="dk1"/>
                </a:solidFill>
              </a:rPr>
              <a:t>Fries with Nutella”</a:t>
            </a:r>
            <a:endParaRPr b="1" sz="1500">
              <a:solidFill>
                <a:schemeClr val="dk1"/>
              </a:solidFill>
            </a:endParaRPr>
          </a:p>
          <a:p>
            <a:pPr indent="0" lvl="0" marL="0" rtl="0" algn="l">
              <a:lnSpc>
                <a:spcPct val="60000"/>
              </a:lnSpc>
              <a:spcBef>
                <a:spcPts val="1000"/>
              </a:spcBef>
              <a:spcAft>
                <a:spcPts val="0"/>
              </a:spcAft>
              <a:buNone/>
            </a:pPr>
            <a:r>
              <a:t/>
            </a:r>
            <a:endParaRPr b="1" sz="1500">
              <a:solidFill>
                <a:schemeClr val="dk1"/>
              </a:solidFill>
            </a:endParaRPr>
          </a:p>
          <a:p>
            <a:pPr indent="0" lvl="0" marL="914400" rtl="0" algn="l">
              <a:lnSpc>
                <a:spcPct val="110000"/>
              </a:lnSpc>
              <a:spcBef>
                <a:spcPts val="1000"/>
              </a:spcBef>
              <a:spcAft>
                <a:spcPts val="0"/>
              </a:spcAft>
              <a:buNone/>
            </a:pPr>
            <a:r>
              <a:t/>
            </a:r>
            <a:endParaRPr sz="1600">
              <a:solidFill>
                <a:schemeClr val="dk1"/>
              </a:solidFill>
            </a:endParaRPr>
          </a:p>
          <a:p>
            <a:pPr indent="0" lvl="0" marL="0" rtl="0" algn="l">
              <a:lnSpc>
                <a:spcPct val="110000"/>
              </a:lnSpc>
              <a:spcBef>
                <a:spcPts val="1000"/>
              </a:spcBef>
              <a:spcAft>
                <a:spcPts val="0"/>
              </a:spcAft>
              <a:buNone/>
            </a:pPr>
            <a:r>
              <a:t/>
            </a:r>
            <a:endParaRPr sz="1600">
              <a:solidFill>
                <a:schemeClr val="dk1"/>
              </a:solidFill>
            </a:endParaRPr>
          </a:p>
          <a:p>
            <a:pPr indent="0" lvl="0" marL="0" rtl="0" algn="l">
              <a:spcBef>
                <a:spcPts val="0"/>
              </a:spcBef>
              <a:spcAft>
                <a:spcPts val="1200"/>
              </a:spcAft>
              <a:buNone/>
            </a:pPr>
            <a:r>
              <a:t/>
            </a:r>
            <a:endParaRPr sz="1600"/>
          </a:p>
        </p:txBody>
      </p:sp>
      <p:sp>
        <p:nvSpPr>
          <p:cNvPr id="114" name="Google Shape;114;p19"/>
          <p:cNvSpPr txBox="1"/>
          <p:nvPr/>
        </p:nvSpPr>
        <p:spPr>
          <a:xfrm>
            <a:off x="339225" y="109500"/>
            <a:ext cx="704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CC0000"/>
                </a:solidFill>
              </a:rPr>
              <a:t>Tap Into themed Celebrations</a:t>
            </a:r>
            <a:endParaRPr b="1">
              <a:solidFill>
                <a:srgbClr val="CC0000"/>
              </a:solidFill>
            </a:endParaRPr>
          </a:p>
          <a:p>
            <a:pPr indent="0" lvl="0" marL="0" rtl="0" algn="l">
              <a:spcBef>
                <a:spcPts val="0"/>
              </a:spcBef>
              <a:spcAft>
                <a:spcPts val="0"/>
              </a:spcAft>
              <a:buNone/>
            </a:pPr>
            <a:r>
              <a:rPr b="1" lang="en" sz="2800">
                <a:solidFill>
                  <a:srgbClr val="CC0000"/>
                </a:solidFill>
              </a:rPr>
              <a:t> </a:t>
            </a:r>
            <a:endParaRPr b="1">
              <a:solidFill>
                <a:srgbClr val="CC0000"/>
              </a:solidFill>
            </a:endParaRPr>
          </a:p>
        </p:txBody>
      </p:sp>
      <p:pic>
        <p:nvPicPr>
          <p:cNvPr id="115" name="Google Shape;115;p19"/>
          <p:cNvPicPr preferRelativeResize="0"/>
          <p:nvPr/>
        </p:nvPicPr>
        <p:blipFill rotWithShape="1">
          <a:blip r:embed="rId4">
            <a:alphaModFix/>
          </a:blip>
          <a:srcRect b="25917" l="0" r="0" t="26132"/>
          <a:stretch/>
        </p:blipFill>
        <p:spPr>
          <a:xfrm>
            <a:off x="7780900" y="251250"/>
            <a:ext cx="1108195" cy="332100"/>
          </a:xfrm>
          <a:prstGeom prst="rect">
            <a:avLst/>
          </a:prstGeom>
          <a:noFill/>
          <a:ln>
            <a:noFill/>
          </a:ln>
        </p:spPr>
      </p:pic>
      <p:cxnSp>
        <p:nvCxnSpPr>
          <p:cNvPr id="116" name="Google Shape;116;p19"/>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117" name="Google Shape;117;p19"/>
          <p:cNvPicPr preferRelativeResize="0"/>
          <p:nvPr/>
        </p:nvPicPr>
        <p:blipFill rotWithShape="1">
          <a:blip r:embed="rId5">
            <a:alphaModFix/>
          </a:blip>
          <a:srcRect b="15658" l="13441" r="25546" t="33536"/>
          <a:stretch/>
        </p:blipFill>
        <p:spPr>
          <a:xfrm>
            <a:off x="2618700" y="2881047"/>
            <a:ext cx="2076476" cy="1728945"/>
          </a:xfrm>
          <a:prstGeom prst="rect">
            <a:avLst/>
          </a:prstGeom>
          <a:noFill/>
          <a:ln>
            <a:noFill/>
          </a:ln>
        </p:spPr>
      </p:pic>
      <p:pic>
        <p:nvPicPr>
          <p:cNvPr id="118" name="Google Shape;118;p19"/>
          <p:cNvPicPr preferRelativeResize="0"/>
          <p:nvPr/>
        </p:nvPicPr>
        <p:blipFill>
          <a:blip r:embed="rId6">
            <a:alphaModFix/>
          </a:blip>
          <a:stretch>
            <a:fillRect/>
          </a:stretch>
        </p:blipFill>
        <p:spPr>
          <a:xfrm>
            <a:off x="4126237" y="2865575"/>
            <a:ext cx="2305263" cy="1728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405600" y="648900"/>
            <a:ext cx="7827300" cy="27039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t/>
            </a:r>
            <a:endParaRPr sz="1600">
              <a:solidFill>
                <a:schemeClr val="dk1"/>
              </a:solidFill>
            </a:endParaRPr>
          </a:p>
          <a:p>
            <a:pPr indent="-323850" lvl="0" marL="457200" rtl="0" algn="l">
              <a:lnSpc>
                <a:spcPct val="110000"/>
              </a:lnSpc>
              <a:spcBef>
                <a:spcPts val="1000"/>
              </a:spcBef>
              <a:spcAft>
                <a:spcPts val="0"/>
              </a:spcAft>
              <a:buClr>
                <a:schemeClr val="dk1"/>
              </a:buClr>
              <a:buSzPts val="1500"/>
              <a:buChar char="●"/>
            </a:pPr>
            <a:r>
              <a:rPr lang="en" sz="1500">
                <a:solidFill>
                  <a:schemeClr val="dk1"/>
                </a:solidFill>
              </a:rPr>
              <a:t>Launch a Valentine’s Day themed campaign (trigram phase 2) </a:t>
            </a:r>
            <a:endParaRPr sz="1500">
              <a:solidFill>
                <a:schemeClr val="dk1"/>
              </a:solidFill>
            </a:endParaRPr>
          </a:p>
          <a:p>
            <a:pPr indent="0" lvl="0" marL="914400" rtl="0" algn="l">
              <a:lnSpc>
                <a:spcPct val="60000"/>
              </a:lnSpc>
              <a:spcBef>
                <a:spcPts val="1000"/>
              </a:spcBef>
              <a:spcAft>
                <a:spcPts val="0"/>
              </a:spcAft>
              <a:buNone/>
            </a:pPr>
            <a:r>
              <a:rPr b="1" lang="en" sz="1500">
                <a:solidFill>
                  <a:schemeClr val="dk1"/>
                </a:solidFill>
              </a:rPr>
              <a:t>Feb 13: Bae-up with Nutella                  Feb 15: Breakup with Nutell</a:t>
            </a:r>
            <a:r>
              <a:rPr b="1" lang="en" sz="1500">
                <a:solidFill>
                  <a:schemeClr val="dk1"/>
                </a:solidFill>
              </a:rPr>
              <a:t>a</a:t>
            </a:r>
            <a:endParaRPr b="1" sz="1500">
              <a:solidFill>
                <a:schemeClr val="dk1"/>
              </a:solidFill>
            </a:endParaRPr>
          </a:p>
          <a:p>
            <a:pPr indent="0" lvl="0" marL="914400" rtl="0" algn="l">
              <a:lnSpc>
                <a:spcPct val="110000"/>
              </a:lnSpc>
              <a:spcBef>
                <a:spcPts val="1000"/>
              </a:spcBef>
              <a:spcAft>
                <a:spcPts val="0"/>
              </a:spcAft>
              <a:buNone/>
            </a:pPr>
            <a:r>
              <a:t/>
            </a:r>
            <a:endParaRPr sz="1600">
              <a:solidFill>
                <a:schemeClr val="dk1"/>
              </a:solidFill>
            </a:endParaRPr>
          </a:p>
          <a:p>
            <a:pPr indent="0" lvl="0" marL="0" rtl="0" algn="l">
              <a:spcBef>
                <a:spcPts val="0"/>
              </a:spcBef>
              <a:spcAft>
                <a:spcPts val="1200"/>
              </a:spcAft>
              <a:buNone/>
            </a:pPr>
            <a:r>
              <a:t/>
            </a:r>
            <a:endParaRPr sz="1600"/>
          </a:p>
        </p:txBody>
      </p:sp>
      <p:sp>
        <p:nvSpPr>
          <p:cNvPr id="124" name="Google Shape;124;p20"/>
          <p:cNvSpPr txBox="1"/>
          <p:nvPr/>
        </p:nvSpPr>
        <p:spPr>
          <a:xfrm>
            <a:off x="339225" y="109500"/>
            <a:ext cx="685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CC0000"/>
                </a:solidFill>
              </a:rPr>
              <a:t>Tap Into themed Celebrations</a:t>
            </a:r>
            <a:endParaRPr b="1">
              <a:solidFill>
                <a:srgbClr val="CC0000"/>
              </a:solidFill>
            </a:endParaRPr>
          </a:p>
        </p:txBody>
      </p:sp>
      <p:pic>
        <p:nvPicPr>
          <p:cNvPr id="125" name="Google Shape;125;p20"/>
          <p:cNvPicPr preferRelativeResize="0"/>
          <p:nvPr/>
        </p:nvPicPr>
        <p:blipFill rotWithShape="1">
          <a:blip r:embed="rId3">
            <a:alphaModFix/>
          </a:blip>
          <a:srcRect b="25917" l="0" r="0" t="26132"/>
          <a:stretch/>
        </p:blipFill>
        <p:spPr>
          <a:xfrm>
            <a:off x="7780900" y="251250"/>
            <a:ext cx="1108195" cy="332100"/>
          </a:xfrm>
          <a:prstGeom prst="rect">
            <a:avLst/>
          </a:prstGeom>
          <a:noFill/>
          <a:ln>
            <a:noFill/>
          </a:ln>
        </p:spPr>
      </p:pic>
      <p:cxnSp>
        <p:nvCxnSpPr>
          <p:cNvPr id="126" name="Google Shape;126;p20"/>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127" name="Google Shape;127;p20"/>
          <p:cNvPicPr preferRelativeResize="0"/>
          <p:nvPr/>
        </p:nvPicPr>
        <p:blipFill rotWithShape="1">
          <a:blip r:embed="rId4">
            <a:alphaModFix/>
          </a:blip>
          <a:srcRect b="12812" l="0" r="0" t="3118"/>
          <a:stretch/>
        </p:blipFill>
        <p:spPr>
          <a:xfrm>
            <a:off x="893050" y="2169375"/>
            <a:ext cx="6852396" cy="2974125"/>
          </a:xfrm>
          <a:prstGeom prst="rect">
            <a:avLst/>
          </a:prstGeom>
          <a:noFill/>
          <a:ln>
            <a:noFill/>
          </a:ln>
        </p:spPr>
      </p:pic>
      <p:pic>
        <p:nvPicPr>
          <p:cNvPr id="128" name="Google Shape;128;p20"/>
          <p:cNvPicPr preferRelativeResize="0"/>
          <p:nvPr/>
        </p:nvPicPr>
        <p:blipFill rotWithShape="1">
          <a:blip r:embed="rId4">
            <a:alphaModFix/>
          </a:blip>
          <a:srcRect b="12812" l="0" r="96255" t="3118"/>
          <a:stretch/>
        </p:blipFill>
        <p:spPr>
          <a:xfrm>
            <a:off x="0" y="2169375"/>
            <a:ext cx="1003052" cy="2974125"/>
          </a:xfrm>
          <a:prstGeom prst="rect">
            <a:avLst/>
          </a:prstGeom>
          <a:noFill/>
          <a:ln>
            <a:noFill/>
          </a:ln>
        </p:spPr>
      </p:pic>
      <p:pic>
        <p:nvPicPr>
          <p:cNvPr id="129" name="Google Shape;129;p20"/>
          <p:cNvPicPr preferRelativeResize="0"/>
          <p:nvPr/>
        </p:nvPicPr>
        <p:blipFill rotWithShape="1">
          <a:blip r:embed="rId4">
            <a:alphaModFix/>
          </a:blip>
          <a:srcRect b="12812" l="95718" r="0" t="3118"/>
          <a:stretch/>
        </p:blipFill>
        <p:spPr>
          <a:xfrm>
            <a:off x="7616100" y="2169375"/>
            <a:ext cx="1527929" cy="297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3">
            <a:alphaModFix/>
          </a:blip>
          <a:srcRect b="9861" l="5643" r="8725" t="10546"/>
          <a:stretch/>
        </p:blipFill>
        <p:spPr>
          <a:xfrm>
            <a:off x="-1513263" y="1470038"/>
            <a:ext cx="3036677" cy="2822476"/>
          </a:xfrm>
          <a:prstGeom prst="rect">
            <a:avLst/>
          </a:prstGeom>
          <a:noFill/>
          <a:ln>
            <a:noFill/>
          </a:ln>
        </p:spPr>
      </p:pic>
      <p:sp>
        <p:nvSpPr>
          <p:cNvPr id="135" name="Google Shape;135;p21"/>
          <p:cNvSpPr txBox="1"/>
          <p:nvPr/>
        </p:nvSpPr>
        <p:spPr>
          <a:xfrm>
            <a:off x="339225" y="109500"/>
            <a:ext cx="36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CC0000"/>
                </a:solidFill>
              </a:rPr>
              <a:t>Conclusion</a:t>
            </a:r>
            <a:endParaRPr b="1">
              <a:solidFill>
                <a:srgbClr val="CC0000"/>
              </a:solidFill>
            </a:endParaRPr>
          </a:p>
        </p:txBody>
      </p:sp>
      <p:sp>
        <p:nvSpPr>
          <p:cNvPr id="136" name="Google Shape;136;p21"/>
          <p:cNvSpPr txBox="1"/>
          <p:nvPr/>
        </p:nvSpPr>
        <p:spPr>
          <a:xfrm>
            <a:off x="1158475" y="1155600"/>
            <a:ext cx="69864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C0000"/>
                </a:solidFill>
              </a:rPr>
              <a:t>Recap of Recommendations:</a:t>
            </a:r>
            <a:endParaRPr b="1" sz="1600">
              <a:solidFill>
                <a:srgbClr val="CC0000"/>
              </a:solidFill>
            </a:endParaRPr>
          </a:p>
          <a:p>
            <a:pPr indent="0" lvl="0" marL="0" rtl="0" algn="l">
              <a:spcBef>
                <a:spcPts val="0"/>
              </a:spcBef>
              <a:spcAft>
                <a:spcPts val="0"/>
              </a:spcAft>
              <a:buNone/>
            </a:pPr>
            <a:r>
              <a:t/>
            </a:r>
            <a:endParaRPr b="1" sz="1600">
              <a:solidFill>
                <a:srgbClr val="CC0000"/>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Refining it’s target audience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Introducing new product lines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Increase exposure on socials by leveraging trendy food hashtags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Revamping old campaigns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Tapping into themed/ seasonal celebrations for greater benefits </a:t>
            </a:r>
            <a:endParaRPr sz="21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pic>
        <p:nvPicPr>
          <p:cNvPr id="137" name="Google Shape;137;p21"/>
          <p:cNvPicPr preferRelativeResize="0"/>
          <p:nvPr/>
        </p:nvPicPr>
        <p:blipFill rotWithShape="1">
          <a:blip r:embed="rId4">
            <a:alphaModFix/>
          </a:blip>
          <a:srcRect b="25917" l="0" r="0" t="26132"/>
          <a:stretch/>
        </p:blipFill>
        <p:spPr>
          <a:xfrm>
            <a:off x="7780900" y="251250"/>
            <a:ext cx="1108195" cy="332100"/>
          </a:xfrm>
          <a:prstGeom prst="rect">
            <a:avLst/>
          </a:prstGeom>
          <a:noFill/>
          <a:ln>
            <a:noFill/>
          </a:ln>
        </p:spPr>
      </p:pic>
      <p:cxnSp>
        <p:nvCxnSpPr>
          <p:cNvPr id="138" name="Google Shape;138;p21"/>
          <p:cNvCxnSpPr/>
          <p:nvPr/>
        </p:nvCxnSpPr>
        <p:spPr>
          <a:xfrm>
            <a:off x="153200" y="875500"/>
            <a:ext cx="8743800" cy="0"/>
          </a:xfrm>
          <a:prstGeom prst="straightConnector1">
            <a:avLst/>
          </a:prstGeom>
          <a:noFill/>
          <a:ln cap="flat" cmpd="sng" w="9525">
            <a:solidFill>
              <a:schemeClr val="dk2"/>
            </a:solidFill>
            <a:prstDash val="solid"/>
            <a:round/>
            <a:headEnd len="med" w="med" type="none"/>
            <a:tailEnd len="med" w="med" type="none"/>
          </a:ln>
        </p:spPr>
      </p:cxnSp>
      <p:pic>
        <p:nvPicPr>
          <p:cNvPr id="139" name="Google Shape;139;p21"/>
          <p:cNvPicPr preferRelativeResize="0"/>
          <p:nvPr/>
        </p:nvPicPr>
        <p:blipFill rotWithShape="1">
          <a:blip r:embed="rId5">
            <a:alphaModFix/>
          </a:blip>
          <a:srcRect b="6076" l="18689" r="21959" t="5864"/>
          <a:stretch/>
        </p:blipFill>
        <p:spPr>
          <a:xfrm>
            <a:off x="3336788" y="3428225"/>
            <a:ext cx="2630748" cy="2927448"/>
          </a:xfrm>
          <a:prstGeom prst="rect">
            <a:avLst/>
          </a:prstGeom>
          <a:noFill/>
          <a:ln>
            <a:noFill/>
          </a:ln>
        </p:spPr>
      </p:pic>
      <p:pic>
        <p:nvPicPr>
          <p:cNvPr id="140" name="Google Shape;140;p21"/>
          <p:cNvPicPr preferRelativeResize="0"/>
          <p:nvPr/>
        </p:nvPicPr>
        <p:blipFill rotWithShape="1">
          <a:blip r:embed="rId6">
            <a:alphaModFix/>
          </a:blip>
          <a:srcRect b="7252" l="13704" r="13863" t="6414"/>
          <a:stretch/>
        </p:blipFill>
        <p:spPr>
          <a:xfrm>
            <a:off x="7780900" y="1470050"/>
            <a:ext cx="2265600" cy="27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