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0AE732-4A00-4200-A1B8-8970B2174F0A}">
  <a:tblStyle styleId="{280AE732-4A00-4200-A1B8-8970B2174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slide" Target="slides/slide18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8121fae1_0_8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e8121fa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3480ad688_0_2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3480ad6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3480ad688_0_1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3480ad6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489ca6c5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489ca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2489ca6c5_0_1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2489ca6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2489ca6c5_0_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2489ca6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3480ad6f7_0_1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3480ad6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348c6483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348c6483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3480ad688_0_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3480ad6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2489ca6c5_0_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2489ca6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8121fae1_0_20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e8121fae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3480ad6f7_2_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3480ad6f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480ad6f7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480ad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Oberbaumbrücke construction started in May 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480ad6f7_0_2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480ad6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black boxes: Lockdowns and 3G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480ad6f7_0_3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480ad6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348c64834_2_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348c6483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3480ad688_0_1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3480ad6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Station 2 (Invalidenstraße)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348c64834_2_2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348c6483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Station 6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1486359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367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9800" y="444650"/>
            <a:ext cx="1353960" cy="180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0" y="2372131"/>
            <a:ext cx="8520600" cy="5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257400" y="542650"/>
            <a:ext cx="8520600" cy="16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9875" y="3219700"/>
            <a:ext cx="1024225" cy="136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0" name="Google Shape;9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rechts">
  <p:cSld name="SECTION_TITLE_AND_DESCRIPTION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265500" y="134850"/>
            <a:ext cx="4045200" cy="11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656100" y="1644850"/>
            <a:ext cx="32640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">
  <p:cSld name="SECTION_TITLE_AND_DESCRIPTION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265500" y="134850"/>
            <a:ext cx="4045200" cy="11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>
            <a:off x="656100" y="1644850"/>
            <a:ext cx="32640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14275" y="1551412"/>
            <a:ext cx="2340000" cy="312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links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3696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4844525" y="134850"/>
            <a:ext cx="4045200" cy="11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5"/>
          <p:cNvSpPr txBox="1"/>
          <p:nvPr>
            <p:ph idx="2" type="subTitle"/>
          </p:nvPr>
        </p:nvSpPr>
        <p:spPr>
          <a:xfrm>
            <a:off x="5235125" y="1644850"/>
            <a:ext cx="32640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785325" y="3346450"/>
            <a:ext cx="1353960" cy="180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pen Sans"/>
              <a:buNone/>
              <a:defRPr sz="2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  <a:def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ten.berlin.de/datensaetze/covid-19-berlin-verteilung-den-bezirke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thlon-bikes.herokuapp.com/bike_stations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0" y="2720125"/>
            <a:ext cx="9144000" cy="24234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9"/>
          <p:cNvSpPr txBox="1"/>
          <p:nvPr>
            <p:ph type="ctrTitle"/>
          </p:nvPr>
        </p:nvSpPr>
        <p:spPr>
          <a:xfrm>
            <a:off x="311708" y="1867359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/>
              <a:t>Datathon 2021</a:t>
            </a:r>
            <a:r>
              <a:rPr lang="de" sz="3600"/>
              <a:t>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ADFC German Bicycle Club</a:t>
            </a:r>
            <a:endParaRPr sz="3600"/>
          </a:p>
        </p:txBody>
      </p:sp>
      <p:sp>
        <p:nvSpPr>
          <p:cNvPr id="131" name="Google Shape;131;p29"/>
          <p:cNvSpPr txBox="1"/>
          <p:nvPr>
            <p:ph idx="1" type="subTitle"/>
          </p:nvPr>
        </p:nvSpPr>
        <p:spPr>
          <a:xfrm>
            <a:off x="311700" y="38247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999999"/>
                </a:solidFill>
              </a:rPr>
              <a:t>Team CCC-20 (Covid Cycling Conclusions)</a:t>
            </a:r>
            <a:endParaRPr sz="1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Next Steps</a:t>
            </a:r>
            <a:r>
              <a:rPr lang="de" sz="3600"/>
              <a:t>: Proportion of Commuters</a:t>
            </a:r>
            <a:endParaRPr sz="3600"/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1390325"/>
            <a:ext cx="45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i="1" lang="de" sz="1700">
                <a:solidFill>
                  <a:srgbClr val="999999"/>
                </a:solidFill>
              </a:rPr>
              <a:t>A potential next step is to </a:t>
            </a:r>
            <a:r>
              <a:rPr b="1" i="1" lang="de" sz="1700">
                <a:solidFill>
                  <a:srgbClr val="999999"/>
                </a:solidFill>
              </a:rPr>
              <a:t>calculate the proportion of cyclists in relation to public transit riders during and before lockdown periods</a:t>
            </a:r>
            <a:endParaRPr b="1" i="1" sz="1700">
              <a:solidFill>
                <a:srgbClr val="99999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Char char="●"/>
            </a:pPr>
            <a:r>
              <a:rPr i="1" lang="de" sz="1700">
                <a:solidFill>
                  <a:srgbClr val="999999"/>
                </a:solidFill>
              </a:rPr>
              <a:t>We hypothesize that there will be a decrease in ridership of public transit during the pandemic, therefore increasing the cycling proportion</a:t>
            </a:r>
            <a:endParaRPr i="1" sz="1700">
              <a:solidFill>
                <a:srgbClr val="999999"/>
              </a:solidFill>
            </a:endParaRPr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625" y="1548950"/>
            <a:ext cx="368867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9"/>
          <p:cNvSpPr txBox="1"/>
          <p:nvPr>
            <p:ph type="title"/>
          </p:nvPr>
        </p:nvSpPr>
        <p:spPr>
          <a:xfrm>
            <a:off x="311700" y="45750"/>
            <a:ext cx="85206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Solution: Demonstrate the Value of Biking Infrastructure</a:t>
            </a:r>
            <a:endParaRPr sz="3600"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999999"/>
                </a:solidFill>
              </a:rPr>
              <a:t>Should the proportion of bikers during the lockdown in Berlin increase meaningfully, it is a strong demonstration of the critical nature of this infrastructure in public disaster situations. 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999999"/>
                </a:solidFill>
              </a:rPr>
              <a:t>Potential applications and action: </a:t>
            </a:r>
            <a:endParaRPr b="1"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de" sz="1600">
                <a:solidFill>
                  <a:srgbClr val="999999"/>
                </a:solidFill>
              </a:rPr>
              <a:t>Prioritize clearing &amp; salting bike lanes in winter months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de" sz="1600">
                <a:solidFill>
                  <a:srgbClr val="999999"/>
                </a:solidFill>
              </a:rPr>
              <a:t>Increase bike tooling stations around Hauptbanhof and other high traffic areas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de" sz="1600">
                <a:solidFill>
                  <a:srgbClr val="999999"/>
                </a:solidFill>
              </a:rPr>
              <a:t>Increase bike counting stations in more areas to gather more complete data about cycling in Berlin</a:t>
            </a:r>
            <a:endParaRPr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Next Steps: Proposed Cycle Counters</a:t>
            </a:r>
            <a:endParaRPr sz="3600"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999999"/>
                </a:solidFill>
              </a:rPr>
              <a:t>Our group noticed that current cycle counters were not </a:t>
            </a:r>
            <a:r>
              <a:rPr lang="de" sz="1600">
                <a:solidFill>
                  <a:srgbClr val="999999"/>
                </a:solidFill>
              </a:rPr>
              <a:t>representing</a:t>
            </a:r>
            <a:r>
              <a:rPr lang="de" sz="1600">
                <a:solidFill>
                  <a:srgbClr val="999999"/>
                </a:solidFill>
              </a:rPr>
              <a:t> strong cycling communities outside the Ring.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999999"/>
                </a:solidFill>
              </a:rPr>
              <a:t>Next steps: </a:t>
            </a:r>
            <a:endParaRPr b="1"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de" sz="1600">
                <a:solidFill>
                  <a:srgbClr val="999999"/>
                </a:solidFill>
              </a:rPr>
              <a:t>Analyze population density data, which may suggest locations to fill in the gaps currently missing in the biking data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de" sz="1600">
                <a:solidFill>
                  <a:srgbClr val="999999"/>
                </a:solidFill>
              </a:rPr>
              <a:t>Consider proximity to natural features as a draw for more cyclists - developing strong infrastructure around these areas is also critical</a:t>
            </a:r>
            <a:endParaRPr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Key Benefits</a:t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" sz="1600">
                <a:solidFill>
                  <a:srgbClr val="999999"/>
                </a:solidFill>
              </a:rPr>
              <a:t>T</a:t>
            </a:r>
            <a:r>
              <a:rPr i="1" lang="de" sz="1600">
                <a:solidFill>
                  <a:srgbClr val="999999"/>
                </a:solidFill>
              </a:rPr>
              <a:t>he most important advantages of the solution… </a:t>
            </a:r>
            <a:endParaRPr sz="3600"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999999"/>
                </a:solidFill>
              </a:rPr>
              <a:t>Our analysis suggests: 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de" sz="1600">
                <a:solidFill>
                  <a:srgbClr val="999999"/>
                </a:solidFill>
              </a:rPr>
              <a:t>A case for advocacy of an increase in bike infrastructure investment 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de" sz="1600">
                <a:solidFill>
                  <a:srgbClr val="999999"/>
                </a:solidFill>
              </a:rPr>
              <a:t>Strong case for prioritization of maintenance of bike lanes during months with challenging weather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de" sz="1600">
                <a:solidFill>
                  <a:srgbClr val="999999"/>
                </a:solidFill>
              </a:rPr>
              <a:t>Strong case for investment in beginner-friendly tools, such as </a:t>
            </a:r>
            <a:r>
              <a:rPr lang="de" sz="1600">
                <a:solidFill>
                  <a:srgbClr val="999999"/>
                </a:solidFill>
              </a:rPr>
              <a:t>tooling stations around high traffic areas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lang="de" sz="1600">
                <a:solidFill>
                  <a:srgbClr val="999999"/>
                </a:solidFill>
              </a:rPr>
              <a:t>Strong case for an increase in bike counting stations to gather more complete data of this important public good/service</a:t>
            </a:r>
            <a:endParaRPr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Resources Needed</a:t>
            </a:r>
            <a:endParaRPr sz="3600"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237925"/>
            <a:ext cx="85206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Data:  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>
                <a:solidFill>
                  <a:srgbClr val="999999"/>
                </a:solidFill>
              </a:rPr>
              <a:t>Covid data for the city of Berlin are </a:t>
            </a:r>
            <a:r>
              <a:rPr lang="de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 data</a:t>
            </a:r>
            <a:r>
              <a:rPr lang="de" sz="1600">
                <a:solidFill>
                  <a:srgbClr val="999999"/>
                </a:solidFill>
              </a:rPr>
              <a:t> provided by LaGeSo (Landesamt für Gesundheit und Soziales). 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Technology:    </a:t>
            </a:r>
            <a:endParaRPr i="1" sz="1600">
              <a:solidFill>
                <a:srgbClr val="99999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i="1" lang="de" sz="1600">
                <a:solidFill>
                  <a:srgbClr val="999999"/>
                </a:solidFill>
              </a:rPr>
              <a:t>Python</a:t>
            </a:r>
            <a:endParaRPr i="1" sz="1600">
              <a:solidFill>
                <a:srgbClr val="99999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i="1" lang="de" sz="1600">
                <a:solidFill>
                  <a:srgbClr val="999999"/>
                </a:solidFill>
              </a:rPr>
              <a:t>Jupyter Notebooks</a:t>
            </a:r>
            <a:endParaRPr i="1" sz="1600">
              <a:solidFill>
                <a:srgbClr val="99999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i="1" lang="de" sz="1600">
                <a:solidFill>
                  <a:srgbClr val="999999"/>
                </a:solidFill>
              </a:rPr>
              <a:t>Heroku, Flask (website) 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Expertise:  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de" sz="1600">
                <a:solidFill>
                  <a:srgbClr val="999999"/>
                </a:solidFill>
              </a:rPr>
              <a:t>Python data analysis skills</a:t>
            </a:r>
            <a:endParaRPr i="1" sz="1600">
              <a:solidFill>
                <a:srgbClr val="99999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de" sz="1600">
                <a:solidFill>
                  <a:srgbClr val="999999"/>
                </a:solidFill>
              </a:rPr>
              <a:t>Project management/ Public management knowledge</a:t>
            </a:r>
            <a:endParaRPr i="1" sz="1600">
              <a:solidFill>
                <a:srgbClr val="99999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i="1" lang="de" sz="1600">
                <a:solidFill>
                  <a:srgbClr val="999999"/>
                </a:solidFill>
              </a:rPr>
              <a:t>Analytics &amp; statistics awareness</a:t>
            </a:r>
            <a:endParaRPr i="1"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City center</a:t>
            </a:r>
            <a:endParaRPr sz="3600"/>
          </a:p>
        </p:txBody>
      </p:sp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313" y="1379550"/>
            <a:ext cx="6593367" cy="35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ctrTitle"/>
          </p:nvPr>
        </p:nvSpPr>
        <p:spPr>
          <a:xfrm>
            <a:off x="311708" y="1486359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you!</a:t>
            </a:r>
            <a:endParaRPr/>
          </a:p>
        </p:txBody>
      </p:sp>
      <p:sp>
        <p:nvSpPr>
          <p:cNvPr id="242" name="Google Shape;242;p44"/>
          <p:cNvSpPr txBox="1"/>
          <p:nvPr>
            <p:ph idx="1" type="subTitle"/>
          </p:nvPr>
        </p:nvSpPr>
        <p:spPr>
          <a:xfrm>
            <a:off x="311700" y="3519925"/>
            <a:ext cx="85206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Jake Pita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Vy Nguyen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Christine Cepelak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Giuditta Parolini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Findings</a:t>
            </a:r>
            <a:endParaRPr sz="3600"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i="1" lang="de" sz="1600">
                <a:solidFill>
                  <a:srgbClr val="999999"/>
                </a:solidFill>
              </a:rPr>
              <a:t>There was a meaningful change in the bike traffic at the Hauptbahnhof central station during lockdown in Berlin</a:t>
            </a:r>
            <a:endParaRPr i="1"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i="1" lang="de" sz="1600">
                <a:solidFill>
                  <a:srgbClr val="999999"/>
                </a:solidFill>
                <a:highlight>
                  <a:srgbClr val="FFFF00"/>
                </a:highlight>
              </a:rPr>
              <a:t> (more than 100% of ridership in critical months such as September, which usually demonstrates low ridership) </a:t>
            </a:r>
            <a:endParaRPr i="1" sz="1600">
              <a:solidFill>
                <a:srgbClr val="999999"/>
              </a:solidFill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i="1" lang="de" sz="1600">
                <a:solidFill>
                  <a:srgbClr val="999999"/>
                </a:solidFill>
              </a:rPr>
              <a:t>Increase of comptage for almost every station from 2019 to 2020</a:t>
            </a:r>
            <a:endParaRPr i="1"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Limitations, Risks &amp; Lessons Learned</a:t>
            </a:r>
            <a:endParaRPr sz="3600"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Data:  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de" sz="1600">
                <a:solidFill>
                  <a:srgbClr val="999999"/>
                </a:solidFill>
              </a:rPr>
              <a:t>Counting station data was somewhat incomplete - not fully representative of all of Berlin</a:t>
            </a:r>
            <a:endParaRPr i="1" sz="16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Technology:    </a:t>
            </a:r>
            <a:r>
              <a:rPr i="1" lang="de" sz="1600">
                <a:solidFill>
                  <a:srgbClr val="999999"/>
                </a:solidFill>
              </a:rPr>
              <a:t>availability in organization, associated costs, reliability</a:t>
            </a:r>
            <a:r>
              <a:rPr i="1" lang="de" sz="1600">
                <a:solidFill>
                  <a:srgbClr val="999999"/>
                </a:solidFill>
              </a:rPr>
              <a:t>?</a:t>
            </a:r>
            <a:endParaRPr i="1" sz="16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Expertise:    </a:t>
            </a:r>
            <a:r>
              <a:rPr i="1" lang="de" sz="1600">
                <a:solidFill>
                  <a:srgbClr val="999999"/>
                </a:solidFill>
              </a:rPr>
              <a:t>lack of expertise, education?</a:t>
            </a:r>
            <a:endParaRPr i="1"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Problem Description</a:t>
            </a:r>
            <a:endParaRPr sz="3600"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542725"/>
            <a:ext cx="85206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rgbClr val="999999"/>
                </a:solidFill>
              </a:rPr>
              <a:t>Continue to </a:t>
            </a:r>
            <a:r>
              <a:rPr b="1" lang="de" sz="1600">
                <a:solidFill>
                  <a:srgbClr val="999999"/>
                </a:solidFill>
              </a:rPr>
              <a:t>demonstrate the critical value of biking infrastructure</a:t>
            </a:r>
            <a:r>
              <a:rPr lang="de" sz="1600">
                <a:solidFill>
                  <a:srgbClr val="999999"/>
                </a:solidFill>
              </a:rPr>
              <a:t>, especially in social crises. </a:t>
            </a:r>
            <a:r>
              <a:rPr b="1" lang="de" sz="1600">
                <a:solidFill>
                  <a:srgbClr val="999999"/>
                </a:solidFill>
              </a:rPr>
              <a:t>Advocate for increased support</a:t>
            </a:r>
            <a:r>
              <a:rPr lang="de" sz="1600">
                <a:solidFill>
                  <a:srgbClr val="999999"/>
                </a:solidFill>
              </a:rPr>
              <a:t> for accessibility of bike infrastructure because of how meaningful this is during disaster situations. 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Visualisation</a:t>
            </a:r>
            <a:endParaRPr sz="3600"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27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u="sng">
                <a:solidFill>
                  <a:schemeClr val="hlink"/>
                </a:solidFill>
                <a:hlinkClick r:id="rId3"/>
              </a:rPr>
              <a:t>https://datathlon-bikes.herokuapp.com/bike_stations</a:t>
            </a:r>
            <a:endParaRPr sz="1600">
              <a:solidFill>
                <a:srgbClr val="999999"/>
              </a:solidFill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262" y="1650900"/>
            <a:ext cx="574346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Findings</a:t>
            </a:r>
            <a:endParaRPr sz="3600"/>
          </a:p>
        </p:txBody>
      </p:sp>
      <p:sp>
        <p:nvSpPr>
          <p:cNvPr id="153" name="Google Shape;153;p32"/>
          <p:cNvSpPr txBox="1"/>
          <p:nvPr/>
        </p:nvSpPr>
        <p:spPr>
          <a:xfrm>
            <a:off x="600100" y="1362950"/>
            <a:ext cx="7882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de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here was not enough data to demonstrate a strong correlation between a Berlin lockdown and cycling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75" y="1995625"/>
            <a:ext cx="5822041" cy="31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Findings</a:t>
            </a:r>
            <a:endParaRPr sz="3600"/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313" y="1391200"/>
            <a:ext cx="6593367" cy="3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159" y="1585488"/>
            <a:ext cx="7002165" cy="37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3"/>
          <p:cNvSpPr txBox="1"/>
          <p:nvPr/>
        </p:nvSpPr>
        <p:spPr>
          <a:xfrm>
            <a:off x="630600" y="1202875"/>
            <a:ext cx="788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Highlighting lockdown and 3G restrictions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Findings</a:t>
            </a:r>
            <a:br>
              <a:rPr lang="de" sz="2400"/>
            </a:br>
            <a:r>
              <a:rPr lang="de" sz="2400"/>
              <a:t>Comparison 2019 - 2020</a:t>
            </a:r>
            <a:endParaRPr sz="2400"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425" y="1273800"/>
            <a:ext cx="6593367" cy="35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Findings</a:t>
            </a:r>
            <a:br>
              <a:rPr lang="de" sz="2400"/>
            </a:br>
            <a:r>
              <a:rPr lang="de" sz="2400"/>
              <a:t>Comparison 2019 - 2020</a:t>
            </a:r>
            <a:endParaRPr sz="2400"/>
          </a:p>
        </p:txBody>
      </p:sp>
      <p:graphicFrame>
        <p:nvGraphicFramePr>
          <p:cNvPr id="177" name="Google Shape;177;p35"/>
          <p:cNvGraphicFramePr/>
          <p:nvPr/>
        </p:nvGraphicFramePr>
        <p:xfrm>
          <a:off x="520925" y="134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{280AE732-4A00-4200-A1B8-8970B2174F0A}</a:tableStyleId>
              </a:tblPr>
              <a:tblGrid>
                <a:gridCol w="1179550"/>
                <a:gridCol w="1261225"/>
                <a:gridCol w="1237875"/>
                <a:gridCol w="1284525"/>
                <a:gridCol w="2007650"/>
              </a:tblGrid>
              <a:tr h="18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Station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2019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2020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Change in 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Street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1532799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1653053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7,85%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Jannowitzbrücke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933823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1683723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80,30%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Invalidenstr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1425729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1776814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24,62%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Frankfurter Allee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1971632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2315581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17,44%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Berliner Straße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730920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916954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25,45%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Schwedter Weg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542066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639822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18,03%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Klosterstraße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791889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1030412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30,12%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Breitenbachplatz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676975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776103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14,64%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Monumentenstraße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445702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556630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24,89%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Markstraße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1836270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1891728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3,02%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Maybachufer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446900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467890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4,70%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Kaisersteg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1088797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1211738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11,29%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Paul- und Paula-Uferweg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177594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217001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22,19%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Alberichstraße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1193433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2049992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71,77%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Yorckstraße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443086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589432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33,03%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Prinzregentenstraße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1296751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Oberbaumbrücke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Berlin_17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574090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667394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16,25%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Mariendorfer Damm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2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999999"/>
                          </a:solidFill>
                        </a:rPr>
                        <a:t>Berlin_18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999999"/>
                          </a:solidFill>
                        </a:rPr>
                        <a:t>-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999999"/>
                          </a:solidFill>
                        </a:rPr>
                        <a:t>-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999999"/>
                          </a:solidFill>
                        </a:rPr>
                        <a:t>-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>
                          <a:solidFill>
                            <a:srgbClr val="999999"/>
                          </a:solidFill>
                        </a:rPr>
                        <a:t>Straße des 17. Juni</a:t>
                      </a:r>
                      <a:endParaRPr sz="1000">
                        <a:solidFill>
                          <a:srgbClr val="999999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Findings: Hauptbahnhof</a:t>
            </a:r>
            <a:endParaRPr sz="3600"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600">
                <a:solidFill>
                  <a:srgbClr val="999999"/>
                </a:solidFill>
              </a:rPr>
              <a:t>Isolated graph of traffic changes in Hauptbahnhof traffic in &amp; around COVID lockdown years</a:t>
            </a:r>
            <a:endParaRPr i="1" sz="16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999999"/>
              </a:solidFill>
            </a:endParaRPr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650" y="1947775"/>
            <a:ext cx="5738049" cy="31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/>
          <p:nvPr/>
        </p:nvSpPr>
        <p:spPr>
          <a:xfrm>
            <a:off x="0" y="0"/>
            <a:ext cx="9144000" cy="1273800"/>
          </a:xfrm>
          <a:prstGeom prst="rect">
            <a:avLst/>
          </a:prstGeom>
          <a:solidFill>
            <a:srgbClr val="60C9F9">
              <a:alpha val="19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7"/>
          <p:cNvSpPr txBox="1"/>
          <p:nvPr>
            <p:ph type="title"/>
          </p:nvPr>
        </p:nvSpPr>
        <p:spPr>
          <a:xfrm>
            <a:off x="311700" y="3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Findings: Klosterstraße (Spandau)</a:t>
            </a:r>
            <a:endParaRPr sz="3600"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311700" y="154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999999"/>
              </a:solidFill>
            </a:endParaRPr>
          </a:p>
        </p:txBody>
      </p:sp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75" y="1472625"/>
            <a:ext cx="6578049" cy="35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