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72" r:id="rId3"/>
    <p:sldId id="263" r:id="rId4"/>
    <p:sldId id="259" r:id="rId5"/>
    <p:sldId id="257" r:id="rId6"/>
    <p:sldId id="296" r:id="rId7"/>
    <p:sldId id="307" r:id="rId8"/>
    <p:sldId id="297" r:id="rId9"/>
    <p:sldId id="298" r:id="rId10"/>
    <p:sldId id="304" r:id="rId11"/>
    <p:sldId id="305" r:id="rId12"/>
    <p:sldId id="306" r:id="rId13"/>
    <p:sldId id="299" r:id="rId14"/>
    <p:sldId id="268" r:id="rId15"/>
    <p:sldId id="302" r:id="rId16"/>
    <p:sldId id="261" r:id="rId17"/>
    <p:sldId id="303" r:id="rId18"/>
  </p:sldIdLst>
  <p:sldSz cx="9144000" cy="5143500" type="screen16x9"/>
  <p:notesSz cx="6858000" cy="9144000"/>
  <p:embeddedFontLst>
    <p:embeddedFont>
      <p:font typeface="Bahnschrift" pitchFamily="34" charset="0"/>
      <p:regular r:id="rId20"/>
      <p:bold r:id="rId21"/>
    </p:embeddedFont>
    <p:embeddedFont>
      <p:font typeface="Prompt" charset="-34"/>
      <p:regular r:id="rId22"/>
      <p:bold r:id="rId23"/>
      <p:italic r:id="rId24"/>
      <p:boldItalic r:id="rId25"/>
    </p:embeddedFont>
    <p:embeddedFont>
      <p:font typeface="Segoe UI Black" pitchFamily="34" charset="0"/>
      <p:bold r:id="rId26"/>
      <p:boldItalic r:id="rId27"/>
    </p:embeddedFont>
    <p:embeddedFont>
      <p:font typeface="Mongolian Baiti" pitchFamily="66" charset="0"/>
      <p:regular r:id="rId28"/>
    </p:embeddedFont>
    <p:embeddedFont>
      <p:font typeface="Archivo" charset="0"/>
      <p:regular r:id="rId29"/>
      <p:bold r:id="rId30"/>
      <p:italic r:id="rId31"/>
      <p:boldItalic r:id="rId32"/>
    </p:embeddedFont>
    <p:embeddedFont>
      <p:font typeface="Bahnschrift SemiBold" pitchFamily="34" charset="0"/>
      <p:bold r:id="rId33"/>
    </p:embeddedFont>
    <p:embeddedFont>
      <p:font typeface="Arial Rounded MT Bold" pitchFamily="34" charset="0"/>
      <p:regular r:id="rId34"/>
    </p:embeddedFont>
    <p:embeddedFont>
      <p:font typeface="Myanmar Text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7CE3BCA-D6DB-42AF-B7C0-B7BD2C45F3BF}">
  <a:tblStyle styleId="{77CE3BCA-D6DB-42AF-B7C0-B7BD2C45F3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079F29-C7D4-4BEB-9CBC-8CCCB7D897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962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47fc566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47fc566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2d28b6131b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2d28b6131b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47fc566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47fc566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2c47fc566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2c47fc566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2d28b6131b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2d28b6131b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d28b6131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d28b6131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47fc566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47fc566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47fc566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47fc566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431125"/>
            <a:ext cx="77139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46450" y="3302875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446483" cy="1446434"/>
          </a:xfrm>
          <a:custGeom>
            <a:avLst/>
            <a:gdLst/>
            <a:ahLst/>
            <a:cxnLst/>
            <a:rect l="l" t="t" r="r" b="b"/>
            <a:pathLst>
              <a:path w="29849" h="29848" extrusionOk="0">
                <a:moveTo>
                  <a:pt x="1" y="1"/>
                </a:moveTo>
                <a:lnTo>
                  <a:pt x="1" y="29848"/>
                </a:lnTo>
                <a:cubicBezTo>
                  <a:pt x="16486" y="29848"/>
                  <a:pt x="29848" y="16486"/>
                  <a:pt x="298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7705663" y="3697075"/>
            <a:ext cx="1446483" cy="1446434"/>
          </a:xfrm>
          <a:custGeom>
            <a:avLst/>
            <a:gdLst/>
            <a:ahLst/>
            <a:cxnLst/>
            <a:rect l="l" t="t" r="r" b="b"/>
            <a:pathLst>
              <a:path w="29849" h="29848" extrusionOk="0">
                <a:moveTo>
                  <a:pt x="1" y="1"/>
                </a:moveTo>
                <a:lnTo>
                  <a:pt x="1" y="29848"/>
                </a:lnTo>
                <a:cubicBezTo>
                  <a:pt x="16486" y="29848"/>
                  <a:pt x="29848" y="16486"/>
                  <a:pt x="298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>
            <a:off x="7173500" y="423050"/>
            <a:ext cx="1421175" cy="1347250"/>
            <a:chOff x="375800" y="686850"/>
            <a:chExt cx="1421175" cy="1347250"/>
          </a:xfrm>
        </p:grpSpPr>
        <p:sp>
          <p:nvSpPr>
            <p:cNvPr id="14" name="Google Shape;14;p2"/>
            <p:cNvSpPr/>
            <p:nvPr/>
          </p:nvSpPr>
          <p:spPr>
            <a:xfrm>
              <a:off x="707575" y="945475"/>
              <a:ext cx="752300" cy="751525"/>
            </a:xfrm>
            <a:custGeom>
              <a:avLst/>
              <a:gdLst/>
              <a:ahLst/>
              <a:cxnLst/>
              <a:rect l="l" t="t" r="r" b="b"/>
              <a:pathLst>
                <a:path w="30092" h="30061" extrusionOk="0">
                  <a:moveTo>
                    <a:pt x="30091" y="1"/>
                  </a:moveTo>
                  <a:cubicBezTo>
                    <a:pt x="13484" y="1"/>
                    <a:pt x="16" y="13454"/>
                    <a:pt x="0" y="30061"/>
                  </a:cubicBezTo>
                  <a:lnTo>
                    <a:pt x="30091" y="30061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38200" y="1275325"/>
              <a:ext cx="758775" cy="758775"/>
            </a:xfrm>
            <a:custGeom>
              <a:avLst/>
              <a:gdLst/>
              <a:ahLst/>
              <a:cxnLst/>
              <a:rect l="l" t="t" r="r" b="b"/>
              <a:pathLst>
                <a:path w="30351" h="30351" extrusionOk="0">
                  <a:moveTo>
                    <a:pt x="30350" y="1"/>
                  </a:moveTo>
                  <a:cubicBezTo>
                    <a:pt x="13621" y="1"/>
                    <a:pt x="0" y="13606"/>
                    <a:pt x="0" y="30351"/>
                  </a:cubicBezTo>
                  <a:lnTo>
                    <a:pt x="549" y="30351"/>
                  </a:lnTo>
                  <a:cubicBezTo>
                    <a:pt x="549" y="13926"/>
                    <a:pt x="13926" y="549"/>
                    <a:pt x="30350" y="549"/>
                  </a:cubicBezTo>
                  <a:lnTo>
                    <a:pt x="30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5800" y="686850"/>
              <a:ext cx="435775" cy="435775"/>
            </a:xfrm>
            <a:custGeom>
              <a:avLst/>
              <a:gdLst/>
              <a:ahLst/>
              <a:cxnLst/>
              <a:rect l="l" t="t" r="r" b="b"/>
              <a:pathLst>
                <a:path w="17431" h="17431" extrusionOk="0">
                  <a:moveTo>
                    <a:pt x="17431" y="0"/>
                  </a:moveTo>
                  <a:cubicBezTo>
                    <a:pt x="7817" y="0"/>
                    <a:pt x="1" y="7801"/>
                    <a:pt x="1" y="17430"/>
                  </a:cubicBezTo>
                  <a:lnTo>
                    <a:pt x="9523" y="17430"/>
                  </a:lnTo>
                  <a:cubicBezTo>
                    <a:pt x="9523" y="13058"/>
                    <a:pt x="13073" y="9523"/>
                    <a:pt x="17431" y="9523"/>
                  </a:cubicBezTo>
                  <a:lnTo>
                    <a:pt x="17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71305">
            <a:off x="672274" y="714835"/>
            <a:ext cx="663258" cy="363943"/>
            <a:chOff x="2809200" y="576175"/>
            <a:chExt cx="855900" cy="469650"/>
          </a:xfrm>
        </p:grpSpPr>
        <p:sp>
          <p:nvSpPr>
            <p:cNvPr id="18" name="Google Shape;18;p2"/>
            <p:cNvSpPr/>
            <p:nvPr/>
          </p:nvSpPr>
          <p:spPr>
            <a:xfrm>
              <a:off x="2809200" y="576325"/>
              <a:ext cx="855900" cy="469500"/>
            </a:xfrm>
            <a:prstGeom prst="can">
              <a:avLst>
                <a:gd name="adj" fmla="val 664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19;p2"/>
            <p:cNvCxnSpPr>
              <a:stCxn id="18" idx="0"/>
              <a:endCxn id="18" idx="1"/>
            </p:cNvCxnSpPr>
            <p:nvPr/>
          </p:nvCxnSpPr>
          <p:spPr>
            <a:xfrm rot="9721114" flipH="1">
              <a:off x="3201194" y="581911"/>
              <a:ext cx="71912" cy="22342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5407081" y="4062056"/>
            <a:ext cx="1053757" cy="773321"/>
            <a:chOff x="5407081" y="4062056"/>
            <a:chExt cx="1053757" cy="773321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5407081" y="4471562"/>
              <a:ext cx="663237" cy="363816"/>
              <a:chOff x="2809200" y="576325"/>
              <a:chExt cx="855900" cy="4695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2809200" y="576325"/>
                <a:ext cx="855900" cy="469500"/>
              </a:xfrm>
              <a:prstGeom prst="can">
                <a:avLst>
                  <a:gd name="adj" fmla="val 6649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" name="Google Shape;23;p2"/>
              <p:cNvCxnSpPr>
                <a:stCxn id="22" idx="0"/>
                <a:endCxn id="22" idx="1"/>
              </p:cNvCxnSpPr>
              <p:nvPr/>
            </p:nvCxnSpPr>
            <p:spPr>
              <a:xfrm rot="10800000">
                <a:off x="3237150" y="576475"/>
                <a:ext cx="0" cy="2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Google Shape;24;p2"/>
            <p:cNvGrpSpPr/>
            <p:nvPr/>
          </p:nvGrpSpPr>
          <p:grpSpPr>
            <a:xfrm rot="1759154">
              <a:off x="6008112" y="4150754"/>
              <a:ext cx="422990" cy="232103"/>
              <a:chOff x="2809200" y="576175"/>
              <a:chExt cx="855900" cy="46965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2809200" y="576325"/>
                <a:ext cx="855900" cy="469500"/>
              </a:xfrm>
              <a:prstGeom prst="can">
                <a:avLst>
                  <a:gd name="adj" fmla="val 6649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" name="Google Shape;26;p2"/>
              <p:cNvCxnSpPr>
                <a:stCxn id="25" idx="0"/>
                <a:endCxn id="25" idx="1"/>
              </p:cNvCxnSpPr>
              <p:nvPr/>
            </p:nvCxnSpPr>
            <p:spPr>
              <a:xfrm rot="9037558" flipH="1">
                <a:off x="3179659" y="591275"/>
                <a:ext cx="114983" cy="20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" name="Google Shape;27;p2"/>
          <p:cNvGrpSpPr/>
          <p:nvPr/>
        </p:nvGrpSpPr>
        <p:grpSpPr>
          <a:xfrm rot="-1213010">
            <a:off x="4316663" y="440729"/>
            <a:ext cx="663274" cy="363836"/>
            <a:chOff x="2809200" y="576325"/>
            <a:chExt cx="855900" cy="469500"/>
          </a:xfrm>
        </p:grpSpPr>
        <p:sp>
          <p:nvSpPr>
            <p:cNvPr id="28" name="Google Shape;28;p2"/>
            <p:cNvSpPr/>
            <p:nvPr/>
          </p:nvSpPr>
          <p:spPr>
            <a:xfrm>
              <a:off x="2809200" y="576325"/>
              <a:ext cx="855900" cy="469500"/>
            </a:xfrm>
            <a:prstGeom prst="can">
              <a:avLst>
                <a:gd name="adj" fmla="val 664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2"/>
            <p:cNvCxnSpPr>
              <a:stCxn id="28" idx="0"/>
              <a:endCxn id="28" idx="1"/>
            </p:cNvCxnSpPr>
            <p:nvPr/>
          </p:nvCxnSpPr>
          <p:spPr>
            <a:xfrm rot="-9593413">
              <a:off x="3196576" y="583626"/>
              <a:ext cx="81147" cy="2202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" name="Google Shape;30;p2"/>
          <p:cNvGrpSpPr/>
          <p:nvPr/>
        </p:nvGrpSpPr>
        <p:grpSpPr>
          <a:xfrm>
            <a:off x="439120" y="3972204"/>
            <a:ext cx="1129556" cy="896169"/>
            <a:chOff x="322100" y="3712363"/>
            <a:chExt cx="1569700" cy="1245372"/>
          </a:xfrm>
        </p:grpSpPr>
        <p:grpSp>
          <p:nvGrpSpPr>
            <p:cNvPr id="31" name="Google Shape;31;p2"/>
            <p:cNvGrpSpPr/>
            <p:nvPr/>
          </p:nvGrpSpPr>
          <p:grpSpPr>
            <a:xfrm>
              <a:off x="429125" y="3814063"/>
              <a:ext cx="564875" cy="89525"/>
              <a:chOff x="5025975" y="1185850"/>
              <a:chExt cx="564875" cy="8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5025975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81" y="2773"/>
                      <a:pt x="3581" y="1783"/>
                    </a:cubicBezTo>
                    <a:cubicBezTo>
                      <a:pt x="3581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257550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3" y="0"/>
                      <a:pt x="1" y="793"/>
                      <a:pt x="1" y="1783"/>
                    </a:cubicBezTo>
                    <a:cubicBezTo>
                      <a:pt x="1" y="2773"/>
                      <a:pt x="793" y="3581"/>
                      <a:pt x="1783" y="3581"/>
                    </a:cubicBezTo>
                    <a:cubicBezTo>
                      <a:pt x="2773" y="3581"/>
                      <a:pt x="3581" y="2773"/>
                      <a:pt x="3581" y="1783"/>
                    </a:cubicBezTo>
                    <a:cubicBezTo>
                      <a:pt x="3581" y="793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500950" y="1185850"/>
                <a:ext cx="8990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96" y="2773"/>
                      <a:pt x="3596" y="1783"/>
                    </a:cubicBezTo>
                    <a:cubicBezTo>
                      <a:pt x="3596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35;p2"/>
            <p:cNvSpPr/>
            <p:nvPr/>
          </p:nvSpPr>
          <p:spPr>
            <a:xfrm>
              <a:off x="429125" y="3712363"/>
              <a:ext cx="1462675" cy="15250"/>
            </a:xfrm>
            <a:custGeom>
              <a:avLst/>
              <a:gdLst/>
              <a:ahLst/>
              <a:cxnLst/>
              <a:rect l="l" t="t" r="r" b="b"/>
              <a:pathLst>
                <a:path w="58507" h="610" extrusionOk="0">
                  <a:moveTo>
                    <a:pt x="0" y="0"/>
                  </a:moveTo>
                  <a:lnTo>
                    <a:pt x="0" y="610"/>
                  </a:lnTo>
                  <a:lnTo>
                    <a:pt x="58506" y="610"/>
                  </a:lnTo>
                  <a:lnTo>
                    <a:pt x="58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322100" y="4235537"/>
              <a:ext cx="1446441" cy="722197"/>
              <a:chOff x="4764675" y="1917550"/>
              <a:chExt cx="1872900" cy="93512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4764675" y="2384150"/>
                <a:ext cx="468525" cy="468525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18741" extrusionOk="0">
                    <a:moveTo>
                      <a:pt x="0" y="0"/>
                    </a:moveTo>
                    <a:lnTo>
                      <a:pt x="0" y="9371"/>
                    </a:lnTo>
                    <a:cubicBezTo>
                      <a:pt x="0" y="14551"/>
                      <a:pt x="4190" y="18741"/>
                      <a:pt x="9370" y="18741"/>
                    </a:cubicBezTo>
                    <a:cubicBezTo>
                      <a:pt x="14535" y="18741"/>
                      <a:pt x="18725" y="14551"/>
                      <a:pt x="18740" y="9371"/>
                    </a:cubicBezTo>
                    <a:lnTo>
                      <a:pt x="187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32800" y="1917550"/>
                <a:ext cx="468900" cy="468525"/>
              </a:xfrm>
              <a:custGeom>
                <a:avLst/>
                <a:gdLst/>
                <a:ahLst/>
                <a:cxnLst/>
                <a:rect l="l" t="t" r="r" b="b"/>
                <a:pathLst>
                  <a:path w="18756" h="18741" extrusionOk="0">
                    <a:moveTo>
                      <a:pt x="9386" y="0"/>
                    </a:moveTo>
                    <a:cubicBezTo>
                      <a:pt x="4205" y="0"/>
                      <a:pt x="0" y="4190"/>
                      <a:pt x="15" y="9371"/>
                    </a:cubicBezTo>
                    <a:lnTo>
                      <a:pt x="15" y="18741"/>
                    </a:lnTo>
                    <a:lnTo>
                      <a:pt x="18756" y="18741"/>
                    </a:lnTo>
                    <a:lnTo>
                      <a:pt x="18756" y="9371"/>
                    </a:lnTo>
                    <a:cubicBezTo>
                      <a:pt x="18756" y="4190"/>
                      <a:pt x="14566" y="0"/>
                      <a:pt x="93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700525" y="2384150"/>
                <a:ext cx="468550" cy="468525"/>
              </a:xfrm>
              <a:custGeom>
                <a:avLst/>
                <a:gdLst/>
                <a:ahLst/>
                <a:cxnLst/>
                <a:rect l="l" t="t" r="r" b="b"/>
                <a:pathLst>
                  <a:path w="18742" h="18741" extrusionOk="0">
                    <a:moveTo>
                      <a:pt x="1" y="0"/>
                    </a:moveTo>
                    <a:lnTo>
                      <a:pt x="1" y="9371"/>
                    </a:lnTo>
                    <a:cubicBezTo>
                      <a:pt x="1" y="14551"/>
                      <a:pt x="4191" y="18741"/>
                      <a:pt x="9371" y="18741"/>
                    </a:cubicBezTo>
                    <a:cubicBezTo>
                      <a:pt x="14536" y="18741"/>
                      <a:pt x="18741" y="14551"/>
                      <a:pt x="18741" y="9371"/>
                    </a:cubicBezTo>
                    <a:lnTo>
                      <a:pt x="187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69050" y="1917550"/>
                <a:ext cx="468525" cy="468525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18741" extrusionOk="0">
                    <a:moveTo>
                      <a:pt x="9370" y="0"/>
                    </a:moveTo>
                    <a:cubicBezTo>
                      <a:pt x="4190" y="0"/>
                      <a:pt x="0" y="4190"/>
                      <a:pt x="0" y="9371"/>
                    </a:cubicBezTo>
                    <a:lnTo>
                      <a:pt x="0" y="18741"/>
                    </a:lnTo>
                    <a:lnTo>
                      <a:pt x="18740" y="18741"/>
                    </a:lnTo>
                    <a:lnTo>
                      <a:pt x="18740" y="9371"/>
                    </a:lnTo>
                    <a:cubicBezTo>
                      <a:pt x="18740" y="4190"/>
                      <a:pt x="14550" y="0"/>
                      <a:pt x="9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"/>
          </p:nvPr>
        </p:nvSpPr>
        <p:spPr>
          <a:xfrm>
            <a:off x="1941053" y="1657202"/>
            <a:ext cx="58734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2"/>
          </p:nvPr>
        </p:nvSpPr>
        <p:spPr>
          <a:xfrm>
            <a:off x="1941053" y="2800701"/>
            <a:ext cx="58734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3"/>
          </p:nvPr>
        </p:nvSpPr>
        <p:spPr>
          <a:xfrm>
            <a:off x="1941053" y="3944200"/>
            <a:ext cx="58734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4"/>
          </p:nvPr>
        </p:nvSpPr>
        <p:spPr>
          <a:xfrm>
            <a:off x="1934000" y="1259825"/>
            <a:ext cx="5873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5"/>
          </p:nvPr>
        </p:nvSpPr>
        <p:spPr>
          <a:xfrm>
            <a:off x="1934000" y="2403325"/>
            <a:ext cx="5873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6"/>
          </p:nvPr>
        </p:nvSpPr>
        <p:spPr>
          <a:xfrm>
            <a:off x="1934000" y="3546825"/>
            <a:ext cx="5873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0"/>
          <p:cNvSpPr/>
          <p:nvPr/>
        </p:nvSpPr>
        <p:spPr>
          <a:xfrm rot="-5400000">
            <a:off x="284225" y="4511050"/>
            <a:ext cx="435775" cy="435775"/>
          </a:xfrm>
          <a:custGeom>
            <a:avLst/>
            <a:gdLst/>
            <a:ahLst/>
            <a:cxnLst/>
            <a:rect l="l" t="t" r="r" b="b"/>
            <a:pathLst>
              <a:path w="17431" h="17431" extrusionOk="0">
                <a:moveTo>
                  <a:pt x="17431" y="0"/>
                </a:moveTo>
                <a:cubicBezTo>
                  <a:pt x="7817" y="0"/>
                  <a:pt x="1" y="7801"/>
                  <a:pt x="1" y="17430"/>
                </a:cubicBezTo>
                <a:lnTo>
                  <a:pt x="9523" y="17430"/>
                </a:lnTo>
                <a:cubicBezTo>
                  <a:pt x="9523" y="13058"/>
                  <a:pt x="13073" y="9523"/>
                  <a:pt x="17431" y="9523"/>
                </a:cubicBezTo>
                <a:lnTo>
                  <a:pt x="174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20"/>
          <p:cNvGrpSpPr/>
          <p:nvPr/>
        </p:nvGrpSpPr>
        <p:grpSpPr>
          <a:xfrm rot="5400000">
            <a:off x="7972000" y="195375"/>
            <a:ext cx="913800" cy="847525"/>
            <a:chOff x="2621725" y="3359250"/>
            <a:chExt cx="913800" cy="847525"/>
          </a:xfrm>
        </p:grpSpPr>
        <p:sp>
          <p:nvSpPr>
            <p:cNvPr id="254" name="Google Shape;254;p20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4789561" y="1935774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subTitle" idx="2"/>
          </p:nvPr>
        </p:nvSpPr>
        <p:spPr>
          <a:xfrm>
            <a:off x="1419788" y="1935774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3"/>
          </p:nvPr>
        </p:nvSpPr>
        <p:spPr>
          <a:xfrm>
            <a:off x="1419788" y="1438475"/>
            <a:ext cx="26322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4"/>
          </p:nvPr>
        </p:nvSpPr>
        <p:spPr>
          <a:xfrm>
            <a:off x="4789559" y="1438475"/>
            <a:ext cx="26322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5"/>
          </p:nvPr>
        </p:nvSpPr>
        <p:spPr>
          <a:xfrm>
            <a:off x="4789561" y="3463125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6"/>
          </p:nvPr>
        </p:nvSpPr>
        <p:spPr>
          <a:xfrm>
            <a:off x="1419788" y="3463125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7"/>
          </p:nvPr>
        </p:nvSpPr>
        <p:spPr>
          <a:xfrm>
            <a:off x="1419788" y="2965824"/>
            <a:ext cx="26322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8"/>
          </p:nvPr>
        </p:nvSpPr>
        <p:spPr>
          <a:xfrm>
            <a:off x="4789559" y="2965824"/>
            <a:ext cx="26322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/>
          <p:nvPr/>
        </p:nvSpPr>
        <p:spPr>
          <a:xfrm>
            <a:off x="161850" y="128550"/>
            <a:ext cx="8820300" cy="4886400"/>
          </a:xfrm>
          <a:prstGeom prst="parallelogram">
            <a:avLst>
              <a:gd name="adj" fmla="val 487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FFC6A4">
            <a:alpha val="16360"/>
          </a:srgbClr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7"/>
          <p:cNvGrpSpPr/>
          <p:nvPr/>
        </p:nvGrpSpPr>
        <p:grpSpPr>
          <a:xfrm>
            <a:off x="-33" y="-3"/>
            <a:ext cx="9144033" cy="5143582"/>
            <a:chOff x="-33" y="-3"/>
            <a:chExt cx="9144033" cy="5143582"/>
          </a:xfrm>
        </p:grpSpPr>
        <p:sp>
          <p:nvSpPr>
            <p:cNvPr id="348" name="Google Shape;348;p27"/>
            <p:cNvSpPr/>
            <p:nvPr/>
          </p:nvSpPr>
          <p:spPr>
            <a:xfrm rot="-5400000">
              <a:off x="-382" y="4466256"/>
              <a:ext cx="677672" cy="676974"/>
            </a:xfrm>
            <a:custGeom>
              <a:avLst/>
              <a:gdLst/>
              <a:ahLst/>
              <a:cxnLst/>
              <a:rect l="l" t="t" r="r" b="b"/>
              <a:pathLst>
                <a:path w="30092" h="30061" extrusionOk="0">
                  <a:moveTo>
                    <a:pt x="30091" y="1"/>
                  </a:moveTo>
                  <a:cubicBezTo>
                    <a:pt x="13484" y="1"/>
                    <a:pt x="16" y="13454"/>
                    <a:pt x="0" y="30061"/>
                  </a:cubicBezTo>
                  <a:lnTo>
                    <a:pt x="30091" y="30061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 rot="5400000">
              <a:off x="8466678" y="346"/>
              <a:ext cx="677672" cy="676974"/>
            </a:xfrm>
            <a:custGeom>
              <a:avLst/>
              <a:gdLst/>
              <a:ahLst/>
              <a:cxnLst/>
              <a:rect l="l" t="t" r="r" b="b"/>
              <a:pathLst>
                <a:path w="30092" h="30061" extrusionOk="0">
                  <a:moveTo>
                    <a:pt x="30091" y="1"/>
                  </a:moveTo>
                  <a:cubicBezTo>
                    <a:pt x="13484" y="1"/>
                    <a:pt x="16" y="13454"/>
                    <a:pt x="0" y="30061"/>
                  </a:cubicBezTo>
                  <a:lnTo>
                    <a:pt x="30091" y="30061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233400" y="157200"/>
              <a:ext cx="8677200" cy="4829100"/>
            </a:xfrm>
            <a:prstGeom prst="roundRect">
              <a:avLst>
                <a:gd name="adj" fmla="val 1499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3978150" y="2256400"/>
            <a:ext cx="3825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2219187" y="1840488"/>
            <a:ext cx="1377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583410" y="4760254"/>
            <a:ext cx="1052541" cy="137606"/>
            <a:chOff x="7941135" y="-361171"/>
            <a:chExt cx="1052541" cy="137606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7941135" y="-287988"/>
              <a:ext cx="406484" cy="64422"/>
              <a:chOff x="5025975" y="1185850"/>
              <a:chExt cx="564875" cy="89525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5025975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81" y="2773"/>
                      <a:pt x="3581" y="1783"/>
                    </a:cubicBezTo>
                    <a:cubicBezTo>
                      <a:pt x="3581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5257550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3" y="0"/>
                      <a:pt x="1" y="793"/>
                      <a:pt x="1" y="1783"/>
                    </a:cubicBezTo>
                    <a:cubicBezTo>
                      <a:pt x="1" y="2773"/>
                      <a:pt x="793" y="3581"/>
                      <a:pt x="1783" y="3581"/>
                    </a:cubicBezTo>
                    <a:cubicBezTo>
                      <a:pt x="2773" y="3581"/>
                      <a:pt x="3581" y="2773"/>
                      <a:pt x="3581" y="1783"/>
                    </a:cubicBezTo>
                    <a:cubicBezTo>
                      <a:pt x="3581" y="793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5500950" y="1185850"/>
                <a:ext cx="8990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96" y="2773"/>
                      <a:pt x="3596" y="1783"/>
                    </a:cubicBezTo>
                    <a:cubicBezTo>
                      <a:pt x="3596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7941135" y="-361171"/>
              <a:ext cx="1052541" cy="10974"/>
            </a:xfrm>
            <a:custGeom>
              <a:avLst/>
              <a:gdLst/>
              <a:ahLst/>
              <a:cxnLst/>
              <a:rect l="l" t="t" r="r" b="b"/>
              <a:pathLst>
                <a:path w="58507" h="610" extrusionOk="0">
                  <a:moveTo>
                    <a:pt x="0" y="0"/>
                  </a:moveTo>
                  <a:lnTo>
                    <a:pt x="0" y="610"/>
                  </a:lnTo>
                  <a:lnTo>
                    <a:pt x="58506" y="610"/>
                  </a:lnTo>
                  <a:lnTo>
                    <a:pt x="58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7863896" y="15215"/>
            <a:ext cx="1040771" cy="519649"/>
            <a:chOff x="4764675" y="1917550"/>
            <a:chExt cx="1872900" cy="935125"/>
          </a:xfrm>
        </p:grpSpPr>
        <p:sp>
          <p:nvSpPr>
            <p:cNvPr id="51" name="Google Shape;51;p3"/>
            <p:cNvSpPr/>
            <p:nvPr/>
          </p:nvSpPr>
          <p:spPr>
            <a:xfrm>
              <a:off x="4764675" y="2384150"/>
              <a:ext cx="468525" cy="468525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0" y="0"/>
                  </a:moveTo>
                  <a:lnTo>
                    <a:pt x="0" y="9371"/>
                  </a:lnTo>
                  <a:cubicBezTo>
                    <a:pt x="0" y="14551"/>
                    <a:pt x="4190" y="18741"/>
                    <a:pt x="9370" y="18741"/>
                  </a:cubicBezTo>
                  <a:cubicBezTo>
                    <a:pt x="14535" y="18741"/>
                    <a:pt x="18725" y="14551"/>
                    <a:pt x="18740" y="9371"/>
                  </a:cubicBezTo>
                  <a:lnTo>
                    <a:pt x="18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232800" y="1917550"/>
              <a:ext cx="468900" cy="468525"/>
            </a:xfrm>
            <a:custGeom>
              <a:avLst/>
              <a:gdLst/>
              <a:ahLst/>
              <a:cxnLst/>
              <a:rect l="l" t="t" r="r" b="b"/>
              <a:pathLst>
                <a:path w="18756" h="18741" extrusionOk="0">
                  <a:moveTo>
                    <a:pt x="9386" y="0"/>
                  </a:moveTo>
                  <a:cubicBezTo>
                    <a:pt x="4205" y="0"/>
                    <a:pt x="0" y="4190"/>
                    <a:pt x="15" y="9371"/>
                  </a:cubicBezTo>
                  <a:lnTo>
                    <a:pt x="15" y="18741"/>
                  </a:lnTo>
                  <a:lnTo>
                    <a:pt x="18756" y="18741"/>
                  </a:lnTo>
                  <a:lnTo>
                    <a:pt x="18756" y="9371"/>
                  </a:lnTo>
                  <a:cubicBezTo>
                    <a:pt x="18756" y="4190"/>
                    <a:pt x="14566" y="0"/>
                    <a:pt x="9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700525" y="2384150"/>
              <a:ext cx="468550" cy="468525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1" y="0"/>
                  </a:moveTo>
                  <a:lnTo>
                    <a:pt x="1" y="9371"/>
                  </a:lnTo>
                  <a:cubicBezTo>
                    <a:pt x="1" y="14551"/>
                    <a:pt x="4191" y="18741"/>
                    <a:pt x="9371" y="18741"/>
                  </a:cubicBezTo>
                  <a:cubicBezTo>
                    <a:pt x="14536" y="18741"/>
                    <a:pt x="18741" y="14551"/>
                    <a:pt x="18741" y="9371"/>
                  </a:cubicBezTo>
                  <a:lnTo>
                    <a:pt x="18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169050" y="1917550"/>
              <a:ext cx="468525" cy="468525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0" y="0"/>
                    <a:pt x="0" y="4190"/>
                    <a:pt x="0" y="9371"/>
                  </a:cubicBezTo>
                  <a:lnTo>
                    <a:pt x="0" y="18741"/>
                  </a:lnTo>
                  <a:lnTo>
                    <a:pt x="18740" y="18741"/>
                  </a:lnTo>
                  <a:lnTo>
                    <a:pt x="18740" y="9371"/>
                  </a:lnTo>
                  <a:cubicBezTo>
                    <a:pt x="18740" y="4190"/>
                    <a:pt x="14550" y="0"/>
                    <a:pt x="9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 rot="-5400000">
            <a:off x="-378000" y="4068000"/>
            <a:ext cx="1462675" cy="191225"/>
            <a:chOff x="5025975" y="1084150"/>
            <a:chExt cx="1462675" cy="191225"/>
          </a:xfrm>
        </p:grpSpPr>
        <p:grpSp>
          <p:nvGrpSpPr>
            <p:cNvPr id="59" name="Google Shape;59;p4"/>
            <p:cNvGrpSpPr/>
            <p:nvPr/>
          </p:nvGrpSpPr>
          <p:grpSpPr>
            <a:xfrm>
              <a:off x="5025975" y="1185850"/>
              <a:ext cx="564875" cy="89525"/>
              <a:chOff x="5025975" y="1185850"/>
              <a:chExt cx="564875" cy="89525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5025975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81" y="2773"/>
                      <a:pt x="3581" y="1783"/>
                    </a:cubicBezTo>
                    <a:cubicBezTo>
                      <a:pt x="3581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257550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3" y="0"/>
                      <a:pt x="1" y="793"/>
                      <a:pt x="1" y="1783"/>
                    </a:cubicBezTo>
                    <a:cubicBezTo>
                      <a:pt x="1" y="2773"/>
                      <a:pt x="793" y="3581"/>
                      <a:pt x="1783" y="3581"/>
                    </a:cubicBezTo>
                    <a:cubicBezTo>
                      <a:pt x="2773" y="3581"/>
                      <a:pt x="3581" y="2773"/>
                      <a:pt x="3581" y="1783"/>
                    </a:cubicBezTo>
                    <a:cubicBezTo>
                      <a:pt x="3581" y="793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500950" y="1185850"/>
                <a:ext cx="8990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96" y="2773"/>
                      <a:pt x="3596" y="1783"/>
                    </a:cubicBezTo>
                    <a:cubicBezTo>
                      <a:pt x="3596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4"/>
            <p:cNvSpPr/>
            <p:nvPr/>
          </p:nvSpPr>
          <p:spPr>
            <a:xfrm>
              <a:off x="5025975" y="1084150"/>
              <a:ext cx="1462675" cy="15250"/>
            </a:xfrm>
            <a:custGeom>
              <a:avLst/>
              <a:gdLst/>
              <a:ahLst/>
              <a:cxnLst/>
              <a:rect l="l" t="t" r="r" b="b"/>
              <a:pathLst>
                <a:path w="58507" h="610" extrusionOk="0">
                  <a:moveTo>
                    <a:pt x="0" y="0"/>
                  </a:moveTo>
                  <a:lnTo>
                    <a:pt x="0" y="610"/>
                  </a:lnTo>
                  <a:lnTo>
                    <a:pt x="58506" y="610"/>
                  </a:lnTo>
                  <a:lnTo>
                    <a:pt x="58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/>
          <p:nvPr/>
        </p:nvSpPr>
        <p:spPr>
          <a:xfrm rot="5400000">
            <a:off x="8428875" y="0"/>
            <a:ext cx="746225" cy="746200"/>
          </a:xfrm>
          <a:custGeom>
            <a:avLst/>
            <a:gdLst/>
            <a:ahLst/>
            <a:cxnLst/>
            <a:rect l="l" t="t" r="r" b="b"/>
            <a:pathLst>
              <a:path w="29849" h="29848" extrusionOk="0">
                <a:moveTo>
                  <a:pt x="1" y="1"/>
                </a:moveTo>
                <a:lnTo>
                  <a:pt x="1" y="29848"/>
                </a:lnTo>
                <a:cubicBezTo>
                  <a:pt x="16486" y="29848"/>
                  <a:pt x="29848" y="16486"/>
                  <a:pt x="298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4923250" y="2421751"/>
            <a:ext cx="2505600" cy="14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1715375" y="2421751"/>
            <a:ext cx="2505600" cy="14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3"/>
          </p:nvPr>
        </p:nvSpPr>
        <p:spPr>
          <a:xfrm>
            <a:off x="1715375" y="1924448"/>
            <a:ext cx="25056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4"/>
          </p:nvPr>
        </p:nvSpPr>
        <p:spPr>
          <a:xfrm>
            <a:off x="4923250" y="1924448"/>
            <a:ext cx="25056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 rot="-1018400">
            <a:off x="7226099" y="88875"/>
            <a:ext cx="663196" cy="363909"/>
            <a:chOff x="2809200" y="576175"/>
            <a:chExt cx="855900" cy="469650"/>
          </a:xfrm>
        </p:grpSpPr>
        <p:sp>
          <p:nvSpPr>
            <p:cNvPr id="72" name="Google Shape;72;p5"/>
            <p:cNvSpPr/>
            <p:nvPr/>
          </p:nvSpPr>
          <p:spPr>
            <a:xfrm>
              <a:off x="2809200" y="576325"/>
              <a:ext cx="855900" cy="469500"/>
            </a:xfrm>
            <a:prstGeom prst="can">
              <a:avLst>
                <a:gd name="adj" fmla="val 664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" name="Google Shape;73;p5"/>
            <p:cNvCxnSpPr>
              <a:stCxn id="72" idx="0"/>
              <a:endCxn id="72" idx="1"/>
            </p:cNvCxnSpPr>
            <p:nvPr/>
          </p:nvCxnSpPr>
          <p:spPr>
            <a:xfrm rot="-9774944">
              <a:off x="3202940" y="581357"/>
              <a:ext cx="68419" cy="22453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u="sng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8310744" y="68051"/>
            <a:ext cx="720656" cy="1116599"/>
            <a:chOff x="8310744" y="68051"/>
            <a:chExt cx="720656" cy="1116599"/>
          </a:xfrm>
        </p:grpSpPr>
        <p:grpSp>
          <p:nvGrpSpPr>
            <p:cNvPr id="173" name="Google Shape;173;p15"/>
            <p:cNvGrpSpPr/>
            <p:nvPr/>
          </p:nvGrpSpPr>
          <p:grpSpPr>
            <a:xfrm>
              <a:off x="8310744" y="68051"/>
              <a:ext cx="681311" cy="680826"/>
              <a:chOff x="3192325" y="1124900"/>
              <a:chExt cx="1089400" cy="1088625"/>
            </a:xfrm>
          </p:grpSpPr>
          <p:sp>
            <p:nvSpPr>
              <p:cNvPr id="174" name="Google Shape;174;p15"/>
              <p:cNvSpPr/>
              <p:nvPr/>
            </p:nvSpPr>
            <p:spPr>
              <a:xfrm>
                <a:off x="3192325" y="1124900"/>
                <a:ext cx="752300" cy="751525"/>
              </a:xfrm>
              <a:custGeom>
                <a:avLst/>
                <a:gdLst/>
                <a:ahLst/>
                <a:cxnLst/>
                <a:rect l="l" t="t" r="r" b="b"/>
                <a:pathLst>
                  <a:path w="30092" h="30061" extrusionOk="0">
                    <a:moveTo>
                      <a:pt x="30091" y="1"/>
                    </a:moveTo>
                    <a:cubicBezTo>
                      <a:pt x="13484" y="1"/>
                      <a:pt x="16" y="13454"/>
                      <a:pt x="0" y="30061"/>
                    </a:cubicBezTo>
                    <a:lnTo>
                      <a:pt x="30091" y="30061"/>
                    </a:lnTo>
                    <a:lnTo>
                      <a:pt x="300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522950" y="1454750"/>
                <a:ext cx="758775" cy="758775"/>
              </a:xfrm>
              <a:custGeom>
                <a:avLst/>
                <a:gdLst/>
                <a:ahLst/>
                <a:cxnLst/>
                <a:rect l="l" t="t" r="r" b="b"/>
                <a:pathLst>
                  <a:path w="30351" h="30351" extrusionOk="0">
                    <a:moveTo>
                      <a:pt x="30350" y="1"/>
                    </a:moveTo>
                    <a:cubicBezTo>
                      <a:pt x="13621" y="1"/>
                      <a:pt x="0" y="13606"/>
                      <a:pt x="0" y="30351"/>
                    </a:cubicBezTo>
                    <a:lnTo>
                      <a:pt x="549" y="30351"/>
                    </a:lnTo>
                    <a:cubicBezTo>
                      <a:pt x="549" y="13926"/>
                      <a:pt x="13926" y="549"/>
                      <a:pt x="30350" y="549"/>
                    </a:cubicBezTo>
                    <a:lnTo>
                      <a:pt x="303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" name="Google Shape;176;p15"/>
            <p:cNvSpPr/>
            <p:nvPr/>
          </p:nvSpPr>
          <p:spPr>
            <a:xfrm rot="10800000">
              <a:off x="8595625" y="748875"/>
              <a:ext cx="435775" cy="435775"/>
            </a:xfrm>
            <a:custGeom>
              <a:avLst/>
              <a:gdLst/>
              <a:ahLst/>
              <a:cxnLst/>
              <a:rect l="l" t="t" r="r" b="b"/>
              <a:pathLst>
                <a:path w="17431" h="17431" extrusionOk="0">
                  <a:moveTo>
                    <a:pt x="17431" y="0"/>
                  </a:moveTo>
                  <a:cubicBezTo>
                    <a:pt x="7817" y="0"/>
                    <a:pt x="1" y="7801"/>
                    <a:pt x="1" y="17430"/>
                  </a:cubicBezTo>
                  <a:lnTo>
                    <a:pt x="9523" y="17430"/>
                  </a:lnTo>
                  <a:cubicBezTo>
                    <a:pt x="9523" y="13058"/>
                    <a:pt x="13073" y="9523"/>
                    <a:pt x="17431" y="9523"/>
                  </a:cubicBezTo>
                  <a:lnTo>
                    <a:pt x="17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5"/>
          <p:cNvGrpSpPr/>
          <p:nvPr/>
        </p:nvGrpSpPr>
        <p:grpSpPr>
          <a:xfrm rot="5400000">
            <a:off x="-192508" y="4197650"/>
            <a:ext cx="1040771" cy="519649"/>
            <a:chOff x="4764675" y="1917550"/>
            <a:chExt cx="1872900" cy="935125"/>
          </a:xfrm>
        </p:grpSpPr>
        <p:sp>
          <p:nvSpPr>
            <p:cNvPr id="178" name="Google Shape;178;p15"/>
            <p:cNvSpPr/>
            <p:nvPr/>
          </p:nvSpPr>
          <p:spPr>
            <a:xfrm>
              <a:off x="4764675" y="2384150"/>
              <a:ext cx="468525" cy="468525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0" y="0"/>
                  </a:moveTo>
                  <a:lnTo>
                    <a:pt x="0" y="9371"/>
                  </a:lnTo>
                  <a:cubicBezTo>
                    <a:pt x="0" y="14551"/>
                    <a:pt x="4190" y="18741"/>
                    <a:pt x="9370" y="18741"/>
                  </a:cubicBezTo>
                  <a:cubicBezTo>
                    <a:pt x="14535" y="18741"/>
                    <a:pt x="18725" y="14551"/>
                    <a:pt x="18740" y="9371"/>
                  </a:cubicBezTo>
                  <a:lnTo>
                    <a:pt x="18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232800" y="1917550"/>
              <a:ext cx="468900" cy="468525"/>
            </a:xfrm>
            <a:custGeom>
              <a:avLst/>
              <a:gdLst/>
              <a:ahLst/>
              <a:cxnLst/>
              <a:rect l="l" t="t" r="r" b="b"/>
              <a:pathLst>
                <a:path w="18756" h="18741" extrusionOk="0">
                  <a:moveTo>
                    <a:pt x="9386" y="0"/>
                  </a:moveTo>
                  <a:cubicBezTo>
                    <a:pt x="4205" y="0"/>
                    <a:pt x="0" y="4190"/>
                    <a:pt x="15" y="9371"/>
                  </a:cubicBezTo>
                  <a:lnTo>
                    <a:pt x="15" y="18741"/>
                  </a:lnTo>
                  <a:lnTo>
                    <a:pt x="18756" y="18741"/>
                  </a:lnTo>
                  <a:lnTo>
                    <a:pt x="18756" y="9371"/>
                  </a:lnTo>
                  <a:cubicBezTo>
                    <a:pt x="18756" y="4190"/>
                    <a:pt x="14566" y="0"/>
                    <a:pt x="9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700525" y="2384150"/>
              <a:ext cx="468550" cy="468525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1" y="0"/>
                  </a:moveTo>
                  <a:lnTo>
                    <a:pt x="1" y="9371"/>
                  </a:lnTo>
                  <a:cubicBezTo>
                    <a:pt x="1" y="14551"/>
                    <a:pt x="4191" y="18741"/>
                    <a:pt x="9371" y="18741"/>
                  </a:cubicBezTo>
                  <a:cubicBezTo>
                    <a:pt x="14536" y="18741"/>
                    <a:pt x="18741" y="14551"/>
                    <a:pt x="18741" y="9371"/>
                  </a:cubicBezTo>
                  <a:lnTo>
                    <a:pt x="18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169050" y="1917550"/>
              <a:ext cx="468525" cy="468525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0" y="0"/>
                    <a:pt x="0" y="4190"/>
                    <a:pt x="0" y="9371"/>
                  </a:cubicBezTo>
                  <a:lnTo>
                    <a:pt x="0" y="18741"/>
                  </a:lnTo>
                  <a:lnTo>
                    <a:pt x="18740" y="18741"/>
                  </a:lnTo>
                  <a:lnTo>
                    <a:pt x="18740" y="9371"/>
                  </a:lnTo>
                  <a:cubicBezTo>
                    <a:pt x="18740" y="4190"/>
                    <a:pt x="14550" y="0"/>
                    <a:pt x="9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 rot="-5400000">
            <a:off x="7205363" y="-216889"/>
            <a:ext cx="137606" cy="1052541"/>
            <a:chOff x="235988" y="3894411"/>
            <a:chExt cx="137606" cy="1052541"/>
          </a:xfrm>
        </p:grpSpPr>
        <p:grpSp>
          <p:nvGrpSpPr>
            <p:cNvPr id="183" name="Google Shape;183;p15"/>
            <p:cNvGrpSpPr/>
            <p:nvPr/>
          </p:nvGrpSpPr>
          <p:grpSpPr>
            <a:xfrm rot="-5400000">
              <a:off x="138141" y="4711499"/>
              <a:ext cx="406484" cy="64422"/>
              <a:chOff x="5025975" y="1185850"/>
              <a:chExt cx="564875" cy="89525"/>
            </a:xfrm>
          </p:grpSpPr>
          <p:sp>
            <p:nvSpPr>
              <p:cNvPr id="184" name="Google Shape;184;p15"/>
              <p:cNvSpPr/>
              <p:nvPr/>
            </p:nvSpPr>
            <p:spPr>
              <a:xfrm>
                <a:off x="5025975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81" y="2773"/>
                      <a:pt x="3581" y="1783"/>
                    </a:cubicBezTo>
                    <a:cubicBezTo>
                      <a:pt x="3581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5257550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3" y="0"/>
                      <a:pt x="1" y="793"/>
                      <a:pt x="1" y="1783"/>
                    </a:cubicBezTo>
                    <a:cubicBezTo>
                      <a:pt x="1" y="2773"/>
                      <a:pt x="793" y="3581"/>
                      <a:pt x="1783" y="3581"/>
                    </a:cubicBezTo>
                    <a:cubicBezTo>
                      <a:pt x="2773" y="3581"/>
                      <a:pt x="3581" y="2773"/>
                      <a:pt x="3581" y="1783"/>
                    </a:cubicBezTo>
                    <a:cubicBezTo>
                      <a:pt x="3581" y="793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500950" y="1185850"/>
                <a:ext cx="8990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96" y="2773"/>
                      <a:pt x="3596" y="1783"/>
                    </a:cubicBezTo>
                    <a:cubicBezTo>
                      <a:pt x="3596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15"/>
            <p:cNvSpPr/>
            <p:nvPr/>
          </p:nvSpPr>
          <p:spPr>
            <a:xfrm rot="-5400000">
              <a:off x="-284795" y="4415194"/>
              <a:ext cx="1052541" cy="10974"/>
            </a:xfrm>
            <a:custGeom>
              <a:avLst/>
              <a:gdLst/>
              <a:ahLst/>
              <a:cxnLst/>
              <a:rect l="l" t="t" r="r" b="b"/>
              <a:pathLst>
                <a:path w="58507" h="610" extrusionOk="0">
                  <a:moveTo>
                    <a:pt x="0" y="0"/>
                  </a:moveTo>
                  <a:lnTo>
                    <a:pt x="0" y="610"/>
                  </a:lnTo>
                  <a:lnTo>
                    <a:pt x="58506" y="610"/>
                  </a:lnTo>
                  <a:lnTo>
                    <a:pt x="58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6" r:id="rId10"/>
    <p:sldLayoutId id="2147483669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139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accent2"/>
                </a:solidFill>
                <a:latin typeface="Bahnschrift" pitchFamily="34" charset="0"/>
                <a:cs typeface="Mongolian Baiti" pitchFamily="66" charset="0"/>
              </a:rPr>
              <a:t>Thuật toán Support Vector Machine(SVM)</a:t>
            </a:r>
            <a:endParaRPr>
              <a:solidFill>
                <a:schemeClr val="accent2"/>
              </a:solidFill>
              <a:latin typeface="Bahnschrift" pitchFamily="34" charset="0"/>
              <a:cs typeface="Mongolian Baiti" pitchFamily="66" charset="0"/>
            </a:endParaRPr>
          </a:p>
        </p:txBody>
      </p:sp>
      <p:sp>
        <p:nvSpPr>
          <p:cNvPr id="362" name="Google Shape;362;p31"/>
          <p:cNvSpPr txBox="1">
            <a:spLocks noGrp="1"/>
          </p:cNvSpPr>
          <p:nvPr>
            <p:ph type="subTitle" idx="1"/>
          </p:nvPr>
        </p:nvSpPr>
        <p:spPr>
          <a:xfrm>
            <a:off x="1371600" y="3181350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mtClean="0"/>
              <a:t>Nhóm 20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Arial" pitchFamily="34" charset="0"/>
                <a:cs typeface="Arial" pitchFamily="34" charset="0"/>
              </a:rPr>
              <a:t>Giảng viên hướng dẫn: Nguyễn Thị Tuyết Hải</a:t>
            </a:r>
            <a:endParaRPr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Ví dụ từng bước thuật toán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800" y="1441092"/>
            <a:ext cx="38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Bước 1: Chuẩn </a:t>
            </a:r>
            <a:r>
              <a:rPr lang="en-US"/>
              <a:t>bị </a:t>
            </a:r>
            <a:r>
              <a:rPr lang="en-US"/>
              <a:t>dữ </a:t>
            </a:r>
            <a:r>
              <a:rPr lang="en-US" smtClean="0"/>
              <a:t>liệu</a:t>
            </a:r>
          </a:p>
          <a:p>
            <a:r>
              <a:rPr lang="en-US" smtClean="0"/>
              <a:t> </a:t>
            </a:r>
            <a:r>
              <a:rPr lang="en-US"/>
              <a:t>Đầu tiên, ta phải chuẩn bị dữ liệu và tạo ra tập huấn luyện và tập kiểm </a:t>
            </a:r>
            <a:r>
              <a:rPr lang="en-US"/>
              <a:t>tra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098" name="Picture 2" descr="https://lh3.googleusercontent.com/pw/ACtC-3fNBCEJ2-hzSM_ThbpictJqnFYxkMbaRXFMHPFUwH0H9J3CmJ_3AXCC70_2LlWOGsOlIGINaDd_pTxWWeRP_u-4sVsZFp6qf9AcM3f6rA7R8nwxd54nuFJBrD3PzeyvPSzGC80f3h0h4VLhLKuHnBWF=w405-h626-no?authuser=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02600"/>
            <a:ext cx="3018326" cy="383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24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Ví dụ từng bước thuật toán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800" y="1338572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Bước 2: Huấn luyện mô </a:t>
            </a:r>
            <a:r>
              <a:rPr lang="en-US"/>
              <a:t>hình </a:t>
            </a:r>
            <a:r>
              <a:rPr lang="en-US" smtClean="0"/>
              <a:t>SVM</a:t>
            </a:r>
          </a:p>
          <a:p>
            <a:r>
              <a:rPr lang="en-US" smtClean="0"/>
              <a:t> S</a:t>
            </a:r>
            <a:r>
              <a:rPr lang="vi-VN" smtClean="0"/>
              <a:t>ử </a:t>
            </a:r>
            <a:r>
              <a:rPr lang="vi-VN"/>
              <a:t>dụng SVM với kernel function là linear để tìm siêu phẳng tối ưu trong không gian hai chiều.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02696"/>
            <a:ext cx="38766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Ví dụ từng bước thuật toán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2000" y="1446294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Bước </a:t>
            </a:r>
            <a:r>
              <a:rPr lang="en-US" smtClean="0"/>
              <a:t>3: </a:t>
            </a:r>
            <a:r>
              <a:rPr lang="vi-VN"/>
              <a:t>Kiểm tra độ chính xác của </a:t>
            </a:r>
            <a:r>
              <a:rPr lang="vi-VN"/>
              <a:t>mô </a:t>
            </a:r>
            <a:r>
              <a:rPr lang="vi-VN" smtClean="0"/>
              <a:t>hình</a:t>
            </a:r>
            <a:endParaRPr lang="en-US" smtClean="0"/>
          </a:p>
          <a:p>
            <a:r>
              <a:rPr lang="en-US" smtClean="0"/>
              <a:t> </a:t>
            </a:r>
            <a:r>
              <a:rPr lang="vi-VN"/>
              <a:t>Sau khi huấn luyện mô </a:t>
            </a:r>
            <a:r>
              <a:rPr lang="vi-VN"/>
              <a:t>hình</a:t>
            </a:r>
            <a:r>
              <a:rPr lang="vi-VN" smtClean="0"/>
              <a:t>, </a:t>
            </a:r>
            <a:r>
              <a:rPr lang="vi-VN"/>
              <a:t>ta sẽ kiểm tra độ chính xác của mô hình bằng cách sử dụng tập kiểm tra.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6760" y="2419350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Bước </a:t>
            </a:r>
            <a:r>
              <a:rPr lang="en-US"/>
              <a:t>4</a:t>
            </a:r>
            <a:r>
              <a:rPr lang="en-US" smtClean="0"/>
              <a:t>: </a:t>
            </a:r>
            <a:r>
              <a:rPr lang="vi-VN"/>
              <a:t>Điều chỉnh tham số của mô hình</a:t>
            </a:r>
            <a:endParaRPr lang="en-US" smtClean="0"/>
          </a:p>
          <a:p>
            <a:r>
              <a:rPr lang="en-US" smtClean="0"/>
              <a:t> </a:t>
            </a:r>
            <a:r>
              <a:rPr lang="vi-VN"/>
              <a:t>Nếu độ chính xác của mô hình không đạt yêu </a:t>
            </a:r>
            <a:r>
              <a:rPr lang="vi-VN"/>
              <a:t>cầu</a:t>
            </a:r>
            <a:r>
              <a:rPr lang="vi-VN" smtClean="0"/>
              <a:t>, </a:t>
            </a:r>
            <a:r>
              <a:rPr lang="vi-VN"/>
              <a:t>ta có thể điều chỉnh các tham số của mô hình để cải thiện độ chính xác.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4"/>
          <p:cNvGrpSpPr/>
          <p:nvPr/>
        </p:nvGrpSpPr>
        <p:grpSpPr>
          <a:xfrm>
            <a:off x="3706250" y="2029600"/>
            <a:ext cx="2471100" cy="1869000"/>
            <a:chOff x="1076750" y="1449450"/>
            <a:chExt cx="2471100" cy="1869000"/>
          </a:xfrm>
        </p:grpSpPr>
        <p:cxnSp>
          <p:nvCxnSpPr>
            <p:cNvPr id="405" name="Google Shape;405;p34"/>
            <p:cNvCxnSpPr/>
            <p:nvPr/>
          </p:nvCxnSpPr>
          <p:spPr>
            <a:xfrm>
              <a:off x="1076750" y="1449450"/>
              <a:ext cx="247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4"/>
            <p:cNvCxnSpPr/>
            <p:nvPr/>
          </p:nvCxnSpPr>
          <p:spPr>
            <a:xfrm>
              <a:off x="1081925" y="1449450"/>
              <a:ext cx="0" cy="186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7" name="Google Shape;407;p34"/>
          <p:cNvSpPr/>
          <p:nvPr/>
        </p:nvSpPr>
        <p:spPr>
          <a:xfrm>
            <a:off x="940825" y="1036100"/>
            <a:ext cx="3106345" cy="2450559"/>
          </a:xfrm>
          <a:custGeom>
            <a:avLst/>
            <a:gdLst/>
            <a:ahLst/>
            <a:cxnLst/>
            <a:rect l="l" t="t" r="r" b="b"/>
            <a:pathLst>
              <a:path w="42509" h="33536" extrusionOk="0">
                <a:moveTo>
                  <a:pt x="0" y="1"/>
                </a:moveTo>
                <a:lnTo>
                  <a:pt x="0" y="33535"/>
                </a:lnTo>
                <a:lnTo>
                  <a:pt x="21254" y="33535"/>
                </a:lnTo>
                <a:cubicBezTo>
                  <a:pt x="33001" y="33535"/>
                  <a:pt x="42508" y="26039"/>
                  <a:pt x="42508" y="16776"/>
                </a:cubicBezTo>
                <a:cubicBezTo>
                  <a:pt x="42508" y="7497"/>
                  <a:pt x="33001" y="1"/>
                  <a:pt x="212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/>
          </p:nvPr>
        </p:nvSpPr>
        <p:spPr>
          <a:xfrm>
            <a:off x="3978150" y="2256400"/>
            <a:ext cx="3825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/>
              <a:t>Ưu điểm và nhược điểm</a:t>
            </a:r>
            <a:endParaRPr sz="4000"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 idx="2"/>
          </p:nvPr>
        </p:nvSpPr>
        <p:spPr>
          <a:xfrm>
            <a:off x="2219187" y="1840488"/>
            <a:ext cx="137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110025" y="1463274"/>
            <a:ext cx="1596237" cy="1596237"/>
          </a:xfrm>
          <a:custGeom>
            <a:avLst/>
            <a:gdLst/>
            <a:ahLst/>
            <a:cxnLst/>
            <a:rect l="l" t="t" r="r" b="b"/>
            <a:pathLst>
              <a:path w="15694" h="15694" extrusionOk="0">
                <a:moveTo>
                  <a:pt x="7847" y="0"/>
                </a:moveTo>
                <a:cubicBezTo>
                  <a:pt x="3504" y="0"/>
                  <a:pt x="0" y="3505"/>
                  <a:pt x="0" y="7847"/>
                </a:cubicBezTo>
                <a:cubicBezTo>
                  <a:pt x="0" y="12174"/>
                  <a:pt x="3504" y="15693"/>
                  <a:pt x="7847" y="15693"/>
                </a:cubicBezTo>
                <a:cubicBezTo>
                  <a:pt x="12159" y="15693"/>
                  <a:pt x="15693" y="12189"/>
                  <a:pt x="15693" y="7847"/>
                </a:cubicBezTo>
                <a:cubicBezTo>
                  <a:pt x="15693" y="3520"/>
                  <a:pt x="12189" y="0"/>
                  <a:pt x="7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smtClean="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03 </a:t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715100" y="1372275"/>
            <a:ext cx="623943" cy="623943"/>
          </a:xfrm>
          <a:custGeom>
            <a:avLst/>
            <a:gdLst/>
            <a:ahLst/>
            <a:cxnLst/>
            <a:rect l="l" t="t" r="r" b="b"/>
            <a:pathLst>
              <a:path w="17431" h="17431" extrusionOk="0">
                <a:moveTo>
                  <a:pt x="17431" y="0"/>
                </a:moveTo>
                <a:cubicBezTo>
                  <a:pt x="7817" y="0"/>
                  <a:pt x="1" y="7801"/>
                  <a:pt x="1" y="17430"/>
                </a:cubicBezTo>
                <a:lnTo>
                  <a:pt x="9523" y="17430"/>
                </a:lnTo>
                <a:cubicBezTo>
                  <a:pt x="9523" y="13058"/>
                  <a:pt x="13073" y="9523"/>
                  <a:pt x="17431" y="9523"/>
                </a:cubicBezTo>
                <a:lnTo>
                  <a:pt x="17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rot="10800000">
            <a:off x="7298000" y="4064050"/>
            <a:ext cx="752300" cy="751525"/>
          </a:xfrm>
          <a:custGeom>
            <a:avLst/>
            <a:gdLst/>
            <a:ahLst/>
            <a:cxnLst/>
            <a:rect l="l" t="t" r="r" b="b"/>
            <a:pathLst>
              <a:path w="30092" h="30061" extrusionOk="0">
                <a:moveTo>
                  <a:pt x="30091" y="1"/>
                </a:moveTo>
                <a:cubicBezTo>
                  <a:pt x="13484" y="1"/>
                  <a:pt x="16" y="13454"/>
                  <a:pt x="0" y="30061"/>
                </a:cubicBezTo>
                <a:lnTo>
                  <a:pt x="30091" y="30061"/>
                </a:lnTo>
                <a:lnTo>
                  <a:pt x="300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>
            <a:off x="6960900" y="3726950"/>
            <a:ext cx="758775" cy="758775"/>
          </a:xfrm>
          <a:custGeom>
            <a:avLst/>
            <a:gdLst/>
            <a:ahLst/>
            <a:cxnLst/>
            <a:rect l="l" t="t" r="r" b="b"/>
            <a:pathLst>
              <a:path w="30351" h="30351" extrusionOk="0">
                <a:moveTo>
                  <a:pt x="30350" y="1"/>
                </a:moveTo>
                <a:cubicBezTo>
                  <a:pt x="13621" y="1"/>
                  <a:pt x="0" y="13606"/>
                  <a:pt x="0" y="30351"/>
                </a:cubicBezTo>
                <a:lnTo>
                  <a:pt x="549" y="30351"/>
                </a:lnTo>
                <a:cubicBezTo>
                  <a:pt x="549" y="13926"/>
                  <a:pt x="13926" y="549"/>
                  <a:pt x="30350" y="549"/>
                </a:cubicBezTo>
                <a:lnTo>
                  <a:pt x="30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786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>
                <a:latin typeface="Myanmar Text" pitchFamily="34" charset="0"/>
                <a:cs typeface="Myanmar Text" pitchFamily="34" charset="0"/>
              </a:rPr>
              <a:t>Nhược điểm của thuật toán</a:t>
            </a:r>
            <a:endParaRPr/>
          </a:p>
        </p:txBody>
      </p:sp>
      <p:sp>
        <p:nvSpPr>
          <p:cNvPr id="625" name="Google Shape;625;p43"/>
          <p:cNvSpPr txBox="1"/>
          <p:nvPr/>
        </p:nvSpPr>
        <p:spPr>
          <a:xfrm flipH="1">
            <a:off x="3471838" y="1162051"/>
            <a:ext cx="2479718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Hiệu quả trong việc xử lý các bộ dữ liệu phi tuyến tính.</a:t>
            </a:r>
            <a:endParaRPr lang="en-US"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6" name="Google Shape;626;p43"/>
          <p:cNvSpPr txBox="1"/>
          <p:nvPr/>
        </p:nvSpPr>
        <p:spPr>
          <a:xfrm flipH="1">
            <a:off x="6299532" y="1047750"/>
            <a:ext cx="1701468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Tính kết hợp linh hoạt.</a:t>
            </a:r>
            <a:endParaRPr lang="en-US"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 flipH="1">
            <a:off x="1459898" y="4048991"/>
            <a:ext cx="1773123" cy="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Yêu cầu tài nguyên tính toán cao khi số lượng dữ liệu tăng lên.</a:t>
            </a:r>
            <a:endParaRPr lang="vi-VN"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 flipH="1">
            <a:off x="3510494" y="4060552"/>
            <a:ext cx="2174624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Kết quả không chuẩn xác nếu như có nhiều dữ liệu nhiễu.</a:t>
            </a:r>
            <a:endParaRPr lang="vi-VN"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 flipH="1">
            <a:off x="5959513" y="4043787"/>
            <a:ext cx="1967941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Thời gian huấn luyện lâu cho các tập dữ liệu lớn.</a:t>
            </a:r>
            <a:endParaRPr lang="en-US"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 flipH="1">
            <a:off x="1379835" y="1191492"/>
            <a:ext cx="182880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Hiệu quả trong việc xử lý các tập dữ liệu lớn.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2254235" y="2446316"/>
            <a:ext cx="213900" cy="213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3"/>
          <p:cNvSpPr/>
          <p:nvPr/>
        </p:nvSpPr>
        <p:spPr>
          <a:xfrm>
            <a:off x="4476088" y="2446917"/>
            <a:ext cx="213900" cy="213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3"/>
          <p:cNvSpPr/>
          <p:nvPr/>
        </p:nvSpPr>
        <p:spPr>
          <a:xfrm>
            <a:off x="6805866" y="2446916"/>
            <a:ext cx="213900" cy="213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3"/>
          <p:cNvSpPr/>
          <p:nvPr/>
        </p:nvSpPr>
        <p:spPr>
          <a:xfrm>
            <a:off x="2239510" y="3194216"/>
            <a:ext cx="213900" cy="213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3"/>
          <p:cNvSpPr/>
          <p:nvPr/>
        </p:nvSpPr>
        <p:spPr>
          <a:xfrm>
            <a:off x="4490855" y="3191791"/>
            <a:ext cx="213900" cy="213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3"/>
          <p:cNvSpPr/>
          <p:nvPr/>
        </p:nvSpPr>
        <p:spPr>
          <a:xfrm>
            <a:off x="6836534" y="3196059"/>
            <a:ext cx="213900" cy="213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1" name="Google Shape;641;p43"/>
          <p:cNvCxnSpPr>
            <a:stCxn id="633" idx="0"/>
            <a:endCxn id="632" idx="2"/>
          </p:cNvCxnSpPr>
          <p:nvPr/>
        </p:nvCxnSpPr>
        <p:spPr>
          <a:xfrm rot="16200000" flipV="1">
            <a:off x="1988899" y="2074029"/>
            <a:ext cx="677624" cy="669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2" name="Google Shape;642;p43"/>
          <p:cNvCxnSpPr>
            <a:stCxn id="634" idx="0"/>
            <a:endCxn id="625" idx="2"/>
          </p:cNvCxnSpPr>
          <p:nvPr/>
        </p:nvCxnSpPr>
        <p:spPr>
          <a:xfrm rot="5400000" flipH="1" flipV="1">
            <a:off x="4255434" y="1990655"/>
            <a:ext cx="783866" cy="1286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3" name="Google Shape;643;p43"/>
          <p:cNvCxnSpPr>
            <a:stCxn id="635" idx="0"/>
          </p:cNvCxnSpPr>
          <p:nvPr/>
        </p:nvCxnSpPr>
        <p:spPr>
          <a:xfrm rot="16200000" flipV="1">
            <a:off x="6520879" y="2054979"/>
            <a:ext cx="783865" cy="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5" name="Google Shape;645;p43"/>
          <p:cNvCxnSpPr>
            <a:stCxn id="637" idx="4"/>
            <a:endCxn id="628" idx="0"/>
          </p:cNvCxnSpPr>
          <p:nvPr/>
        </p:nvCxnSpPr>
        <p:spPr>
          <a:xfrm rot="5400000">
            <a:off x="2026023" y="3728553"/>
            <a:ext cx="640875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6" name="Google Shape;646;p43"/>
          <p:cNvCxnSpPr>
            <a:stCxn id="638" idx="4"/>
            <a:endCxn id="629" idx="0"/>
          </p:cNvCxnSpPr>
          <p:nvPr/>
        </p:nvCxnSpPr>
        <p:spPr>
          <a:xfrm rot="16200000" flipH="1">
            <a:off x="4270375" y="3733120"/>
            <a:ext cx="65486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7" name="Google Shape;647;p43"/>
          <p:cNvCxnSpPr>
            <a:stCxn id="639" idx="4"/>
            <a:endCxn id="630" idx="0"/>
          </p:cNvCxnSpPr>
          <p:nvPr/>
        </p:nvCxnSpPr>
        <p:spPr>
          <a:xfrm rot="5400000">
            <a:off x="6626570" y="3726873"/>
            <a:ext cx="633828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9" name="Google Shape;649;p43"/>
          <p:cNvCxnSpPr>
            <a:endCxn id="634" idx="2"/>
          </p:cNvCxnSpPr>
          <p:nvPr/>
        </p:nvCxnSpPr>
        <p:spPr>
          <a:xfrm>
            <a:off x="2467588" y="2553267"/>
            <a:ext cx="2008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43"/>
          <p:cNvCxnSpPr>
            <a:stCxn id="634" idx="6"/>
            <a:endCxn id="635" idx="2"/>
          </p:cNvCxnSpPr>
          <p:nvPr/>
        </p:nvCxnSpPr>
        <p:spPr>
          <a:xfrm flipV="1">
            <a:off x="4689988" y="2553866"/>
            <a:ext cx="2115878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43"/>
          <p:cNvCxnSpPr>
            <a:stCxn id="639" idx="2"/>
            <a:endCxn id="638" idx="6"/>
          </p:cNvCxnSpPr>
          <p:nvPr/>
        </p:nvCxnSpPr>
        <p:spPr>
          <a:xfrm rot="10800000">
            <a:off x="4704756" y="3298741"/>
            <a:ext cx="2131779" cy="42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43"/>
          <p:cNvCxnSpPr>
            <a:stCxn id="638" idx="2"/>
            <a:endCxn id="637" idx="6"/>
          </p:cNvCxnSpPr>
          <p:nvPr/>
        </p:nvCxnSpPr>
        <p:spPr>
          <a:xfrm rot="10800000" flipV="1">
            <a:off x="2453411" y="3298740"/>
            <a:ext cx="2037445" cy="24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0"/>
      <p:bldP spid="626" grpId="0"/>
      <p:bldP spid="628" grpId="0"/>
      <p:bldP spid="629" grpId="0"/>
      <p:bldP spid="630" grpId="0"/>
      <p:bldP spid="6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4"/>
          <p:cNvGrpSpPr/>
          <p:nvPr/>
        </p:nvGrpSpPr>
        <p:grpSpPr>
          <a:xfrm>
            <a:off x="3706250" y="2029600"/>
            <a:ext cx="2471100" cy="1869000"/>
            <a:chOff x="1076750" y="1449450"/>
            <a:chExt cx="2471100" cy="1869000"/>
          </a:xfrm>
        </p:grpSpPr>
        <p:cxnSp>
          <p:nvCxnSpPr>
            <p:cNvPr id="405" name="Google Shape;405;p34"/>
            <p:cNvCxnSpPr/>
            <p:nvPr/>
          </p:nvCxnSpPr>
          <p:spPr>
            <a:xfrm>
              <a:off x="1076750" y="1449450"/>
              <a:ext cx="247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4"/>
            <p:cNvCxnSpPr/>
            <p:nvPr/>
          </p:nvCxnSpPr>
          <p:spPr>
            <a:xfrm>
              <a:off x="1081925" y="1449450"/>
              <a:ext cx="0" cy="186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7" name="Google Shape;407;p34"/>
          <p:cNvSpPr/>
          <p:nvPr/>
        </p:nvSpPr>
        <p:spPr>
          <a:xfrm>
            <a:off x="940825" y="1036100"/>
            <a:ext cx="3106345" cy="2450559"/>
          </a:xfrm>
          <a:custGeom>
            <a:avLst/>
            <a:gdLst/>
            <a:ahLst/>
            <a:cxnLst/>
            <a:rect l="l" t="t" r="r" b="b"/>
            <a:pathLst>
              <a:path w="42509" h="33536" extrusionOk="0">
                <a:moveTo>
                  <a:pt x="0" y="1"/>
                </a:moveTo>
                <a:lnTo>
                  <a:pt x="0" y="33535"/>
                </a:lnTo>
                <a:lnTo>
                  <a:pt x="21254" y="33535"/>
                </a:lnTo>
                <a:cubicBezTo>
                  <a:pt x="33001" y="33535"/>
                  <a:pt x="42508" y="26039"/>
                  <a:pt x="42508" y="16776"/>
                </a:cubicBezTo>
                <a:cubicBezTo>
                  <a:pt x="42508" y="7497"/>
                  <a:pt x="33001" y="1"/>
                  <a:pt x="212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/>
          </p:nvPr>
        </p:nvSpPr>
        <p:spPr>
          <a:xfrm>
            <a:off x="3978150" y="2256400"/>
            <a:ext cx="3825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/>
              <a:t>Tổng kết</a:t>
            </a:r>
            <a:endParaRPr sz="4000"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 idx="2"/>
          </p:nvPr>
        </p:nvSpPr>
        <p:spPr>
          <a:xfrm>
            <a:off x="2219187" y="1840488"/>
            <a:ext cx="137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110025" y="1463274"/>
            <a:ext cx="1596237" cy="1596237"/>
          </a:xfrm>
          <a:custGeom>
            <a:avLst/>
            <a:gdLst/>
            <a:ahLst/>
            <a:cxnLst/>
            <a:rect l="l" t="t" r="r" b="b"/>
            <a:pathLst>
              <a:path w="15694" h="15694" extrusionOk="0">
                <a:moveTo>
                  <a:pt x="7847" y="0"/>
                </a:moveTo>
                <a:cubicBezTo>
                  <a:pt x="3504" y="0"/>
                  <a:pt x="0" y="3505"/>
                  <a:pt x="0" y="7847"/>
                </a:cubicBezTo>
                <a:cubicBezTo>
                  <a:pt x="0" y="12174"/>
                  <a:pt x="3504" y="15693"/>
                  <a:pt x="7847" y="15693"/>
                </a:cubicBezTo>
                <a:cubicBezTo>
                  <a:pt x="12159" y="15693"/>
                  <a:pt x="15693" y="12189"/>
                  <a:pt x="15693" y="7847"/>
                </a:cubicBezTo>
                <a:cubicBezTo>
                  <a:pt x="15693" y="3520"/>
                  <a:pt x="12189" y="0"/>
                  <a:pt x="7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smtClean="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04 </a:t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715100" y="1372275"/>
            <a:ext cx="623943" cy="623943"/>
          </a:xfrm>
          <a:custGeom>
            <a:avLst/>
            <a:gdLst/>
            <a:ahLst/>
            <a:cxnLst/>
            <a:rect l="l" t="t" r="r" b="b"/>
            <a:pathLst>
              <a:path w="17431" h="17431" extrusionOk="0">
                <a:moveTo>
                  <a:pt x="17431" y="0"/>
                </a:moveTo>
                <a:cubicBezTo>
                  <a:pt x="7817" y="0"/>
                  <a:pt x="1" y="7801"/>
                  <a:pt x="1" y="17430"/>
                </a:cubicBezTo>
                <a:lnTo>
                  <a:pt x="9523" y="17430"/>
                </a:lnTo>
                <a:cubicBezTo>
                  <a:pt x="9523" y="13058"/>
                  <a:pt x="13073" y="9523"/>
                  <a:pt x="17431" y="9523"/>
                </a:cubicBezTo>
                <a:lnTo>
                  <a:pt x="17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rot="10800000">
            <a:off x="7298000" y="4064050"/>
            <a:ext cx="752300" cy="751525"/>
          </a:xfrm>
          <a:custGeom>
            <a:avLst/>
            <a:gdLst/>
            <a:ahLst/>
            <a:cxnLst/>
            <a:rect l="l" t="t" r="r" b="b"/>
            <a:pathLst>
              <a:path w="30092" h="30061" extrusionOk="0">
                <a:moveTo>
                  <a:pt x="30091" y="1"/>
                </a:moveTo>
                <a:cubicBezTo>
                  <a:pt x="13484" y="1"/>
                  <a:pt x="16" y="13454"/>
                  <a:pt x="0" y="30061"/>
                </a:cubicBezTo>
                <a:lnTo>
                  <a:pt x="30091" y="30061"/>
                </a:lnTo>
                <a:lnTo>
                  <a:pt x="300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>
            <a:off x="6960900" y="3726950"/>
            <a:ext cx="758775" cy="758775"/>
          </a:xfrm>
          <a:custGeom>
            <a:avLst/>
            <a:gdLst/>
            <a:ahLst/>
            <a:cxnLst/>
            <a:rect l="l" t="t" r="r" b="b"/>
            <a:pathLst>
              <a:path w="30351" h="30351" extrusionOk="0">
                <a:moveTo>
                  <a:pt x="30350" y="1"/>
                </a:moveTo>
                <a:cubicBezTo>
                  <a:pt x="13621" y="1"/>
                  <a:pt x="0" y="13606"/>
                  <a:pt x="0" y="30351"/>
                </a:cubicBezTo>
                <a:lnTo>
                  <a:pt x="549" y="30351"/>
                </a:lnTo>
                <a:cubicBezTo>
                  <a:pt x="549" y="13926"/>
                  <a:pt x="13926" y="549"/>
                  <a:pt x="30350" y="549"/>
                </a:cubicBezTo>
                <a:lnTo>
                  <a:pt x="30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810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Trường hợp áp dụng</a:t>
            </a:r>
            <a:endParaRPr/>
          </a:p>
        </p:txBody>
      </p:sp>
      <p:grpSp>
        <p:nvGrpSpPr>
          <p:cNvPr id="448" name="Google Shape;448;p36"/>
          <p:cNvGrpSpPr/>
          <p:nvPr/>
        </p:nvGrpSpPr>
        <p:grpSpPr>
          <a:xfrm>
            <a:off x="6899375" y="4184738"/>
            <a:ext cx="2057000" cy="847525"/>
            <a:chOff x="6899375" y="4140850"/>
            <a:chExt cx="2057000" cy="847525"/>
          </a:xfrm>
        </p:grpSpPr>
        <p:sp>
          <p:nvSpPr>
            <p:cNvPr id="449" name="Google Shape;449;p36"/>
            <p:cNvSpPr/>
            <p:nvPr/>
          </p:nvSpPr>
          <p:spPr>
            <a:xfrm>
              <a:off x="6899375" y="4191500"/>
              <a:ext cx="746225" cy="746200"/>
            </a:xfrm>
            <a:custGeom>
              <a:avLst/>
              <a:gdLst/>
              <a:ahLst/>
              <a:cxnLst/>
              <a:rect l="l" t="t" r="r" b="b"/>
              <a:pathLst>
                <a:path w="29849" h="29848" extrusionOk="0">
                  <a:moveTo>
                    <a:pt x="1" y="1"/>
                  </a:moveTo>
                  <a:lnTo>
                    <a:pt x="1" y="29848"/>
                  </a:lnTo>
                  <a:cubicBezTo>
                    <a:pt x="16486" y="29848"/>
                    <a:pt x="29848" y="16486"/>
                    <a:pt x="29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" name="Google Shape;450;p36"/>
            <p:cNvGrpSpPr/>
            <p:nvPr/>
          </p:nvGrpSpPr>
          <p:grpSpPr>
            <a:xfrm>
              <a:off x="8042575" y="4140850"/>
              <a:ext cx="913800" cy="847525"/>
              <a:chOff x="2621725" y="3359250"/>
              <a:chExt cx="913800" cy="847525"/>
            </a:xfrm>
          </p:grpSpPr>
          <p:sp>
            <p:nvSpPr>
              <p:cNvPr id="451" name="Google Shape;451;p36"/>
              <p:cNvSpPr/>
              <p:nvPr/>
            </p:nvSpPr>
            <p:spPr>
              <a:xfrm>
                <a:off x="2814850" y="3481900"/>
                <a:ext cx="7206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8827" h="306" extrusionOk="0">
                    <a:moveTo>
                      <a:pt x="0" y="0"/>
                    </a:moveTo>
                    <a:lnTo>
                      <a:pt x="0" y="305"/>
                    </a:lnTo>
                    <a:lnTo>
                      <a:pt x="28827" y="305"/>
                    </a:lnTo>
                    <a:lnTo>
                      <a:pt x="288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2814850" y="3485700"/>
                <a:ext cx="7650" cy="7210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8843" extrusionOk="0">
                    <a:moveTo>
                      <a:pt x="0" y="1"/>
                    </a:moveTo>
                    <a:lnTo>
                      <a:pt x="0" y="28842"/>
                    </a:lnTo>
                    <a:lnTo>
                      <a:pt x="305" y="2884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2625550" y="3359250"/>
                <a:ext cx="392350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694" h="15694" extrusionOk="0">
                    <a:moveTo>
                      <a:pt x="7847" y="0"/>
                    </a:moveTo>
                    <a:cubicBezTo>
                      <a:pt x="3504" y="0"/>
                      <a:pt x="0" y="3505"/>
                      <a:pt x="0" y="7847"/>
                    </a:cubicBezTo>
                    <a:cubicBezTo>
                      <a:pt x="0" y="12174"/>
                      <a:pt x="3504" y="15693"/>
                      <a:pt x="7847" y="15693"/>
                    </a:cubicBezTo>
                    <a:cubicBezTo>
                      <a:pt x="12159" y="15693"/>
                      <a:pt x="15693" y="12189"/>
                      <a:pt x="15693" y="7847"/>
                    </a:cubicBezTo>
                    <a:cubicBezTo>
                      <a:pt x="15693" y="3520"/>
                      <a:pt x="12189" y="0"/>
                      <a:pt x="78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2621725" y="3552350"/>
                <a:ext cx="399600" cy="399975"/>
              </a:xfrm>
              <a:custGeom>
                <a:avLst/>
                <a:gdLst/>
                <a:ahLst/>
                <a:cxnLst/>
                <a:rect l="l" t="t" r="r" b="b"/>
                <a:pathLst>
                  <a:path w="15984" h="15999" extrusionOk="0">
                    <a:moveTo>
                      <a:pt x="8000" y="336"/>
                    </a:moveTo>
                    <a:cubicBezTo>
                      <a:pt x="12220" y="336"/>
                      <a:pt x="15663" y="3779"/>
                      <a:pt x="15663" y="8000"/>
                    </a:cubicBezTo>
                    <a:cubicBezTo>
                      <a:pt x="15663" y="12235"/>
                      <a:pt x="12220" y="15679"/>
                      <a:pt x="8000" y="15679"/>
                    </a:cubicBezTo>
                    <a:cubicBezTo>
                      <a:pt x="3764" y="15679"/>
                      <a:pt x="321" y="12235"/>
                      <a:pt x="321" y="8000"/>
                    </a:cubicBezTo>
                    <a:cubicBezTo>
                      <a:pt x="321" y="3779"/>
                      <a:pt x="3764" y="336"/>
                      <a:pt x="8000" y="336"/>
                    </a:cubicBezTo>
                    <a:close/>
                    <a:moveTo>
                      <a:pt x="8000" y="1"/>
                    </a:moveTo>
                    <a:cubicBezTo>
                      <a:pt x="3581" y="1"/>
                      <a:pt x="1" y="3581"/>
                      <a:pt x="1" y="8000"/>
                    </a:cubicBezTo>
                    <a:cubicBezTo>
                      <a:pt x="1" y="12418"/>
                      <a:pt x="3581" y="15999"/>
                      <a:pt x="8000" y="15999"/>
                    </a:cubicBezTo>
                    <a:cubicBezTo>
                      <a:pt x="12388" y="15999"/>
                      <a:pt x="15983" y="12418"/>
                      <a:pt x="15983" y="8000"/>
                    </a:cubicBezTo>
                    <a:cubicBezTo>
                      <a:pt x="15983" y="3581"/>
                      <a:pt x="12418" y="1"/>
                      <a:pt x="80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5" name="Google Shape;455;p36"/>
          <p:cNvGrpSpPr/>
          <p:nvPr/>
        </p:nvGrpSpPr>
        <p:grpSpPr>
          <a:xfrm rot="1758947">
            <a:off x="1294801" y="4430381"/>
            <a:ext cx="649237" cy="356273"/>
            <a:chOff x="2809200" y="576175"/>
            <a:chExt cx="855900" cy="469650"/>
          </a:xfrm>
        </p:grpSpPr>
        <p:sp>
          <p:nvSpPr>
            <p:cNvPr id="456" name="Google Shape;456;p36"/>
            <p:cNvSpPr/>
            <p:nvPr/>
          </p:nvSpPr>
          <p:spPr>
            <a:xfrm>
              <a:off x="2809200" y="576325"/>
              <a:ext cx="855900" cy="469500"/>
            </a:xfrm>
            <a:prstGeom prst="can">
              <a:avLst>
                <a:gd name="adj" fmla="val 664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7" name="Google Shape;457;p36"/>
            <p:cNvCxnSpPr>
              <a:stCxn id="456" idx="0"/>
              <a:endCxn id="456" idx="1"/>
            </p:cNvCxnSpPr>
            <p:nvPr/>
          </p:nvCxnSpPr>
          <p:spPr>
            <a:xfrm rot="9037558" flipH="1">
              <a:off x="3179659" y="591275"/>
              <a:ext cx="114983" cy="20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/>
          <p:cNvSpPr txBox="1"/>
          <p:nvPr/>
        </p:nvSpPr>
        <p:spPr>
          <a:xfrm>
            <a:off x="838200" y="1352550"/>
            <a:ext cx="472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/>
              <a:t>Thuật toán SVM (Support Vector Machine) thường được áp dụng trong các bài toán phân loại và phân tích hồi quy.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186253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mtClean="0"/>
              <a:t>Đây </a:t>
            </a:r>
            <a:r>
              <a:rPr lang="vi-VN" smtClean="0"/>
              <a:t>là </a:t>
            </a:r>
            <a:r>
              <a:rPr lang="vi-VN"/>
              <a:t>một công cụ đắc lực cho các bài toán về xử lý ảnh, phân loại văn bản, phân tích quan điểm.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5909" y="2800350"/>
            <a:ext cx="739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/>
              <a:t>SVM cũng được sử dụng </a:t>
            </a:r>
            <a:r>
              <a:rPr lang="vi-VN"/>
              <a:t>trong </a:t>
            </a:r>
            <a:r>
              <a:rPr lang="vi-VN" smtClean="0"/>
              <a:t>các</a:t>
            </a:r>
            <a:r>
              <a:rPr lang="en-US" smtClean="0"/>
              <a:t> bài toán </a:t>
            </a:r>
            <a:r>
              <a:rPr lang="vi-VN" smtClean="0"/>
              <a:t>phát </a:t>
            </a:r>
            <a:r>
              <a:rPr lang="vi-VN"/>
              <a:t>hiện ngoại lệ bằng cách xác định bất kỳ điểm dữ liệu nào nằm ngoài lề hoặc ở </a:t>
            </a:r>
            <a:r>
              <a:rPr lang="vi-VN"/>
              <a:t>phía </a:t>
            </a:r>
            <a:r>
              <a:rPr lang="en-US" smtClean="0"/>
              <a:t>dữ liệu được phân loại là sai</a:t>
            </a:r>
            <a:r>
              <a:rPr lang="vi-VN" smtClean="0"/>
              <a:t> </a:t>
            </a:r>
            <a:r>
              <a:rPr lang="vi-VN"/>
              <a:t>của </a:t>
            </a:r>
            <a:r>
              <a:rPr lang="vi-VN"/>
              <a:t>siêu </a:t>
            </a:r>
            <a:r>
              <a:rPr lang="vi-VN" smtClean="0"/>
              <a:t>phẳng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77139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smtClean="0">
                <a:solidFill>
                  <a:schemeClr val="accent2"/>
                </a:solidFill>
                <a:latin typeface="Arial Rounded MT Bold" pitchFamily="34" charset="0"/>
                <a:cs typeface="Mongolian Baiti" pitchFamily="66" charset="0"/>
              </a:rPr>
              <a:t>Thanks!</a:t>
            </a:r>
            <a:endParaRPr sz="5400">
              <a:solidFill>
                <a:schemeClr val="accent2"/>
              </a:solidFill>
              <a:latin typeface="Arial Rounded MT Bold" pitchFamily="34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8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Thành viên nhóm 20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sp>
        <p:nvSpPr>
          <p:cNvPr id="735" name="Google Shape;735;p47"/>
          <p:cNvSpPr txBox="1">
            <a:spLocks noGrp="1"/>
          </p:cNvSpPr>
          <p:nvPr>
            <p:ph type="subTitle" idx="1"/>
          </p:nvPr>
        </p:nvSpPr>
        <p:spPr>
          <a:xfrm>
            <a:off x="1905000" y="1593123"/>
            <a:ext cx="5873400" cy="31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smtClean="0">
                <a:latin typeface="Archivo" charset="0"/>
                <a:cs typeface="Archivo" charset="0"/>
              </a:rPr>
              <a:t>N19DCCN180</a:t>
            </a:r>
            <a:endParaRPr sz="1400" b="0">
              <a:latin typeface="Archivo" charset="0"/>
              <a:cs typeface="Archivo" charset="0"/>
            </a:endParaRPr>
          </a:p>
        </p:txBody>
      </p:sp>
      <p:sp>
        <p:nvSpPr>
          <p:cNvPr id="736" name="Google Shape;736;p47"/>
          <p:cNvSpPr txBox="1">
            <a:spLocks noGrp="1"/>
          </p:cNvSpPr>
          <p:nvPr>
            <p:ph type="subTitle" idx="2"/>
          </p:nvPr>
        </p:nvSpPr>
        <p:spPr>
          <a:xfrm>
            <a:off x="1905000" y="2636402"/>
            <a:ext cx="1415506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0" smtClean="0">
                <a:latin typeface="Archivo" charset="0"/>
                <a:cs typeface="Archivo" charset="0"/>
              </a:rPr>
              <a:t>N19DCCN210</a:t>
            </a:r>
            <a:endParaRPr lang="en-US" sz="1400" b="0">
              <a:latin typeface="Archivo" charset="0"/>
              <a:cs typeface="Archivo" charset="0"/>
            </a:endParaRPr>
          </a:p>
        </p:txBody>
      </p:sp>
      <p:sp>
        <p:nvSpPr>
          <p:cNvPr id="737" name="Google Shape;737;p47"/>
          <p:cNvSpPr txBox="1">
            <a:spLocks noGrp="1"/>
          </p:cNvSpPr>
          <p:nvPr>
            <p:ph type="subTitle" idx="3"/>
          </p:nvPr>
        </p:nvSpPr>
        <p:spPr>
          <a:xfrm>
            <a:off x="1905000" y="3734724"/>
            <a:ext cx="5873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0" smtClean="0">
                <a:latin typeface="Archivo" charset="0"/>
                <a:cs typeface="Archivo" charset="0"/>
              </a:rPr>
              <a:t>N19DCCN230</a:t>
            </a:r>
            <a:endParaRPr lang="en-US" sz="1400" b="0">
              <a:latin typeface="Archivo" charset="0"/>
              <a:cs typeface="Archivo" charset="0"/>
            </a:endParaRPr>
          </a:p>
        </p:txBody>
      </p:sp>
      <p:sp>
        <p:nvSpPr>
          <p:cNvPr id="738" name="Google Shape;738;p47"/>
          <p:cNvSpPr txBox="1">
            <a:spLocks noGrp="1"/>
          </p:cNvSpPr>
          <p:nvPr>
            <p:ph type="subTitle" idx="4"/>
          </p:nvPr>
        </p:nvSpPr>
        <p:spPr>
          <a:xfrm>
            <a:off x="1905000" y="1352550"/>
            <a:ext cx="5873400" cy="36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 SemiBold" pitchFamily="34" charset="0"/>
              </a:rPr>
              <a:t>Nguyễn Văn Tuấn</a:t>
            </a:r>
            <a:endParaRPr sz="1800">
              <a:latin typeface="Bahnschrift SemiBold" pitchFamily="34" charset="0"/>
            </a:endParaRPr>
          </a:p>
        </p:txBody>
      </p:sp>
      <p:sp>
        <p:nvSpPr>
          <p:cNvPr id="739" name="Google Shape;739;p47"/>
          <p:cNvSpPr txBox="1">
            <a:spLocks noGrp="1"/>
          </p:cNvSpPr>
          <p:nvPr>
            <p:ph type="subTitle" idx="5"/>
          </p:nvPr>
        </p:nvSpPr>
        <p:spPr>
          <a:xfrm>
            <a:off x="1905000" y="2497461"/>
            <a:ext cx="5873400" cy="301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 SemiBold" pitchFamily="34" charset="0"/>
              </a:rPr>
              <a:t>Tạ Minh Trí</a:t>
            </a:r>
            <a:endParaRPr sz="1800">
              <a:latin typeface="Bahnschrift SemiBold" pitchFamily="34" charset="0"/>
            </a:endParaRPr>
          </a:p>
        </p:txBody>
      </p:sp>
      <p:sp>
        <p:nvSpPr>
          <p:cNvPr id="740" name="Google Shape;740;p47"/>
          <p:cNvSpPr txBox="1">
            <a:spLocks noGrp="1"/>
          </p:cNvSpPr>
          <p:nvPr>
            <p:ph type="subTitle" idx="6"/>
          </p:nvPr>
        </p:nvSpPr>
        <p:spPr>
          <a:xfrm>
            <a:off x="1905000" y="3506932"/>
            <a:ext cx="5873400" cy="337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 SemiBold" pitchFamily="34" charset="0"/>
              </a:rPr>
              <a:t>Nguyễn Thị Yến Vy</a:t>
            </a:r>
            <a:endParaRPr sz="1800">
              <a:latin typeface="Bahnschrift SemiBold" pitchFamily="34" charset="0"/>
            </a:endParaRPr>
          </a:p>
        </p:txBody>
      </p:sp>
      <p:grpSp>
        <p:nvGrpSpPr>
          <p:cNvPr id="744" name="Google Shape;744;p47"/>
          <p:cNvGrpSpPr/>
          <p:nvPr/>
        </p:nvGrpSpPr>
        <p:grpSpPr>
          <a:xfrm flipH="1">
            <a:off x="5957800" y="1076061"/>
            <a:ext cx="2471100" cy="1869000"/>
            <a:chOff x="1076750" y="1449450"/>
            <a:chExt cx="2471100" cy="1869000"/>
          </a:xfrm>
        </p:grpSpPr>
        <p:cxnSp>
          <p:nvCxnSpPr>
            <p:cNvPr id="745" name="Google Shape;745;p47"/>
            <p:cNvCxnSpPr/>
            <p:nvPr/>
          </p:nvCxnSpPr>
          <p:spPr>
            <a:xfrm>
              <a:off x="1076750" y="1449450"/>
              <a:ext cx="247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7"/>
            <p:cNvCxnSpPr/>
            <p:nvPr/>
          </p:nvCxnSpPr>
          <p:spPr>
            <a:xfrm>
              <a:off x="1081925" y="1449450"/>
              <a:ext cx="0" cy="186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383;p33"/>
          <p:cNvSpPr txBox="1">
            <a:spLocks/>
          </p:cNvSpPr>
          <p:nvPr/>
        </p:nvSpPr>
        <p:spPr>
          <a:xfrm>
            <a:off x="883955" y="1428750"/>
            <a:ext cx="734700" cy="447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 i="0" u="none" strike="noStrike" cap="none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marL="0" indent="0" algn="ctr"/>
            <a:r>
              <a:rPr lang="en" smtClean="0">
                <a:latin typeface="Segoe UI Black" pitchFamily="34" charset="0"/>
                <a:ea typeface="Segoe UI Black" pitchFamily="34" charset="0"/>
              </a:rPr>
              <a:t>01</a:t>
            </a:r>
            <a:endParaRPr lang="en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6" name="Google Shape;383;p33"/>
          <p:cNvSpPr txBox="1">
            <a:spLocks/>
          </p:cNvSpPr>
          <p:nvPr/>
        </p:nvSpPr>
        <p:spPr>
          <a:xfrm>
            <a:off x="883955" y="2497461"/>
            <a:ext cx="734700" cy="447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 i="0" u="none" strike="noStrike" cap="none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marL="0" indent="0" algn="ctr"/>
            <a:r>
              <a:rPr lang="en" smtClean="0">
                <a:latin typeface="Segoe UI Black" pitchFamily="34" charset="0"/>
                <a:ea typeface="Segoe UI Black" pitchFamily="34" charset="0"/>
              </a:rPr>
              <a:t>02</a:t>
            </a:r>
            <a:endParaRPr lang="en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7" name="Google Shape;383;p33"/>
          <p:cNvSpPr txBox="1">
            <a:spLocks/>
          </p:cNvSpPr>
          <p:nvPr/>
        </p:nvSpPr>
        <p:spPr>
          <a:xfrm>
            <a:off x="883955" y="3562350"/>
            <a:ext cx="734700" cy="447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 i="0" u="none" strike="noStrike" cap="none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marL="0" indent="0" algn="ctr"/>
            <a:r>
              <a:rPr lang="en" smtClean="0">
                <a:latin typeface="Segoe UI Black" pitchFamily="34" charset="0"/>
                <a:ea typeface="Segoe UI Black" pitchFamily="34" charset="0"/>
              </a:rPr>
              <a:t>03</a:t>
            </a:r>
            <a:endParaRPr lang="en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8" name="Google Shape;412;p34"/>
          <p:cNvSpPr/>
          <p:nvPr/>
        </p:nvSpPr>
        <p:spPr>
          <a:xfrm rot="10800000">
            <a:off x="7664498" y="4158636"/>
            <a:ext cx="752300" cy="751525"/>
          </a:xfrm>
          <a:custGeom>
            <a:avLst/>
            <a:gdLst/>
            <a:ahLst/>
            <a:cxnLst/>
            <a:rect l="l" t="t" r="r" b="b"/>
            <a:pathLst>
              <a:path w="30092" h="30061" extrusionOk="0">
                <a:moveTo>
                  <a:pt x="30091" y="1"/>
                </a:moveTo>
                <a:cubicBezTo>
                  <a:pt x="13484" y="1"/>
                  <a:pt x="16" y="13454"/>
                  <a:pt x="0" y="30061"/>
                </a:cubicBezTo>
                <a:lnTo>
                  <a:pt x="30091" y="30061"/>
                </a:lnTo>
                <a:lnTo>
                  <a:pt x="300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13;p34"/>
          <p:cNvSpPr/>
          <p:nvPr/>
        </p:nvSpPr>
        <p:spPr>
          <a:xfrm rot="10800000">
            <a:off x="7327398" y="3821536"/>
            <a:ext cx="758775" cy="758775"/>
          </a:xfrm>
          <a:custGeom>
            <a:avLst/>
            <a:gdLst/>
            <a:ahLst/>
            <a:cxnLst/>
            <a:rect l="l" t="t" r="r" b="b"/>
            <a:pathLst>
              <a:path w="30351" h="30351" extrusionOk="0">
                <a:moveTo>
                  <a:pt x="30350" y="1"/>
                </a:moveTo>
                <a:cubicBezTo>
                  <a:pt x="13621" y="1"/>
                  <a:pt x="0" y="13606"/>
                  <a:pt x="0" y="30351"/>
                </a:cubicBezTo>
                <a:lnTo>
                  <a:pt x="549" y="30351"/>
                </a:lnTo>
                <a:cubicBezTo>
                  <a:pt x="549" y="13926"/>
                  <a:pt x="13926" y="549"/>
                  <a:pt x="30350" y="549"/>
                </a:cubicBezTo>
                <a:lnTo>
                  <a:pt x="30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build="p"/>
      <p:bldP spid="736" grpId="0" build="p"/>
      <p:bldP spid="737" grpId="0" build="p"/>
      <p:bldP spid="738" grpId="0" build="p"/>
      <p:bldP spid="739" grpId="0" build="p"/>
      <p:bldP spid="740" grpId="0" build="p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Nội dung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sp>
        <p:nvSpPr>
          <p:cNvPr id="481" name="Google Shape;481;p38"/>
          <p:cNvSpPr txBox="1">
            <a:spLocks noGrp="1"/>
          </p:cNvSpPr>
          <p:nvPr>
            <p:ph type="subTitle" idx="1"/>
          </p:nvPr>
        </p:nvSpPr>
        <p:spPr>
          <a:xfrm>
            <a:off x="4789561" y="1935774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" pitchFamily="34" charset="0"/>
              </a:rPr>
              <a:t>Ưu điểm và nhược điểm</a:t>
            </a:r>
            <a:endParaRPr sz="1800">
              <a:latin typeface="Bahnschrift" pitchFamily="34" charset="0"/>
            </a:endParaRPr>
          </a:p>
        </p:txBody>
      </p:sp>
      <p:sp>
        <p:nvSpPr>
          <p:cNvPr id="482" name="Google Shape;482;p38"/>
          <p:cNvSpPr txBox="1">
            <a:spLocks noGrp="1"/>
          </p:cNvSpPr>
          <p:nvPr>
            <p:ph type="subTitle" idx="2"/>
          </p:nvPr>
        </p:nvSpPr>
        <p:spPr>
          <a:xfrm>
            <a:off x="1419800" y="1868822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" pitchFamily="34" charset="0"/>
              </a:rPr>
              <a:t>Giới thiệu về thuật toán Support Vector Machine(SVM)</a:t>
            </a:r>
            <a:endParaRPr sz="1800">
              <a:latin typeface="Bahnschrift" pitchFamily="34" charset="0"/>
            </a:endParaRPr>
          </a:p>
        </p:txBody>
      </p:sp>
      <p:sp>
        <p:nvSpPr>
          <p:cNvPr id="485" name="Google Shape;485;p38"/>
          <p:cNvSpPr txBox="1">
            <a:spLocks noGrp="1"/>
          </p:cNvSpPr>
          <p:nvPr>
            <p:ph type="subTitle" idx="5"/>
          </p:nvPr>
        </p:nvSpPr>
        <p:spPr>
          <a:xfrm>
            <a:off x="4839122" y="3525700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" pitchFamily="34" charset="0"/>
              </a:rPr>
              <a:t>Tổng kết</a:t>
            </a:r>
            <a:endParaRPr sz="1800">
              <a:latin typeface="Bahnschrift" pitchFamily="34" charset="0"/>
            </a:endParaRPr>
          </a:p>
        </p:txBody>
      </p:sp>
      <p:sp>
        <p:nvSpPr>
          <p:cNvPr id="486" name="Google Shape;486;p38"/>
          <p:cNvSpPr txBox="1">
            <a:spLocks noGrp="1"/>
          </p:cNvSpPr>
          <p:nvPr>
            <p:ph type="subTitle" idx="6"/>
          </p:nvPr>
        </p:nvSpPr>
        <p:spPr>
          <a:xfrm>
            <a:off x="1443779" y="3507600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" pitchFamily="34" charset="0"/>
              </a:rPr>
              <a:t>Ví dụ các bước của thuật toán</a:t>
            </a:r>
            <a:endParaRPr sz="1800">
              <a:latin typeface="Bahnschrift" pitchFamily="34" charset="0"/>
            </a:endParaRPr>
          </a:p>
        </p:txBody>
      </p:sp>
      <p:grpSp>
        <p:nvGrpSpPr>
          <p:cNvPr id="489" name="Google Shape;489;p38"/>
          <p:cNvGrpSpPr/>
          <p:nvPr/>
        </p:nvGrpSpPr>
        <p:grpSpPr>
          <a:xfrm>
            <a:off x="506000" y="1175713"/>
            <a:ext cx="913800" cy="847525"/>
            <a:chOff x="2621725" y="3359250"/>
            <a:chExt cx="913800" cy="847525"/>
          </a:xfrm>
        </p:grpSpPr>
        <p:sp>
          <p:nvSpPr>
            <p:cNvPr id="490" name="Google Shape;490;p38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5666225" y="2739500"/>
            <a:ext cx="3280800" cy="1990188"/>
            <a:chOff x="5666225" y="2739500"/>
            <a:chExt cx="3280800" cy="1990188"/>
          </a:xfrm>
        </p:grpSpPr>
        <p:grpSp>
          <p:nvGrpSpPr>
            <p:cNvPr id="495" name="Google Shape;495;p38"/>
            <p:cNvGrpSpPr/>
            <p:nvPr/>
          </p:nvGrpSpPr>
          <p:grpSpPr>
            <a:xfrm rot="10800000">
              <a:off x="5666225" y="2739500"/>
              <a:ext cx="2471100" cy="1869000"/>
              <a:chOff x="1076750" y="1449450"/>
              <a:chExt cx="2471100" cy="1869000"/>
            </a:xfrm>
          </p:grpSpPr>
          <p:cxnSp>
            <p:nvCxnSpPr>
              <p:cNvPr id="496" name="Google Shape;496;p38"/>
              <p:cNvCxnSpPr/>
              <p:nvPr/>
            </p:nvCxnSpPr>
            <p:spPr>
              <a:xfrm>
                <a:off x="1076750" y="1449450"/>
                <a:ext cx="247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38"/>
              <p:cNvCxnSpPr/>
              <p:nvPr/>
            </p:nvCxnSpPr>
            <p:spPr>
              <a:xfrm>
                <a:off x="1081925" y="1449450"/>
                <a:ext cx="0" cy="18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8" name="Google Shape;498;p38"/>
            <p:cNvGrpSpPr/>
            <p:nvPr/>
          </p:nvGrpSpPr>
          <p:grpSpPr>
            <a:xfrm>
              <a:off x="7992400" y="3729163"/>
              <a:ext cx="954625" cy="1000525"/>
              <a:chOff x="343225" y="3607975"/>
              <a:chExt cx="954625" cy="1000525"/>
            </a:xfrm>
          </p:grpSpPr>
          <p:sp>
            <p:nvSpPr>
              <p:cNvPr id="499" name="Google Shape;499;p38"/>
              <p:cNvSpPr/>
              <p:nvPr/>
            </p:nvSpPr>
            <p:spPr>
              <a:xfrm>
                <a:off x="539075" y="3849725"/>
                <a:ext cx="758775" cy="758775"/>
              </a:xfrm>
              <a:custGeom>
                <a:avLst/>
                <a:gdLst/>
                <a:ahLst/>
                <a:cxnLst/>
                <a:rect l="l" t="t" r="r" b="b"/>
                <a:pathLst>
                  <a:path w="30351" h="30351" extrusionOk="0">
                    <a:moveTo>
                      <a:pt x="30350" y="1"/>
                    </a:moveTo>
                    <a:cubicBezTo>
                      <a:pt x="13621" y="1"/>
                      <a:pt x="0" y="13606"/>
                      <a:pt x="0" y="30351"/>
                    </a:cubicBezTo>
                    <a:lnTo>
                      <a:pt x="549" y="30351"/>
                    </a:lnTo>
                    <a:cubicBezTo>
                      <a:pt x="549" y="13926"/>
                      <a:pt x="13926" y="549"/>
                      <a:pt x="30350" y="549"/>
                    </a:cubicBezTo>
                    <a:lnTo>
                      <a:pt x="303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343225" y="3607975"/>
                <a:ext cx="435775" cy="435775"/>
              </a:xfrm>
              <a:custGeom>
                <a:avLst/>
                <a:gdLst/>
                <a:ahLst/>
                <a:cxnLst/>
                <a:rect l="l" t="t" r="r" b="b"/>
                <a:pathLst>
                  <a:path w="17431" h="17431" extrusionOk="0">
                    <a:moveTo>
                      <a:pt x="17431" y="0"/>
                    </a:moveTo>
                    <a:cubicBezTo>
                      <a:pt x="7817" y="0"/>
                      <a:pt x="1" y="7801"/>
                      <a:pt x="1" y="17430"/>
                    </a:cubicBezTo>
                    <a:lnTo>
                      <a:pt x="9523" y="17430"/>
                    </a:lnTo>
                    <a:cubicBezTo>
                      <a:pt x="9523" y="13058"/>
                      <a:pt x="13073" y="9523"/>
                      <a:pt x="17431" y="9523"/>
                    </a:cubicBezTo>
                    <a:lnTo>
                      <a:pt x="17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1" name="Google Shape;501;p38"/>
          <p:cNvGrpSpPr/>
          <p:nvPr/>
        </p:nvGrpSpPr>
        <p:grpSpPr>
          <a:xfrm>
            <a:off x="7230038" y="1017737"/>
            <a:ext cx="1325216" cy="494851"/>
            <a:chOff x="7016213" y="901112"/>
            <a:chExt cx="1325216" cy="494851"/>
          </a:xfrm>
        </p:grpSpPr>
        <p:grpSp>
          <p:nvGrpSpPr>
            <p:cNvPr id="502" name="Google Shape;502;p38"/>
            <p:cNvGrpSpPr/>
            <p:nvPr/>
          </p:nvGrpSpPr>
          <p:grpSpPr>
            <a:xfrm rot="-545238">
              <a:off x="7668178" y="950149"/>
              <a:ext cx="649218" cy="356278"/>
              <a:chOff x="2809200" y="576175"/>
              <a:chExt cx="855900" cy="469650"/>
            </a:xfrm>
          </p:grpSpPr>
          <p:sp>
            <p:nvSpPr>
              <p:cNvPr id="503" name="Google Shape;503;p38"/>
              <p:cNvSpPr/>
              <p:nvPr/>
            </p:nvSpPr>
            <p:spPr>
              <a:xfrm>
                <a:off x="2809200" y="576325"/>
                <a:ext cx="855900" cy="469500"/>
              </a:xfrm>
              <a:prstGeom prst="can">
                <a:avLst>
                  <a:gd name="adj" fmla="val 6649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4" name="Google Shape;504;p38"/>
              <p:cNvCxnSpPr>
                <a:stCxn id="503" idx="0"/>
                <a:endCxn id="503" idx="1"/>
              </p:cNvCxnSpPr>
              <p:nvPr/>
            </p:nvCxnSpPr>
            <p:spPr>
              <a:xfrm rot="-10241404">
                <a:off x="3218606" y="577721"/>
                <a:ext cx="37089" cy="2318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05" name="Google Shape;505;p38"/>
            <p:cNvGrpSpPr/>
            <p:nvPr/>
          </p:nvGrpSpPr>
          <p:grpSpPr>
            <a:xfrm rot="2346295">
              <a:off x="7042450" y="1050769"/>
              <a:ext cx="430160" cy="235962"/>
              <a:chOff x="2809200" y="576325"/>
              <a:chExt cx="855900" cy="469500"/>
            </a:xfrm>
          </p:grpSpPr>
          <p:sp>
            <p:nvSpPr>
              <p:cNvPr id="506" name="Google Shape;506;p38"/>
              <p:cNvSpPr/>
              <p:nvPr/>
            </p:nvSpPr>
            <p:spPr>
              <a:xfrm>
                <a:off x="2809200" y="576325"/>
                <a:ext cx="855900" cy="469500"/>
              </a:xfrm>
              <a:prstGeom prst="can">
                <a:avLst>
                  <a:gd name="adj" fmla="val 6649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7" name="Google Shape;507;p38"/>
              <p:cNvCxnSpPr>
                <a:stCxn id="506" idx="0"/>
                <a:endCxn id="506" idx="1"/>
              </p:cNvCxnSpPr>
              <p:nvPr/>
            </p:nvCxnSpPr>
            <p:spPr>
              <a:xfrm rot="8455382" flipH="1">
                <a:off x="3163145" y="602715"/>
                <a:ext cx="148010" cy="1821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" name="Google Shape;383;p33"/>
          <p:cNvSpPr txBox="1">
            <a:spLocks/>
          </p:cNvSpPr>
          <p:nvPr/>
        </p:nvSpPr>
        <p:spPr>
          <a:xfrm>
            <a:off x="1443779" y="144666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sz="2400" b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01</a:t>
            </a:r>
            <a:endParaRPr lang="en" sz="2400" b="1">
              <a:solidFill>
                <a:schemeClr val="accent1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32" name="Google Shape;383;p33"/>
          <p:cNvSpPr txBox="1">
            <a:spLocks/>
          </p:cNvSpPr>
          <p:nvPr/>
        </p:nvSpPr>
        <p:spPr>
          <a:xfrm>
            <a:off x="1462430" y="31051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sz="2400" b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02</a:t>
            </a:r>
            <a:endParaRPr lang="en" sz="2400" b="1">
              <a:solidFill>
                <a:schemeClr val="accent1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35" name="Google Shape;383;p33"/>
          <p:cNvSpPr txBox="1">
            <a:spLocks/>
          </p:cNvSpPr>
          <p:nvPr/>
        </p:nvSpPr>
        <p:spPr>
          <a:xfrm>
            <a:off x="4845565" y="31051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sz="2400" b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04</a:t>
            </a:r>
            <a:endParaRPr lang="en" sz="2400" b="1">
              <a:solidFill>
                <a:schemeClr val="accent1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36" name="Google Shape;383;p33"/>
          <p:cNvSpPr txBox="1">
            <a:spLocks/>
          </p:cNvSpPr>
          <p:nvPr/>
        </p:nvSpPr>
        <p:spPr>
          <a:xfrm>
            <a:off x="4845565" y="144666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sz="2400" b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03</a:t>
            </a:r>
            <a:endParaRPr lang="en" sz="2400" b="1">
              <a:solidFill>
                <a:schemeClr val="accent1"/>
              </a:solidFill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" grpId="0" build="p"/>
      <p:bldP spid="482" grpId="0" build="p"/>
      <p:bldP spid="485" grpId="0" build="p"/>
      <p:bldP spid="4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4"/>
          <p:cNvGrpSpPr/>
          <p:nvPr/>
        </p:nvGrpSpPr>
        <p:grpSpPr>
          <a:xfrm>
            <a:off x="3706250" y="2029600"/>
            <a:ext cx="2471100" cy="1869000"/>
            <a:chOff x="1076750" y="1449450"/>
            <a:chExt cx="2471100" cy="1869000"/>
          </a:xfrm>
        </p:grpSpPr>
        <p:cxnSp>
          <p:nvCxnSpPr>
            <p:cNvPr id="405" name="Google Shape;405;p34"/>
            <p:cNvCxnSpPr/>
            <p:nvPr/>
          </p:nvCxnSpPr>
          <p:spPr>
            <a:xfrm>
              <a:off x="1076750" y="1449450"/>
              <a:ext cx="247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4"/>
            <p:cNvCxnSpPr/>
            <p:nvPr/>
          </p:nvCxnSpPr>
          <p:spPr>
            <a:xfrm>
              <a:off x="1081925" y="1449450"/>
              <a:ext cx="0" cy="186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7" name="Google Shape;407;p34"/>
          <p:cNvSpPr/>
          <p:nvPr/>
        </p:nvSpPr>
        <p:spPr>
          <a:xfrm>
            <a:off x="940825" y="1036100"/>
            <a:ext cx="3106345" cy="2450559"/>
          </a:xfrm>
          <a:custGeom>
            <a:avLst/>
            <a:gdLst/>
            <a:ahLst/>
            <a:cxnLst/>
            <a:rect l="l" t="t" r="r" b="b"/>
            <a:pathLst>
              <a:path w="42509" h="33536" extrusionOk="0">
                <a:moveTo>
                  <a:pt x="0" y="1"/>
                </a:moveTo>
                <a:lnTo>
                  <a:pt x="0" y="33535"/>
                </a:lnTo>
                <a:lnTo>
                  <a:pt x="21254" y="33535"/>
                </a:lnTo>
                <a:cubicBezTo>
                  <a:pt x="33001" y="33535"/>
                  <a:pt x="42508" y="26039"/>
                  <a:pt x="42508" y="16776"/>
                </a:cubicBezTo>
                <a:cubicBezTo>
                  <a:pt x="42508" y="7497"/>
                  <a:pt x="33001" y="1"/>
                  <a:pt x="212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/>
          </p:nvPr>
        </p:nvSpPr>
        <p:spPr>
          <a:xfrm>
            <a:off x="3978150" y="2256400"/>
            <a:ext cx="3825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/>
              <a:t>Giới thiệu thuật toán</a:t>
            </a:r>
            <a:endParaRPr sz="4000"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 idx="2"/>
          </p:nvPr>
        </p:nvSpPr>
        <p:spPr>
          <a:xfrm>
            <a:off x="2219187" y="1840488"/>
            <a:ext cx="137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110025" y="1463274"/>
            <a:ext cx="1596237" cy="1596237"/>
          </a:xfrm>
          <a:custGeom>
            <a:avLst/>
            <a:gdLst/>
            <a:ahLst/>
            <a:cxnLst/>
            <a:rect l="l" t="t" r="r" b="b"/>
            <a:pathLst>
              <a:path w="15694" h="15694" extrusionOk="0">
                <a:moveTo>
                  <a:pt x="7847" y="0"/>
                </a:moveTo>
                <a:cubicBezTo>
                  <a:pt x="3504" y="0"/>
                  <a:pt x="0" y="3505"/>
                  <a:pt x="0" y="7847"/>
                </a:cubicBezTo>
                <a:cubicBezTo>
                  <a:pt x="0" y="12174"/>
                  <a:pt x="3504" y="15693"/>
                  <a:pt x="7847" y="15693"/>
                </a:cubicBezTo>
                <a:cubicBezTo>
                  <a:pt x="12159" y="15693"/>
                  <a:pt x="15693" y="12189"/>
                  <a:pt x="15693" y="7847"/>
                </a:cubicBezTo>
                <a:cubicBezTo>
                  <a:pt x="15693" y="3520"/>
                  <a:pt x="12189" y="0"/>
                  <a:pt x="7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01 </a:t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715100" y="1372275"/>
            <a:ext cx="623943" cy="623943"/>
          </a:xfrm>
          <a:custGeom>
            <a:avLst/>
            <a:gdLst/>
            <a:ahLst/>
            <a:cxnLst/>
            <a:rect l="l" t="t" r="r" b="b"/>
            <a:pathLst>
              <a:path w="17431" h="17431" extrusionOk="0">
                <a:moveTo>
                  <a:pt x="17431" y="0"/>
                </a:moveTo>
                <a:cubicBezTo>
                  <a:pt x="7817" y="0"/>
                  <a:pt x="1" y="7801"/>
                  <a:pt x="1" y="17430"/>
                </a:cubicBezTo>
                <a:lnTo>
                  <a:pt x="9523" y="17430"/>
                </a:lnTo>
                <a:cubicBezTo>
                  <a:pt x="9523" y="13058"/>
                  <a:pt x="13073" y="9523"/>
                  <a:pt x="17431" y="9523"/>
                </a:cubicBezTo>
                <a:lnTo>
                  <a:pt x="17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rot="10800000">
            <a:off x="7298000" y="4064050"/>
            <a:ext cx="752300" cy="751525"/>
          </a:xfrm>
          <a:custGeom>
            <a:avLst/>
            <a:gdLst/>
            <a:ahLst/>
            <a:cxnLst/>
            <a:rect l="l" t="t" r="r" b="b"/>
            <a:pathLst>
              <a:path w="30092" h="30061" extrusionOk="0">
                <a:moveTo>
                  <a:pt x="30091" y="1"/>
                </a:moveTo>
                <a:cubicBezTo>
                  <a:pt x="13484" y="1"/>
                  <a:pt x="16" y="13454"/>
                  <a:pt x="0" y="30061"/>
                </a:cubicBezTo>
                <a:lnTo>
                  <a:pt x="30091" y="30061"/>
                </a:lnTo>
                <a:lnTo>
                  <a:pt x="300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>
            <a:off x="6960900" y="3726950"/>
            <a:ext cx="758775" cy="758775"/>
          </a:xfrm>
          <a:custGeom>
            <a:avLst/>
            <a:gdLst/>
            <a:ahLst/>
            <a:cxnLst/>
            <a:rect l="l" t="t" r="r" b="b"/>
            <a:pathLst>
              <a:path w="30351" h="30351" extrusionOk="0">
                <a:moveTo>
                  <a:pt x="30350" y="1"/>
                </a:moveTo>
                <a:cubicBezTo>
                  <a:pt x="13621" y="1"/>
                  <a:pt x="0" y="13606"/>
                  <a:pt x="0" y="30351"/>
                </a:cubicBezTo>
                <a:lnTo>
                  <a:pt x="549" y="30351"/>
                </a:lnTo>
                <a:cubicBezTo>
                  <a:pt x="549" y="13926"/>
                  <a:pt x="13926" y="549"/>
                  <a:pt x="30350" y="549"/>
                </a:cubicBezTo>
                <a:lnTo>
                  <a:pt x="30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Thuật toán Support Vector Machine(SVM)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5800" y="1446294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vi-VN" smtClean="0"/>
              <a:t>VM </a:t>
            </a:r>
            <a:r>
              <a:rPr lang="vi-VN"/>
              <a:t>(Support Vector Machine) là một thuật </a:t>
            </a:r>
            <a:r>
              <a:rPr lang="vi-VN"/>
              <a:t>toán </a:t>
            </a:r>
            <a:r>
              <a:rPr lang="vi-VN" smtClean="0"/>
              <a:t>học</a:t>
            </a:r>
            <a:r>
              <a:rPr lang="en-US" smtClean="0"/>
              <a:t> máy</a:t>
            </a:r>
            <a:r>
              <a:rPr lang="vi-VN" smtClean="0"/>
              <a:t> </a:t>
            </a:r>
            <a:r>
              <a:rPr lang="vi-VN"/>
              <a:t>có </a:t>
            </a:r>
            <a:r>
              <a:rPr lang="vi-VN"/>
              <a:t>giám </a:t>
            </a:r>
            <a:r>
              <a:rPr lang="vi-VN" smtClean="0"/>
              <a:t>sát, </a:t>
            </a:r>
            <a:r>
              <a:rPr lang="vi-VN"/>
              <a:t>được sử dụng phổ biến trong các tác vụ phân loại và </a:t>
            </a:r>
            <a:r>
              <a:rPr lang="vi-VN"/>
              <a:t>hồi </a:t>
            </a:r>
            <a:r>
              <a:rPr lang="vi-VN" smtClean="0"/>
              <a:t>quy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8873" y="226695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>
                <a:latin typeface="+mn-lt"/>
                <a:ea typeface="Times New Roman"/>
                <a:cs typeface="Times New Roman"/>
                <a:sym typeface="Times New Roman"/>
              </a:rPr>
              <a:t>Ý tưởng của thuật toán SVM </a:t>
            </a:r>
            <a:r>
              <a:rPr lang="vi-VN">
                <a:latin typeface="+mn-lt"/>
                <a:ea typeface="Times New Roman"/>
                <a:cs typeface="Times New Roman"/>
                <a:sym typeface="Times New Roman"/>
              </a:rPr>
              <a:t>là </a:t>
            </a:r>
            <a:r>
              <a:rPr lang="en-US" smtClean="0">
                <a:latin typeface="+mn-lt"/>
                <a:ea typeface="Times New Roman"/>
                <a:cs typeface="Times New Roman"/>
                <a:sym typeface="Times New Roman"/>
              </a:rPr>
              <a:t>tìm ra </a:t>
            </a:r>
            <a:r>
              <a:rPr lang="vi-VN" smtClean="0">
                <a:latin typeface="+mn-lt"/>
                <a:ea typeface="Times New Roman"/>
                <a:cs typeface="Times New Roman"/>
                <a:sym typeface="Times New Roman"/>
              </a:rPr>
              <a:t>1 </a:t>
            </a:r>
            <a:r>
              <a:rPr lang="vi-VN">
                <a:latin typeface="+mn-lt"/>
                <a:ea typeface="Times New Roman"/>
                <a:cs typeface="Times New Roman"/>
                <a:sym typeface="Times New Roman"/>
              </a:rPr>
              <a:t>siêu phẳng (hyper lane</a:t>
            </a:r>
            <a:r>
              <a:rPr lang="vi-VN">
                <a:latin typeface="+mn-lt"/>
                <a:ea typeface="Times New Roman"/>
                <a:cs typeface="Times New Roman"/>
                <a:sym typeface="Times New Roman"/>
              </a:rPr>
              <a:t>) </a:t>
            </a:r>
            <a:r>
              <a:rPr lang="vi-VN">
                <a:latin typeface="+mn-lt"/>
                <a:ea typeface="Times New Roman"/>
                <a:cs typeface="Times New Roman"/>
                <a:sym typeface="Times New Roman"/>
              </a:rPr>
              <a:t>tốt nhất để phân chia các điểm dữ liệu thành từng nhóm.</a:t>
            </a:r>
            <a:endParaRPr lang="vi-VN">
              <a:latin typeface="+mn-lt"/>
            </a:endParaRPr>
          </a:p>
          <a:p>
            <a:endParaRPr lang="en-US"/>
          </a:p>
        </p:txBody>
      </p:sp>
      <p:pic>
        <p:nvPicPr>
          <p:cNvPr id="15" name="Google Shape;182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417588"/>
            <a:ext cx="3352800" cy="26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5800" y="310515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Siêu phẳng này sẽ chia không gian thành các miền khác nhau và mỗi miền sẽ chứa một loại </a:t>
            </a:r>
            <a:r>
              <a:rPr lang="en-US"/>
              <a:t>dữ </a:t>
            </a:r>
            <a:r>
              <a:rPr lang="en-US" smtClean="0"/>
              <a:t>liệu.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Vấn đề đặt ra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9631;p66"/>
          <p:cNvGrpSpPr/>
          <p:nvPr/>
        </p:nvGrpSpPr>
        <p:grpSpPr>
          <a:xfrm>
            <a:off x="912774" y="1094950"/>
            <a:ext cx="685800" cy="713025"/>
            <a:chOff x="-34776500" y="2631825"/>
            <a:chExt cx="291450" cy="291450"/>
          </a:xfrm>
        </p:grpSpPr>
        <p:sp>
          <p:nvSpPr>
            <p:cNvPr id="14" name="Google Shape;9632;p66"/>
            <p:cNvSpPr/>
            <p:nvPr/>
          </p:nvSpPr>
          <p:spPr>
            <a:xfrm>
              <a:off x="-34691425" y="2666500"/>
              <a:ext cx="120525" cy="154400"/>
            </a:xfrm>
            <a:custGeom>
              <a:avLst/>
              <a:gdLst/>
              <a:ahLst/>
              <a:cxnLst/>
              <a:rect l="l" t="t" r="r" b="b"/>
              <a:pathLst>
                <a:path w="4821" h="6176" extrusionOk="0">
                  <a:moveTo>
                    <a:pt x="2331" y="693"/>
                  </a:moveTo>
                  <a:cubicBezTo>
                    <a:pt x="3277" y="693"/>
                    <a:pt x="4033" y="1449"/>
                    <a:pt x="4033" y="2394"/>
                  </a:cubicBezTo>
                  <a:cubicBezTo>
                    <a:pt x="4096" y="2899"/>
                    <a:pt x="3844" y="3466"/>
                    <a:pt x="3403" y="3781"/>
                  </a:cubicBezTo>
                  <a:cubicBezTo>
                    <a:pt x="3151" y="3970"/>
                    <a:pt x="2741" y="4348"/>
                    <a:pt x="2741" y="4946"/>
                  </a:cubicBezTo>
                  <a:lnTo>
                    <a:pt x="2741" y="5135"/>
                  </a:lnTo>
                  <a:cubicBezTo>
                    <a:pt x="2741" y="5356"/>
                    <a:pt x="2583" y="5513"/>
                    <a:pt x="2363" y="5513"/>
                  </a:cubicBezTo>
                  <a:cubicBezTo>
                    <a:pt x="2174" y="5513"/>
                    <a:pt x="2016" y="5356"/>
                    <a:pt x="2016" y="5135"/>
                  </a:cubicBezTo>
                  <a:lnTo>
                    <a:pt x="2016" y="4946"/>
                  </a:lnTo>
                  <a:cubicBezTo>
                    <a:pt x="2016" y="4285"/>
                    <a:pt x="2363" y="3655"/>
                    <a:pt x="2962" y="3214"/>
                  </a:cubicBezTo>
                  <a:cubicBezTo>
                    <a:pt x="3245" y="3025"/>
                    <a:pt x="3403" y="2710"/>
                    <a:pt x="3403" y="2394"/>
                  </a:cubicBezTo>
                  <a:cubicBezTo>
                    <a:pt x="3403" y="1827"/>
                    <a:pt x="2930" y="1355"/>
                    <a:pt x="2363" y="1355"/>
                  </a:cubicBezTo>
                  <a:cubicBezTo>
                    <a:pt x="1827" y="1355"/>
                    <a:pt x="1355" y="1827"/>
                    <a:pt x="1355" y="2394"/>
                  </a:cubicBezTo>
                  <a:cubicBezTo>
                    <a:pt x="1355" y="2583"/>
                    <a:pt x="1197" y="2741"/>
                    <a:pt x="1008" y="2741"/>
                  </a:cubicBezTo>
                  <a:cubicBezTo>
                    <a:pt x="788" y="2741"/>
                    <a:pt x="630" y="2583"/>
                    <a:pt x="630" y="2394"/>
                  </a:cubicBezTo>
                  <a:cubicBezTo>
                    <a:pt x="630" y="1449"/>
                    <a:pt x="1386" y="693"/>
                    <a:pt x="2331" y="693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040"/>
                    <a:pt x="0" y="2394"/>
                  </a:cubicBezTo>
                  <a:cubicBezTo>
                    <a:pt x="0" y="2930"/>
                    <a:pt x="473" y="3403"/>
                    <a:pt x="1040" y="3403"/>
                  </a:cubicBezTo>
                  <a:cubicBezTo>
                    <a:pt x="1575" y="3403"/>
                    <a:pt x="2048" y="2930"/>
                    <a:pt x="2048" y="2394"/>
                  </a:cubicBezTo>
                  <a:cubicBezTo>
                    <a:pt x="2048" y="2205"/>
                    <a:pt x="2205" y="2048"/>
                    <a:pt x="2426" y="2048"/>
                  </a:cubicBezTo>
                  <a:cubicBezTo>
                    <a:pt x="2615" y="2048"/>
                    <a:pt x="2772" y="2205"/>
                    <a:pt x="2772" y="2394"/>
                  </a:cubicBezTo>
                  <a:cubicBezTo>
                    <a:pt x="2772" y="2520"/>
                    <a:pt x="2741" y="2583"/>
                    <a:pt x="2615" y="2646"/>
                  </a:cubicBezTo>
                  <a:cubicBezTo>
                    <a:pt x="1827" y="3245"/>
                    <a:pt x="1386" y="4064"/>
                    <a:pt x="1386" y="4946"/>
                  </a:cubicBezTo>
                  <a:lnTo>
                    <a:pt x="1386" y="5135"/>
                  </a:lnTo>
                  <a:cubicBezTo>
                    <a:pt x="1386" y="5702"/>
                    <a:pt x="1859" y="6175"/>
                    <a:pt x="2426" y="6175"/>
                  </a:cubicBezTo>
                  <a:cubicBezTo>
                    <a:pt x="2962" y="6175"/>
                    <a:pt x="3434" y="5702"/>
                    <a:pt x="3434" y="5135"/>
                  </a:cubicBezTo>
                  <a:lnTo>
                    <a:pt x="3434" y="4946"/>
                  </a:lnTo>
                  <a:cubicBezTo>
                    <a:pt x="3434" y="4663"/>
                    <a:pt x="3686" y="4442"/>
                    <a:pt x="3844" y="4316"/>
                  </a:cubicBezTo>
                  <a:cubicBezTo>
                    <a:pt x="4474" y="3875"/>
                    <a:pt x="4820" y="3151"/>
                    <a:pt x="4820" y="2394"/>
                  </a:cubicBezTo>
                  <a:cubicBezTo>
                    <a:pt x="4789" y="1040"/>
                    <a:pt x="3718" y="0"/>
                    <a:pt x="242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33;p66"/>
            <p:cNvSpPr/>
            <p:nvPr/>
          </p:nvSpPr>
          <p:spPr>
            <a:xfrm>
              <a:off x="-34656775" y="28374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662"/>
                  </a:moveTo>
                  <a:cubicBezTo>
                    <a:pt x="1229" y="662"/>
                    <a:pt x="1386" y="820"/>
                    <a:pt x="1386" y="1040"/>
                  </a:cubicBezTo>
                  <a:cubicBezTo>
                    <a:pt x="1386" y="1229"/>
                    <a:pt x="1197" y="1387"/>
                    <a:pt x="1040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576" y="1"/>
                    <a:pt x="104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7" name="Google Shape;9634;p66"/>
            <p:cNvSpPr/>
            <p:nvPr/>
          </p:nvSpPr>
          <p:spPr>
            <a:xfrm>
              <a:off x="-34776500" y="26318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5829" y="662"/>
                  </a:moveTo>
                  <a:cubicBezTo>
                    <a:pt x="8664" y="662"/>
                    <a:pt x="10964" y="2994"/>
                    <a:pt x="10964" y="5829"/>
                  </a:cubicBezTo>
                  <a:cubicBezTo>
                    <a:pt x="10933" y="8665"/>
                    <a:pt x="8664" y="10996"/>
                    <a:pt x="5829" y="10996"/>
                  </a:cubicBezTo>
                  <a:cubicBezTo>
                    <a:pt x="2993" y="10996"/>
                    <a:pt x="662" y="8665"/>
                    <a:pt x="662" y="5829"/>
                  </a:cubicBezTo>
                  <a:cubicBezTo>
                    <a:pt x="662" y="2994"/>
                    <a:pt x="2993" y="662"/>
                    <a:pt x="5829" y="662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47"/>
                    <a:pt x="0" y="5829"/>
                  </a:cubicBezTo>
                  <a:cubicBezTo>
                    <a:pt x="0" y="9043"/>
                    <a:pt x="2615" y="11658"/>
                    <a:pt x="5829" y="11658"/>
                  </a:cubicBezTo>
                  <a:cubicBezTo>
                    <a:pt x="9042" y="11658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76400" y="1199985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r>
              <a:rPr lang="vi-VN" smtClean="0"/>
              <a:t>họn </a:t>
            </a:r>
            <a:r>
              <a:rPr lang="vi-VN"/>
              <a:t>siêu phẳng như thế nào để tối ưu nhất?</a:t>
            </a:r>
          </a:p>
        </p:txBody>
      </p:sp>
      <p:pic>
        <p:nvPicPr>
          <p:cNvPr id="18" name="Google Shape;188;p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19" r="1618"/>
          <a:stretch/>
        </p:blipFill>
        <p:spPr>
          <a:xfrm>
            <a:off x="3339298" y="1815625"/>
            <a:ext cx="4356902" cy="2988459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061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Giải pháp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199985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Siêu phẳng tối ưu mà chúng ta cần chọn là siêu phẳng phân tách có lề lớn nhất.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927" y="1824285"/>
            <a:ext cx="4260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Nếu bài toán có không gian dữ liệu là phi tuyến tính, không thể tìm được một siêu phẳng thoả mãn bài toán.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927" y="2647950"/>
            <a:ext cx="4565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Lúc này chúng ta sẽ sử dụng phương pháp gọi là Kernel Trick( kỹ thuật  hạt nhân), đây là tính năng có không gian đầu vào có </a:t>
            </a:r>
            <a:r>
              <a:rPr lang="vi-VN"/>
              <a:t>chiều </a:t>
            </a:r>
            <a:r>
              <a:rPr lang="vi-VN" smtClean="0"/>
              <a:t>thấ</a:t>
            </a:r>
            <a:r>
              <a:rPr lang="en-US" smtClean="0"/>
              <a:t>p</a:t>
            </a:r>
            <a:r>
              <a:rPr lang="vi-VN" smtClean="0"/>
              <a:t> </a:t>
            </a:r>
            <a:r>
              <a:rPr lang="vi-VN"/>
              <a:t>và biến đổi nó thành không gian có chiều cao hơn.</a:t>
            </a:r>
          </a:p>
        </p:txBody>
      </p:sp>
      <p:pic>
        <p:nvPicPr>
          <p:cNvPr id="20" name="Google Shape;202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3028950"/>
            <a:ext cx="2590800" cy="185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Lý Thuyết] Bài 13 Máy vector hỗ trợ - Support Vector Machine - AI with Mi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54475"/>
            <a:ext cx="2667000" cy="23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67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5" grpId="0"/>
      <p:bldP spid="15" grpId="1"/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4"/>
          <p:cNvGrpSpPr/>
          <p:nvPr/>
        </p:nvGrpSpPr>
        <p:grpSpPr>
          <a:xfrm>
            <a:off x="3706250" y="2029600"/>
            <a:ext cx="2471100" cy="1869000"/>
            <a:chOff x="1076750" y="1449450"/>
            <a:chExt cx="2471100" cy="1869000"/>
          </a:xfrm>
        </p:grpSpPr>
        <p:cxnSp>
          <p:nvCxnSpPr>
            <p:cNvPr id="405" name="Google Shape;405;p34"/>
            <p:cNvCxnSpPr/>
            <p:nvPr/>
          </p:nvCxnSpPr>
          <p:spPr>
            <a:xfrm>
              <a:off x="1076750" y="1449450"/>
              <a:ext cx="247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4"/>
            <p:cNvCxnSpPr/>
            <p:nvPr/>
          </p:nvCxnSpPr>
          <p:spPr>
            <a:xfrm>
              <a:off x="1081925" y="1449450"/>
              <a:ext cx="0" cy="186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7" name="Google Shape;407;p34"/>
          <p:cNvSpPr/>
          <p:nvPr/>
        </p:nvSpPr>
        <p:spPr>
          <a:xfrm>
            <a:off x="940825" y="1036100"/>
            <a:ext cx="3106345" cy="2450559"/>
          </a:xfrm>
          <a:custGeom>
            <a:avLst/>
            <a:gdLst/>
            <a:ahLst/>
            <a:cxnLst/>
            <a:rect l="l" t="t" r="r" b="b"/>
            <a:pathLst>
              <a:path w="42509" h="33536" extrusionOk="0">
                <a:moveTo>
                  <a:pt x="0" y="1"/>
                </a:moveTo>
                <a:lnTo>
                  <a:pt x="0" y="33535"/>
                </a:lnTo>
                <a:lnTo>
                  <a:pt x="21254" y="33535"/>
                </a:lnTo>
                <a:cubicBezTo>
                  <a:pt x="33001" y="33535"/>
                  <a:pt x="42508" y="26039"/>
                  <a:pt x="42508" y="16776"/>
                </a:cubicBezTo>
                <a:cubicBezTo>
                  <a:pt x="42508" y="7497"/>
                  <a:pt x="33001" y="1"/>
                  <a:pt x="212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/>
          </p:nvPr>
        </p:nvSpPr>
        <p:spPr>
          <a:xfrm>
            <a:off x="3978150" y="2256400"/>
            <a:ext cx="3825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/>
              <a:t>Ví dụ từng bước thuật toán</a:t>
            </a:r>
            <a:endParaRPr sz="4000"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 idx="2"/>
          </p:nvPr>
        </p:nvSpPr>
        <p:spPr>
          <a:xfrm>
            <a:off x="2219187" y="1840488"/>
            <a:ext cx="137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110025" y="1463274"/>
            <a:ext cx="1596237" cy="1596237"/>
          </a:xfrm>
          <a:custGeom>
            <a:avLst/>
            <a:gdLst/>
            <a:ahLst/>
            <a:cxnLst/>
            <a:rect l="l" t="t" r="r" b="b"/>
            <a:pathLst>
              <a:path w="15694" h="15694" extrusionOk="0">
                <a:moveTo>
                  <a:pt x="7847" y="0"/>
                </a:moveTo>
                <a:cubicBezTo>
                  <a:pt x="3504" y="0"/>
                  <a:pt x="0" y="3505"/>
                  <a:pt x="0" y="7847"/>
                </a:cubicBezTo>
                <a:cubicBezTo>
                  <a:pt x="0" y="12174"/>
                  <a:pt x="3504" y="15693"/>
                  <a:pt x="7847" y="15693"/>
                </a:cubicBezTo>
                <a:cubicBezTo>
                  <a:pt x="12159" y="15693"/>
                  <a:pt x="15693" y="12189"/>
                  <a:pt x="15693" y="7847"/>
                </a:cubicBezTo>
                <a:cubicBezTo>
                  <a:pt x="15693" y="3520"/>
                  <a:pt x="12189" y="0"/>
                  <a:pt x="7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smtClean="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02 </a:t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715100" y="1372275"/>
            <a:ext cx="623943" cy="623943"/>
          </a:xfrm>
          <a:custGeom>
            <a:avLst/>
            <a:gdLst/>
            <a:ahLst/>
            <a:cxnLst/>
            <a:rect l="l" t="t" r="r" b="b"/>
            <a:pathLst>
              <a:path w="17431" h="17431" extrusionOk="0">
                <a:moveTo>
                  <a:pt x="17431" y="0"/>
                </a:moveTo>
                <a:cubicBezTo>
                  <a:pt x="7817" y="0"/>
                  <a:pt x="1" y="7801"/>
                  <a:pt x="1" y="17430"/>
                </a:cubicBezTo>
                <a:lnTo>
                  <a:pt x="9523" y="17430"/>
                </a:lnTo>
                <a:cubicBezTo>
                  <a:pt x="9523" y="13058"/>
                  <a:pt x="13073" y="9523"/>
                  <a:pt x="17431" y="9523"/>
                </a:cubicBezTo>
                <a:lnTo>
                  <a:pt x="17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rot="10800000">
            <a:off x="7298000" y="4064050"/>
            <a:ext cx="752300" cy="751525"/>
          </a:xfrm>
          <a:custGeom>
            <a:avLst/>
            <a:gdLst/>
            <a:ahLst/>
            <a:cxnLst/>
            <a:rect l="l" t="t" r="r" b="b"/>
            <a:pathLst>
              <a:path w="30092" h="30061" extrusionOk="0">
                <a:moveTo>
                  <a:pt x="30091" y="1"/>
                </a:moveTo>
                <a:cubicBezTo>
                  <a:pt x="13484" y="1"/>
                  <a:pt x="16" y="13454"/>
                  <a:pt x="0" y="30061"/>
                </a:cubicBezTo>
                <a:lnTo>
                  <a:pt x="30091" y="30061"/>
                </a:lnTo>
                <a:lnTo>
                  <a:pt x="300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>
            <a:off x="6960900" y="3726950"/>
            <a:ext cx="758775" cy="758775"/>
          </a:xfrm>
          <a:custGeom>
            <a:avLst/>
            <a:gdLst/>
            <a:ahLst/>
            <a:cxnLst/>
            <a:rect l="l" t="t" r="r" b="b"/>
            <a:pathLst>
              <a:path w="30351" h="30351" extrusionOk="0">
                <a:moveTo>
                  <a:pt x="30350" y="1"/>
                </a:moveTo>
                <a:cubicBezTo>
                  <a:pt x="13621" y="1"/>
                  <a:pt x="0" y="13606"/>
                  <a:pt x="0" y="30351"/>
                </a:cubicBezTo>
                <a:lnTo>
                  <a:pt x="549" y="30351"/>
                </a:lnTo>
                <a:cubicBezTo>
                  <a:pt x="549" y="13926"/>
                  <a:pt x="13926" y="549"/>
                  <a:pt x="30350" y="549"/>
                </a:cubicBezTo>
                <a:lnTo>
                  <a:pt x="30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53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Ví dụ từng bước thuật toán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0" y="1307776"/>
            <a:ext cx="6096000" cy="240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3867149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Thuật toán SVM tổng quát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38039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ntanyl Use in Cancer Patients Breakthrough by Slidesgo">
  <a:themeElements>
    <a:clrScheme name="Simple Light">
      <a:dk1>
        <a:srgbClr val="191919"/>
      </a:dk1>
      <a:lt1>
        <a:srgbClr val="F8F8F8"/>
      </a:lt1>
      <a:dk2>
        <a:srgbClr val="D8D8D8"/>
      </a:dk2>
      <a:lt2>
        <a:srgbClr val="FFC6A4"/>
      </a:lt2>
      <a:accent1>
        <a:srgbClr val="FF7140"/>
      </a:accent1>
      <a:accent2>
        <a:srgbClr val="05415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624</Words>
  <Application>Microsoft Office PowerPoint</Application>
  <PresentationFormat>On-screen Show (16:9)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Bahnschrift</vt:lpstr>
      <vt:lpstr>Prompt</vt:lpstr>
      <vt:lpstr>Times New Roman</vt:lpstr>
      <vt:lpstr>Segoe UI Black</vt:lpstr>
      <vt:lpstr>Mongolian Baiti</vt:lpstr>
      <vt:lpstr>Archivo</vt:lpstr>
      <vt:lpstr>Bahnschrift SemiBold</vt:lpstr>
      <vt:lpstr>Arial Rounded MT Bold</vt:lpstr>
      <vt:lpstr>Myanmar Text</vt:lpstr>
      <vt:lpstr>Wingdings</vt:lpstr>
      <vt:lpstr>Fentanyl Use in Cancer Patients Breakthrough by Slidesgo</vt:lpstr>
      <vt:lpstr>Thuật toán Support Vector Machine(SVM)</vt:lpstr>
      <vt:lpstr>Thành viên nhóm 20</vt:lpstr>
      <vt:lpstr>Nội dung</vt:lpstr>
      <vt:lpstr>Giới thiệu thuật toán</vt:lpstr>
      <vt:lpstr>Thuật toán Support Vector Machine(SVM)</vt:lpstr>
      <vt:lpstr>Vấn đề đặt ra</vt:lpstr>
      <vt:lpstr>Giải pháp</vt:lpstr>
      <vt:lpstr>Ví dụ từng bước thuật toán</vt:lpstr>
      <vt:lpstr>Ví dụ từng bước thuật toán</vt:lpstr>
      <vt:lpstr>Ví dụ từng bước thuật toán</vt:lpstr>
      <vt:lpstr>Ví dụ từng bước thuật toán</vt:lpstr>
      <vt:lpstr>Ví dụ từng bước thuật toán</vt:lpstr>
      <vt:lpstr>Ưu điểm và nhược điểm</vt:lpstr>
      <vt:lpstr>Nhược điểm của thuật toán</vt:lpstr>
      <vt:lpstr>Tổng kết</vt:lpstr>
      <vt:lpstr>Trường hợp áp dụng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Support Vector Machine(SVM)</dc:title>
  <cp:lastModifiedBy>Yen Vy</cp:lastModifiedBy>
  <cp:revision>20</cp:revision>
  <dcterms:modified xsi:type="dcterms:W3CDTF">2023-05-08T14:30:14Z</dcterms:modified>
</cp:coreProperties>
</file>