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8" r:id="rId11"/>
    <p:sldId id="267" r:id="rId12"/>
    <p:sldId id="269" r:id="rId13"/>
    <p:sldId id="270" r:id="rId14"/>
    <p:sldId id="26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83D7"/>
    <a:srgbClr val="000000"/>
    <a:srgbClr val="C70991"/>
    <a:srgbClr val="7030A0"/>
    <a:srgbClr val="FF9966"/>
    <a:srgbClr val="339966"/>
    <a:srgbClr val="A7A7A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/>
              <a:t>Vy Nguyen</a:t>
            </a:r>
            <a:r>
              <a:t> - Junior Consultant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BF318-0773-B8E7-3C64-8DC5C01D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" y="947185"/>
            <a:ext cx="5401466" cy="41963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59E0E3-A4A8-DB83-5BBE-1ADB883F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69" y="4435634"/>
            <a:ext cx="5671374" cy="693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79E07-D3BB-D6CB-2276-F2F0BB51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61" y="2864683"/>
            <a:ext cx="2987881" cy="693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8E1A5-C130-4CD4-075A-8531D208A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585" y="3645268"/>
            <a:ext cx="3630257" cy="693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BE351-D3E2-0AE3-FCD6-7980432B7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722" y="1108471"/>
            <a:ext cx="1099120" cy="65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63B17-6FB0-1920-D685-494C466D8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928" y="1873236"/>
            <a:ext cx="2863117" cy="7530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DB7825-6FF0-5F7E-A34B-A084B2AC84BA}"/>
              </a:ext>
            </a:extLst>
          </p:cNvPr>
          <p:cNvSpPr/>
          <p:nvPr/>
        </p:nvSpPr>
        <p:spPr>
          <a:xfrm>
            <a:off x="0" y="820526"/>
            <a:ext cx="9144000" cy="4308946"/>
          </a:xfrm>
          <a:prstGeom prst="rect">
            <a:avLst/>
          </a:prstGeom>
          <a:solidFill>
            <a:schemeClr val="tx1">
              <a:alpha val="25882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E57A9B-BFD7-EE97-3AD5-D42B72BE1170}"/>
              </a:ext>
            </a:extLst>
          </p:cNvPr>
          <p:cNvSpPr/>
          <p:nvPr/>
        </p:nvSpPr>
        <p:spPr>
          <a:xfrm>
            <a:off x="3669366" y="2290132"/>
            <a:ext cx="5401466" cy="2769987"/>
          </a:xfrm>
          <a:prstGeom prst="rect">
            <a:avLst/>
          </a:prstGeom>
          <a:solidFill>
            <a:srgbClr val="FFFFFF">
              <a:alpha val="74902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sz="12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3 Job Industry Categories</a:t>
            </a:r>
            <a:r>
              <a:rPr kumimoji="0" lang="en-US" sz="1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</a:t>
            </a:r>
            <a:r>
              <a:rPr kumimoji="0" lang="en-US" sz="1200" b="0" i="1" u="sng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Manufacturing, Finacial Services, and Health</a:t>
            </a:r>
            <a:r>
              <a:rPr kumimoji="0" lang="en-US" sz="1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 descending order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200" b="1" i="1">
                <a:solidFill>
                  <a:schemeClr val="tx1"/>
                </a:solidFill>
              </a:rPr>
              <a:t>Top 3 RFM levels</a:t>
            </a:r>
            <a:r>
              <a:rPr lang="en-US" sz="1200" i="1">
                <a:solidFill>
                  <a:schemeClr val="tx1"/>
                </a:solidFill>
              </a:rPr>
              <a:t> having high values are </a:t>
            </a:r>
            <a:r>
              <a:rPr lang="en-US" sz="1200" i="1" u="sng">
                <a:solidFill>
                  <a:schemeClr val="tx1"/>
                </a:solidFill>
              </a:rPr>
              <a:t>Big Spender, Lost, and Regular </a:t>
            </a:r>
            <a:r>
              <a:rPr lang="en-US" sz="1200" i="1">
                <a:solidFill>
                  <a:schemeClr val="tx1"/>
                </a:solidFill>
              </a:rPr>
              <a:t>in descending order</a:t>
            </a:r>
          </a:p>
          <a:p>
            <a:pPr marL="285750" marR="0" indent="-2857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sz="1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with LOST of RFM levels are very dangerous with high value (~ 20.33%), we need to have good marketing strategies and customer services for taking care of them</a:t>
            </a:r>
          </a:p>
          <a:p>
            <a:pPr marL="285750" marR="0" indent="-2857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sz="1200" b="0" i="1" u="sng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NSW (New South Wales)</a:t>
            </a:r>
            <a:r>
              <a:rPr kumimoji="0" lang="en-US" sz="1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is the state which has the highest number of customers purchased</a:t>
            </a:r>
            <a:endParaRPr lang="en-US" sz="1200" i="1">
              <a:solidFill>
                <a:schemeClr val="tx1"/>
              </a:solidFill>
            </a:endParaRPr>
          </a:p>
          <a:p>
            <a:pPr marL="285750" marR="0" indent="-2857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sz="1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Both Female and Male have number of customers nearly similar with top 2 are at </a:t>
            </a:r>
            <a:r>
              <a:rPr kumimoji="0" lang="en-US" sz="12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of '45-54' and '35-44’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1200" i="1" u="sng">
                <a:solidFill>
                  <a:schemeClr val="tx1"/>
                </a:solidFill>
              </a:rPr>
              <a:t>Mass Customer</a:t>
            </a:r>
            <a:r>
              <a:rPr lang="en-US" sz="1200" i="1">
                <a:solidFill>
                  <a:schemeClr val="tx1"/>
                </a:solidFill>
              </a:rPr>
              <a:t> has highest number of customers in </a:t>
            </a:r>
            <a:r>
              <a:rPr lang="en-US" sz="1200" b="1" i="1">
                <a:solidFill>
                  <a:schemeClr val="tx1"/>
                </a:solidFill>
              </a:rPr>
              <a:t>Wealth Segment</a:t>
            </a:r>
          </a:p>
        </p:txBody>
      </p:sp>
    </p:spTree>
    <p:extLst>
      <p:ext uri="{BB962C8B-B14F-4D97-AF65-F5344CB8AC3E}">
        <p14:creationId xmlns:p14="http://schemas.microsoft.com/office/powerpoint/2010/main" val="1553574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151213-75E3-4FBA-16AE-50E420CD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419"/>
            <a:ext cx="6064279" cy="4089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66C41E-8E2B-11A3-9220-72BE7C30AF68}"/>
              </a:ext>
            </a:extLst>
          </p:cNvPr>
          <p:cNvSpPr/>
          <p:nvPr/>
        </p:nvSpPr>
        <p:spPr>
          <a:xfrm>
            <a:off x="6064279" y="971939"/>
            <a:ext cx="2933801" cy="2508377"/>
          </a:xfrm>
          <a:prstGeom prst="rect">
            <a:avLst/>
          </a:prstGeom>
          <a:solidFill>
            <a:srgbClr val="339966">
              <a:alpha val="43922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i="1">
                <a:solidFill>
                  <a:schemeClr val="tx1"/>
                </a:solidFill>
              </a:rPr>
              <a:t>The age group of 45-54 has highest number of customers through almost fields (RFM Levels, Wealth Segment, Job Industry Category, and State)</a:t>
            </a:r>
          </a:p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i="1">
                <a:solidFill>
                  <a:schemeClr val="tx1"/>
                </a:solidFill>
              </a:rPr>
              <a:t>Most of them belong to Mass Customer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Most of them live in New South Wales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Most of their job industries are Manufacturing, Finacial Services, and Health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Most of their RFM Levels are Big Spender, Lost, and Regular</a:t>
            </a:r>
          </a:p>
        </p:txBody>
      </p:sp>
    </p:spTree>
    <p:extLst>
      <p:ext uri="{BB962C8B-B14F-4D97-AF65-F5344CB8AC3E}">
        <p14:creationId xmlns:p14="http://schemas.microsoft.com/office/powerpoint/2010/main" val="933811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E1F27-860C-6544-F4A3-4C6D2713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01" y="834655"/>
            <a:ext cx="5921626" cy="42690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B5BFEB-FB94-CA25-D27F-085537F22EA3}"/>
              </a:ext>
            </a:extLst>
          </p:cNvPr>
          <p:cNvSpPr/>
          <p:nvPr/>
        </p:nvSpPr>
        <p:spPr>
          <a:xfrm>
            <a:off x="6071774" y="2636834"/>
            <a:ext cx="2933801" cy="2431433"/>
          </a:xfrm>
          <a:prstGeom prst="rect">
            <a:avLst/>
          </a:prstGeom>
          <a:solidFill>
            <a:srgbClr val="7030A0">
              <a:alpha val="30196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i="1">
                <a:solidFill>
                  <a:schemeClr val="tx1"/>
                </a:solidFill>
              </a:rPr>
              <a:t>The age group of </a:t>
            </a:r>
            <a:r>
              <a:rPr lang="en-US" sz="1200" b="1" i="1">
                <a:solidFill>
                  <a:schemeClr val="tx1"/>
                </a:solidFill>
              </a:rPr>
              <a:t>65-74</a:t>
            </a:r>
            <a:r>
              <a:rPr lang="en-US" sz="1200" i="1">
                <a:solidFill>
                  <a:schemeClr val="tx1"/>
                </a:solidFill>
              </a:rPr>
              <a:t> and </a:t>
            </a:r>
            <a:r>
              <a:rPr lang="en-US" sz="1200" b="1" i="1">
                <a:solidFill>
                  <a:schemeClr val="tx1"/>
                </a:solidFill>
              </a:rPr>
              <a:t>75+</a:t>
            </a:r>
            <a:r>
              <a:rPr lang="en-US" sz="1200" i="1">
                <a:solidFill>
                  <a:schemeClr val="tx1"/>
                </a:solidFill>
              </a:rPr>
              <a:t> brought high profits at top 2</a:t>
            </a:r>
          </a:p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b="1" i="1">
                <a:solidFill>
                  <a:schemeClr val="tx1"/>
                </a:solidFill>
              </a:rPr>
              <a:t>Property</a:t>
            </a:r>
            <a:r>
              <a:rPr lang="en-US" sz="1200" i="1">
                <a:solidFill>
                  <a:schemeClr val="tx1"/>
                </a:solidFill>
              </a:rPr>
              <a:t> and </a:t>
            </a:r>
            <a:r>
              <a:rPr lang="en-US" sz="1200" b="1" i="1">
                <a:solidFill>
                  <a:schemeClr val="tx1"/>
                </a:solidFill>
              </a:rPr>
              <a:t>Agriculture</a:t>
            </a:r>
            <a:r>
              <a:rPr lang="en-US" sz="1200" i="1">
                <a:solidFill>
                  <a:schemeClr val="tx1"/>
                </a:solidFill>
              </a:rPr>
              <a:t> stand at top 2 whose profits are higher than other job industries (especially Male)</a:t>
            </a:r>
          </a:p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b="1" i="1">
                <a:solidFill>
                  <a:schemeClr val="tx1"/>
                </a:solidFill>
              </a:rPr>
              <a:t>VIP</a:t>
            </a:r>
            <a:r>
              <a:rPr lang="en-US" sz="1200" i="1">
                <a:solidFill>
                  <a:schemeClr val="tx1"/>
                </a:solidFill>
              </a:rPr>
              <a:t> and </a:t>
            </a:r>
            <a:r>
              <a:rPr lang="en-US" sz="1200" b="1" i="1">
                <a:solidFill>
                  <a:schemeClr val="tx1"/>
                </a:solidFill>
              </a:rPr>
              <a:t>Big Spender </a:t>
            </a:r>
            <a:r>
              <a:rPr lang="en-US" sz="1200" i="1">
                <a:solidFill>
                  <a:schemeClr val="tx1"/>
                </a:solidFill>
              </a:rPr>
              <a:t>are 2 customer groups brought profits with very high numbers</a:t>
            </a:r>
          </a:p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i="1">
                <a:solidFill>
                  <a:schemeClr val="tx1"/>
                </a:solidFill>
              </a:rPr>
              <a:t>There are some differences a bit among states; as well as among wealth segments (not too much)</a:t>
            </a:r>
          </a:p>
        </p:txBody>
      </p:sp>
    </p:spTree>
    <p:extLst>
      <p:ext uri="{BB962C8B-B14F-4D97-AF65-F5344CB8AC3E}">
        <p14:creationId xmlns:p14="http://schemas.microsoft.com/office/powerpoint/2010/main" val="2696524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New Dataset</a:t>
            </a: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3C523-5FC6-F275-0441-DD270C16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" y="852149"/>
            <a:ext cx="4636075" cy="273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78CCD-B80D-383C-72B7-330DADBB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97" y="2353618"/>
            <a:ext cx="4385152" cy="27387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98458A-8359-1043-8668-F7176B7FA9D4}"/>
              </a:ext>
            </a:extLst>
          </p:cNvPr>
          <p:cNvSpPr/>
          <p:nvPr/>
        </p:nvSpPr>
        <p:spPr>
          <a:xfrm>
            <a:off x="0" y="820526"/>
            <a:ext cx="9169400" cy="4308946"/>
          </a:xfrm>
          <a:prstGeom prst="rect">
            <a:avLst/>
          </a:prstGeom>
          <a:solidFill>
            <a:schemeClr val="tx1">
              <a:alpha val="25882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48C57-1661-FDE3-3E18-BEB40523C92A}"/>
              </a:ext>
            </a:extLst>
          </p:cNvPr>
          <p:cNvSpPr/>
          <p:nvPr/>
        </p:nvSpPr>
        <p:spPr>
          <a:xfrm>
            <a:off x="1843102" y="1861175"/>
            <a:ext cx="5457796" cy="984883"/>
          </a:xfrm>
          <a:prstGeom prst="rect">
            <a:avLst/>
          </a:prstGeom>
          <a:solidFill>
            <a:srgbClr val="FFFFFF">
              <a:alpha val="76078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The age group of </a:t>
            </a:r>
            <a:r>
              <a:rPr lang="en-US" sz="1200" b="1" i="1">
                <a:solidFill>
                  <a:schemeClr val="tx1"/>
                </a:solidFill>
              </a:rPr>
              <a:t>45-54</a:t>
            </a:r>
            <a:r>
              <a:rPr lang="en-US" sz="1200" i="1">
                <a:solidFill>
                  <a:schemeClr val="tx1"/>
                </a:solidFill>
              </a:rPr>
              <a:t> is a potential group since it has highest number of customers (they are working at Manufacturing and Finacial Services; they are Mass Customer; they are living in New South Wales)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 The age group of </a:t>
            </a:r>
            <a:r>
              <a:rPr lang="en-US" sz="1200" b="1" i="1">
                <a:solidFill>
                  <a:schemeClr val="tx1"/>
                </a:solidFill>
              </a:rPr>
              <a:t>65-74</a:t>
            </a:r>
            <a:r>
              <a:rPr lang="en-US" sz="1200" i="1">
                <a:solidFill>
                  <a:schemeClr val="tx1"/>
                </a:solidFill>
              </a:rPr>
              <a:t> and </a:t>
            </a:r>
            <a:r>
              <a:rPr lang="en-US" sz="1200" b="1" i="1">
                <a:solidFill>
                  <a:schemeClr val="tx1"/>
                </a:solidFill>
              </a:rPr>
              <a:t>75+</a:t>
            </a:r>
            <a:r>
              <a:rPr lang="en-US" sz="1200" i="1">
                <a:solidFill>
                  <a:schemeClr val="tx1"/>
                </a:solidFill>
              </a:rPr>
              <a:t> will bring high profit as RFM Model showed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E1B76-6AAE-DA0F-DC9D-DADE318E975E}"/>
              </a:ext>
            </a:extLst>
          </p:cNvPr>
          <p:cNvSpPr/>
          <p:nvPr/>
        </p:nvSpPr>
        <p:spPr>
          <a:xfrm>
            <a:off x="1355904" y="3007473"/>
            <a:ext cx="6432192" cy="1615825"/>
          </a:xfrm>
          <a:prstGeom prst="rect">
            <a:avLst/>
          </a:prstGeom>
          <a:solidFill>
            <a:srgbClr val="FFFFFF">
              <a:alpha val="74902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171450" marR="0" indent="-171450" algn="just" defTabSz="914400" rtl="0" fontAlgn="auto" latinLnBrk="0" hangingPunct="0"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sz="1200" i="1">
                <a:solidFill>
                  <a:schemeClr val="tx1"/>
                </a:solidFill>
              </a:rPr>
              <a:t>Although Mass Customer has highest number of customers, the profit they brought was similar to others =&gt; Focus on 3 segments for marketing strategies ahead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Although New South Wales has highest number of customers, the profit they brought was similar to others =&gt; Focus on 3 states for marketing strategies ahead</a:t>
            </a:r>
          </a:p>
          <a:p>
            <a:pPr marL="171450" indent="-171450" algn="just">
              <a:spcAft>
                <a:spcPts val="600"/>
              </a:spcAft>
              <a:buFontTx/>
              <a:buChar char="-"/>
            </a:pPr>
            <a:r>
              <a:rPr lang="en-US" sz="1200" i="1">
                <a:solidFill>
                  <a:schemeClr val="tx1"/>
                </a:solidFill>
              </a:rPr>
              <a:t>Most of customers are working at job industry of </a:t>
            </a:r>
            <a:r>
              <a:rPr lang="en-US" sz="1200" b="1" i="1">
                <a:solidFill>
                  <a:schemeClr val="tx1"/>
                </a:solidFill>
              </a:rPr>
              <a:t>Manufacturing, Finacial Services</a:t>
            </a:r>
            <a:r>
              <a:rPr lang="en-US" sz="1200" i="1">
                <a:solidFill>
                  <a:schemeClr val="tx1"/>
                </a:solidFill>
              </a:rPr>
              <a:t>, and </a:t>
            </a:r>
            <a:r>
              <a:rPr lang="en-US" sz="1200" b="1" i="1">
                <a:solidFill>
                  <a:schemeClr val="tx1"/>
                </a:solidFill>
              </a:rPr>
              <a:t>Health</a:t>
            </a:r>
            <a:r>
              <a:rPr lang="en-US" sz="1200" i="1">
                <a:solidFill>
                  <a:schemeClr val="tx1"/>
                </a:solidFill>
              </a:rPr>
              <a:t>; however, </a:t>
            </a:r>
            <a:r>
              <a:rPr lang="en-US" sz="1200" b="1" i="1">
                <a:solidFill>
                  <a:schemeClr val="tx1"/>
                </a:solidFill>
              </a:rPr>
              <a:t>Property</a:t>
            </a:r>
            <a:r>
              <a:rPr lang="en-US" sz="1200" i="1">
                <a:solidFill>
                  <a:schemeClr val="tx1"/>
                </a:solidFill>
              </a:rPr>
              <a:t> and </a:t>
            </a:r>
            <a:r>
              <a:rPr lang="en-US" sz="1200" b="1" i="1">
                <a:solidFill>
                  <a:schemeClr val="tx1"/>
                </a:solidFill>
              </a:rPr>
              <a:t>Agriculture</a:t>
            </a:r>
            <a:r>
              <a:rPr lang="en-US" sz="1200" i="1">
                <a:solidFill>
                  <a:schemeClr val="tx1"/>
                </a:solidFill>
              </a:rPr>
              <a:t> are the two potential job industries which brought a lot of profit as RFM Model showed</a:t>
            </a:r>
          </a:p>
        </p:txBody>
      </p:sp>
    </p:spTree>
    <p:extLst>
      <p:ext uri="{BB962C8B-B14F-4D97-AF65-F5344CB8AC3E}">
        <p14:creationId xmlns:p14="http://schemas.microsoft.com/office/powerpoint/2010/main" val="3506864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Information of 3 datasets</a:t>
            </a:r>
            <a:endParaRPr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964B-DEFB-F2D7-4ED0-FA4423B1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3" y="1640327"/>
            <a:ext cx="4082730" cy="2332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9BC7F-3C68-367F-67E1-B1D98741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32" y="1874158"/>
            <a:ext cx="4185168" cy="2332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CBA2A-3F24-FF06-ABD3-216EA6993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102" y="2653260"/>
            <a:ext cx="5311055" cy="2226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/>
              <a:t>Check missing values</a:t>
            </a:r>
          </a:p>
          <a:p>
            <a:pPr marL="342900" indent="-342900">
              <a:buFontTx/>
              <a:buChar char="-"/>
            </a:pPr>
            <a:r>
              <a:rPr lang="en-US"/>
              <a:t>Drop missing values</a:t>
            </a:r>
          </a:p>
          <a:p>
            <a:pPr marL="342900" indent="-342900">
              <a:buFontTx/>
              <a:buChar char="-"/>
            </a:pPr>
            <a:r>
              <a:rPr lang="en-US"/>
              <a:t>Create some columns for datasets</a:t>
            </a:r>
          </a:p>
          <a:p>
            <a:pPr marL="342900" indent="-342900">
              <a:buFontTx/>
              <a:buChar char="-"/>
            </a:pPr>
            <a:r>
              <a:rPr lang="en-US"/>
              <a:t>Merge CustomerDemographic with CustomerAddress </a:t>
            </a:r>
            <a:endParaRPr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D5F3B-2153-0830-D984-FA1E2595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43" y="2571750"/>
            <a:ext cx="4174541" cy="2571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- Analyze Transactions Tables with RFM Model</a:t>
            </a:r>
            <a:endParaRPr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8ACAD-979E-8624-BF0C-F7148685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622835"/>
            <a:ext cx="3699913" cy="986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E8F12-B7E4-6356-8362-11F2D88E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59" y="1599626"/>
            <a:ext cx="2948823" cy="329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19781-D88B-3E10-247C-6816E93EC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6" y="2703909"/>
            <a:ext cx="2253362" cy="1017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07ED4-DC6B-06E7-59FF-A7C31E61D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41" y="1600563"/>
            <a:ext cx="2628323" cy="3359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6BB24F-D1F6-0D85-997F-17352F2AD1C0}"/>
              </a:ext>
            </a:extLst>
          </p:cNvPr>
          <p:cNvSpPr txBox="1"/>
          <p:nvPr/>
        </p:nvSpPr>
        <p:spPr>
          <a:xfrm>
            <a:off x="205026" y="3828697"/>
            <a:ext cx="2948822" cy="101566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0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Recency</a:t>
            </a: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 from 35 to 40 days each customer purchased in average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0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Frequency</a:t>
            </a: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 a customer often purchased around 5 times per one in average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 </a:t>
            </a:r>
            <a:r>
              <a:rPr kumimoji="0" lang="en-US" sz="10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Monetary</a:t>
            </a: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000" b="1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Value</a:t>
            </a:r>
            <a:r>
              <a:rPr kumimoji="0" lang="en-US" sz="1000" i="1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 a customer spent about $2800 per one in average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F3C16-551A-2DCF-4990-F3178DBB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0" y="1217607"/>
            <a:ext cx="3589331" cy="609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58962-26D8-E1CF-FAA1-7FE53479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01" y="1257478"/>
            <a:ext cx="4636849" cy="2655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7BE27-BD09-45FD-93E8-3D06F19D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1" y="3087241"/>
            <a:ext cx="4141020" cy="1866276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D941491-6BF1-3E17-C36F-702CDC6F59B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49571" y="4020379"/>
            <a:ext cx="809609" cy="356749"/>
          </a:xfrm>
          <a:prstGeom prst="curvedConnector3">
            <a:avLst>
              <a:gd name="adj1" fmla="val 50000"/>
            </a:avLst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C724B6-B813-5AC1-2B5D-BB4533DA792C}"/>
              </a:ext>
            </a:extLst>
          </p:cNvPr>
          <p:cNvSpPr txBox="1"/>
          <p:nvPr/>
        </p:nvSpPr>
        <p:spPr>
          <a:xfrm>
            <a:off x="5138643" y="4259518"/>
            <a:ext cx="3308315" cy="4154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US" sz="1050" i="1">
                <a:solidFill>
                  <a:schemeClr val="bg1"/>
                </a:solidFill>
              </a:rPr>
              <a:t>Calculate mean values for each segement to visualize RFM charts</a:t>
            </a:r>
            <a:endParaRPr kumimoji="0" lang="en-US" sz="1050" i="1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059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9335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TreeMap</a:t>
            </a: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C7F6F-1D70-2190-8DAB-63C17D12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16" y="877594"/>
            <a:ext cx="5392744" cy="4239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3FF9A-7FDB-196E-43CB-94D5F758F307}"/>
              </a:ext>
            </a:extLst>
          </p:cNvPr>
          <p:cNvSpPr txBox="1"/>
          <p:nvPr/>
        </p:nvSpPr>
        <p:spPr>
          <a:xfrm>
            <a:off x="304316" y="1682520"/>
            <a:ext cx="171186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US" sz="1100" i="1">
                <a:solidFill>
                  <a:schemeClr val="tx1"/>
                </a:solidFill>
              </a:rPr>
              <a:t>The clusters of customers are clear and easy to distinguish</a:t>
            </a:r>
            <a:endParaRPr kumimoji="0" lang="en-US" sz="900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9335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ScatterPlot</a:t>
            </a:r>
            <a:endParaRPr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1265A-9FC3-C5D3-E40B-6B3E85F3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67" y="1489224"/>
            <a:ext cx="7134699" cy="3297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8B5A7-69B1-8F57-E776-BB218D6DC769}"/>
              </a:ext>
            </a:extLst>
          </p:cNvPr>
          <p:cNvSpPr txBox="1"/>
          <p:nvPr/>
        </p:nvSpPr>
        <p:spPr>
          <a:xfrm>
            <a:off x="205025" y="4187054"/>
            <a:ext cx="171186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/>
            <a:r>
              <a:rPr lang="en-US" sz="1100" i="1">
                <a:solidFill>
                  <a:schemeClr val="tx1"/>
                </a:solidFill>
              </a:rPr>
              <a:t>The clusters of customers are clear and easy to distinguish</a:t>
            </a:r>
            <a:endParaRPr kumimoji="0" lang="en-US" sz="900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4243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D0D22-8930-D71E-AB83-C6DEEF21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34" y="1342434"/>
            <a:ext cx="6724963" cy="3801066"/>
          </a:xfrm>
          <a:prstGeom prst="rect">
            <a:avLst/>
          </a:prstGeom>
        </p:spPr>
      </p:pic>
      <p:sp>
        <p:nvSpPr>
          <p:cNvPr id="7" name="Shape 99">
            <a:extLst>
              <a:ext uri="{FF2B5EF4-FFF2-40B4-BE49-F238E27FC236}">
                <a16:creationId xmlns:a16="http://schemas.microsoft.com/office/drawing/2014/main" id="{006C5FBF-4FBB-30DB-F2CD-E3D9071340BE}"/>
              </a:ext>
            </a:extLst>
          </p:cNvPr>
          <p:cNvSpPr/>
          <p:nvPr/>
        </p:nvSpPr>
        <p:spPr>
          <a:xfrm>
            <a:off x="121197" y="8487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Merge all clean datasets into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DC6C0-B205-5E31-ECEA-DD1B440E5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" y="4062950"/>
            <a:ext cx="3678421" cy="839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21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985</Words>
  <Application>Microsoft Office PowerPoint</Application>
  <PresentationFormat>On-screen Show (16:9)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Nguyen</dc:creator>
  <cp:lastModifiedBy>VY Nguyen</cp:lastModifiedBy>
  <cp:revision>5</cp:revision>
  <dcterms:modified xsi:type="dcterms:W3CDTF">2023-08-02T12:35:24Z</dcterms:modified>
</cp:coreProperties>
</file>