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21031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148EB0-0C33-F837-F2C3-8594A0647F7D}" name="Nguyen, Vy Kim" initials="NVK" userId="S::vy_nguyen@hms.harvard.edu::4033e16d-2c3b-4a87-b86f-e4e4b2e904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DFF"/>
    <a:srgbClr val="DADADA"/>
    <a:srgbClr val="EEDD88"/>
    <a:srgbClr val="A6A6A6"/>
    <a:srgbClr val="FFCB04"/>
    <a:srgbClr val="E37B22"/>
    <a:srgbClr val="E27B22"/>
    <a:srgbClr val="D17BC7"/>
    <a:srgbClr val="FFCCDC"/>
    <a:srgbClr val="F4A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32"/>
    <p:restoredTop sz="96197"/>
  </p:normalViewPr>
  <p:slideViewPr>
    <p:cSldViewPr snapToGrid="0">
      <p:cViewPr varScale="1">
        <p:scale>
          <a:sx n="83" d="100"/>
          <a:sy n="83" d="100"/>
        </p:scale>
        <p:origin x="14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244726"/>
            <a:ext cx="1787652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7204076"/>
            <a:ext cx="15773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730250"/>
            <a:ext cx="453485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730250"/>
            <a:ext cx="1334166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3419479"/>
            <a:ext cx="1813941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9178929"/>
            <a:ext cx="1813941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730253"/>
            <a:ext cx="1813941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3362326"/>
            <a:ext cx="88971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5010150"/>
            <a:ext cx="88971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3362326"/>
            <a:ext cx="894099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5010150"/>
            <a:ext cx="894099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2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974853"/>
            <a:ext cx="1064704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974853"/>
            <a:ext cx="1064704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730253"/>
            <a:ext cx="181394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651250"/>
            <a:ext cx="181394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BA67-7785-8241-A386-E93557E9844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2712703"/>
            <a:ext cx="70980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5163-132D-7B49-9300-6B5AFD36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4A381C-5229-40D1-1CF4-0457D1B6E32A}"/>
              </a:ext>
            </a:extLst>
          </p:cNvPr>
          <p:cNvSpPr/>
          <p:nvPr/>
        </p:nvSpPr>
        <p:spPr>
          <a:xfrm>
            <a:off x="4475626" y="162688"/>
            <a:ext cx="1188720" cy="21945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Mortality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CF23C-80BA-EE03-A14A-0E18692B9C54}"/>
              </a:ext>
            </a:extLst>
          </p:cNvPr>
          <p:cNvSpPr/>
          <p:nvPr/>
        </p:nvSpPr>
        <p:spPr>
          <a:xfrm>
            <a:off x="5760282" y="163708"/>
            <a:ext cx="1188720" cy="219456"/>
          </a:xfrm>
          <a:prstGeom prst="rect">
            <a:avLst/>
          </a:prstGeom>
          <a:solidFill>
            <a:srgbClr val="77AA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Demographics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45110-12D7-7F72-3289-D2B7C5AB1A1F}"/>
              </a:ext>
            </a:extLst>
          </p:cNvPr>
          <p:cNvSpPr/>
          <p:nvPr/>
        </p:nvSpPr>
        <p:spPr>
          <a:xfrm>
            <a:off x="7033190" y="156850"/>
            <a:ext cx="1188720" cy="219456"/>
          </a:xfrm>
          <a:prstGeom prst="rect">
            <a:avLst/>
          </a:prstGeom>
          <a:solidFill>
            <a:srgbClr val="99DD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Questionnaire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161E77-7531-6D67-7AD3-AD873DD07439}"/>
              </a:ext>
            </a:extLst>
          </p:cNvPr>
          <p:cNvSpPr/>
          <p:nvPr/>
        </p:nvSpPr>
        <p:spPr>
          <a:xfrm>
            <a:off x="8349215" y="154065"/>
            <a:ext cx="1188720" cy="219456"/>
          </a:xfrm>
          <a:prstGeom prst="rect">
            <a:avLst/>
          </a:prstGeom>
          <a:solidFill>
            <a:srgbClr val="44BB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Dietary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D3064-D92E-52B5-70A9-7F74C7F2C41B}"/>
              </a:ext>
            </a:extLst>
          </p:cNvPr>
          <p:cNvSpPr/>
          <p:nvPr/>
        </p:nvSpPr>
        <p:spPr>
          <a:xfrm>
            <a:off x="9632802" y="150742"/>
            <a:ext cx="1188720" cy="217251"/>
          </a:xfrm>
          <a:prstGeom prst="rect">
            <a:avLst/>
          </a:prstGeom>
          <a:solidFill>
            <a:srgbClr val="AAAA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Medications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35BEE-3CEC-8095-58BA-84334BAB961D}"/>
              </a:ext>
            </a:extLst>
          </p:cNvPr>
          <p:cNvSpPr/>
          <p:nvPr/>
        </p:nvSpPr>
        <p:spPr>
          <a:xfrm>
            <a:off x="10921861" y="150742"/>
            <a:ext cx="1188720" cy="217251"/>
          </a:xfrm>
          <a:prstGeom prst="rect">
            <a:avLst/>
          </a:prstGeom>
          <a:solidFill>
            <a:srgbClr val="BB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Occupation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94283-7BFE-2A9B-89B6-03883FA02B6C}"/>
              </a:ext>
            </a:extLst>
          </p:cNvPr>
          <p:cNvSpPr/>
          <p:nvPr/>
        </p:nvSpPr>
        <p:spPr>
          <a:xfrm>
            <a:off x="12199189" y="146524"/>
            <a:ext cx="1188720" cy="217251"/>
          </a:xfrm>
          <a:prstGeom prst="rect">
            <a:avLst/>
          </a:prstGeom>
          <a:solidFill>
            <a:srgbClr val="EE88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Chemicals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94507-9D2E-0D37-1143-FC0BE524B2D9}"/>
              </a:ext>
            </a:extLst>
          </p:cNvPr>
          <p:cNvSpPr/>
          <p:nvPr/>
        </p:nvSpPr>
        <p:spPr>
          <a:xfrm>
            <a:off x="16033840" y="138475"/>
            <a:ext cx="1188720" cy="217251"/>
          </a:xfrm>
          <a:prstGeom prst="rect">
            <a:avLst/>
          </a:prstGeom>
          <a:solidFill>
            <a:srgbClr val="FFCC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DEE30-476E-6366-3C76-99A76276D62E}"/>
              </a:ext>
            </a:extLst>
          </p:cNvPr>
          <p:cNvSpPr/>
          <p:nvPr/>
        </p:nvSpPr>
        <p:spPr>
          <a:xfrm>
            <a:off x="13487697" y="144411"/>
            <a:ext cx="1188720" cy="217251"/>
          </a:xfrm>
          <a:prstGeom prst="rect">
            <a:avLst/>
          </a:prstGeom>
          <a:solidFill>
            <a:srgbClr val="EEDD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Comments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9E433-0B4C-6B13-5C70-5B9E87A270A9}"/>
              </a:ext>
            </a:extLst>
          </p:cNvPr>
          <p:cNvSpPr/>
          <p:nvPr/>
        </p:nvSpPr>
        <p:spPr>
          <a:xfrm>
            <a:off x="14735787" y="137003"/>
            <a:ext cx="1188720" cy="217251"/>
          </a:xfrm>
          <a:prstGeom prst="rect">
            <a:avLst/>
          </a:prstGeom>
          <a:solidFill>
            <a:srgbClr val="FFAA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</a:rPr>
              <a:t>Weights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FEEA93-9CF2-085A-9435-190E246288E6}"/>
              </a:ext>
            </a:extLst>
          </p:cNvPr>
          <p:cNvSpPr/>
          <p:nvPr/>
        </p:nvSpPr>
        <p:spPr>
          <a:xfrm>
            <a:off x="4477187" y="970725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own Arrow 252">
            <a:extLst>
              <a:ext uri="{FF2B5EF4-FFF2-40B4-BE49-F238E27FC236}">
                <a16:creationId xmlns:a16="http://schemas.microsoft.com/office/drawing/2014/main" id="{0E61E3B5-965B-15A6-1A93-35253A0D43D3}"/>
              </a:ext>
            </a:extLst>
          </p:cNvPr>
          <p:cNvSpPr/>
          <p:nvPr/>
        </p:nvSpPr>
        <p:spPr>
          <a:xfrm>
            <a:off x="4929199" y="3144445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Down Arrow 253">
            <a:extLst>
              <a:ext uri="{FF2B5EF4-FFF2-40B4-BE49-F238E27FC236}">
                <a16:creationId xmlns:a16="http://schemas.microsoft.com/office/drawing/2014/main" id="{E7162261-D49C-6EE3-DD39-781FEB3E150F}"/>
              </a:ext>
            </a:extLst>
          </p:cNvPr>
          <p:cNvSpPr/>
          <p:nvPr/>
        </p:nvSpPr>
        <p:spPr>
          <a:xfrm>
            <a:off x="6301056" y="313258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Down Arrow 254">
            <a:extLst>
              <a:ext uri="{FF2B5EF4-FFF2-40B4-BE49-F238E27FC236}">
                <a16:creationId xmlns:a16="http://schemas.microsoft.com/office/drawing/2014/main" id="{A46E8F93-938C-6897-27CB-645550DDE4BE}"/>
              </a:ext>
            </a:extLst>
          </p:cNvPr>
          <p:cNvSpPr/>
          <p:nvPr/>
        </p:nvSpPr>
        <p:spPr>
          <a:xfrm>
            <a:off x="7582574" y="313852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E7C2E748-D375-002A-A86D-FF63DBCB6991}"/>
              </a:ext>
            </a:extLst>
          </p:cNvPr>
          <p:cNvSpPr/>
          <p:nvPr/>
        </p:nvSpPr>
        <p:spPr>
          <a:xfrm>
            <a:off x="8886783" y="313617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D50700FA-5F41-2B73-78E6-3CB30BF1C153}"/>
              </a:ext>
            </a:extLst>
          </p:cNvPr>
          <p:cNvSpPr/>
          <p:nvPr/>
        </p:nvSpPr>
        <p:spPr>
          <a:xfrm>
            <a:off x="10149565" y="314741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FBA908DC-1B73-DA9A-A661-C78322202919}"/>
              </a:ext>
            </a:extLst>
          </p:cNvPr>
          <p:cNvSpPr/>
          <p:nvPr/>
        </p:nvSpPr>
        <p:spPr>
          <a:xfrm>
            <a:off x="11431083" y="313952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F224C5D8-ADAE-E7EE-26AC-3FD79F426F4F}"/>
              </a:ext>
            </a:extLst>
          </p:cNvPr>
          <p:cNvSpPr/>
          <p:nvPr/>
        </p:nvSpPr>
        <p:spPr>
          <a:xfrm>
            <a:off x="12792556" y="314625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853F54E7-745D-0DFE-1D7A-7C8AD2381FF9}"/>
              </a:ext>
            </a:extLst>
          </p:cNvPr>
          <p:cNvSpPr/>
          <p:nvPr/>
        </p:nvSpPr>
        <p:spPr>
          <a:xfrm>
            <a:off x="14019434" y="3135060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FF0BC164-7D6D-95F2-9510-CAE2534947A2}"/>
              </a:ext>
            </a:extLst>
          </p:cNvPr>
          <p:cNvSpPr/>
          <p:nvPr/>
        </p:nvSpPr>
        <p:spPr>
          <a:xfrm>
            <a:off x="15278579" y="314774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D023BF3D-86FE-AB4B-419F-2D7E8FAA0129}"/>
              </a:ext>
            </a:extLst>
          </p:cNvPr>
          <p:cNvSpPr/>
          <p:nvPr/>
        </p:nvSpPr>
        <p:spPr>
          <a:xfrm>
            <a:off x="16499355" y="313420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an 262">
            <a:extLst>
              <a:ext uri="{FF2B5EF4-FFF2-40B4-BE49-F238E27FC236}">
                <a16:creationId xmlns:a16="http://schemas.microsoft.com/office/drawing/2014/main" id="{E817A9CD-973D-9066-445D-312F114309B3}"/>
              </a:ext>
            </a:extLst>
          </p:cNvPr>
          <p:cNvSpPr/>
          <p:nvPr/>
        </p:nvSpPr>
        <p:spPr>
          <a:xfrm>
            <a:off x="4607619" y="367981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an 263">
            <a:extLst>
              <a:ext uri="{FF2B5EF4-FFF2-40B4-BE49-F238E27FC236}">
                <a16:creationId xmlns:a16="http://schemas.microsoft.com/office/drawing/2014/main" id="{912A0D44-FD58-6DE2-4997-2675699332C0}"/>
              </a:ext>
            </a:extLst>
          </p:cNvPr>
          <p:cNvSpPr/>
          <p:nvPr/>
        </p:nvSpPr>
        <p:spPr>
          <a:xfrm>
            <a:off x="5980101" y="366254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an 264">
            <a:extLst>
              <a:ext uri="{FF2B5EF4-FFF2-40B4-BE49-F238E27FC236}">
                <a16:creationId xmlns:a16="http://schemas.microsoft.com/office/drawing/2014/main" id="{3C5E9DB8-4448-6D80-BD8B-3218A7553724}"/>
              </a:ext>
            </a:extLst>
          </p:cNvPr>
          <p:cNvSpPr/>
          <p:nvPr/>
        </p:nvSpPr>
        <p:spPr>
          <a:xfrm>
            <a:off x="6473673" y="3659821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an 265">
            <a:extLst>
              <a:ext uri="{FF2B5EF4-FFF2-40B4-BE49-F238E27FC236}">
                <a16:creationId xmlns:a16="http://schemas.microsoft.com/office/drawing/2014/main" id="{050A80E2-397D-9247-8B6F-477290EA2FC7}"/>
              </a:ext>
            </a:extLst>
          </p:cNvPr>
          <p:cNvSpPr/>
          <p:nvPr/>
        </p:nvSpPr>
        <p:spPr>
          <a:xfrm>
            <a:off x="7397735" y="366976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an 266">
            <a:extLst>
              <a:ext uri="{FF2B5EF4-FFF2-40B4-BE49-F238E27FC236}">
                <a16:creationId xmlns:a16="http://schemas.microsoft.com/office/drawing/2014/main" id="{E0F5D831-E45B-8F73-D86F-1260969DDFE6}"/>
              </a:ext>
            </a:extLst>
          </p:cNvPr>
          <p:cNvSpPr/>
          <p:nvPr/>
        </p:nvSpPr>
        <p:spPr>
          <a:xfrm>
            <a:off x="7891308" y="3667049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an 267">
            <a:extLst>
              <a:ext uri="{FF2B5EF4-FFF2-40B4-BE49-F238E27FC236}">
                <a16:creationId xmlns:a16="http://schemas.microsoft.com/office/drawing/2014/main" id="{7FCD0DFC-3FD6-102B-4A5D-A134AB921DF3}"/>
              </a:ext>
            </a:extLst>
          </p:cNvPr>
          <p:cNvSpPr/>
          <p:nvPr/>
        </p:nvSpPr>
        <p:spPr>
          <a:xfrm>
            <a:off x="8695228" y="366704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an 268">
            <a:extLst>
              <a:ext uri="{FF2B5EF4-FFF2-40B4-BE49-F238E27FC236}">
                <a16:creationId xmlns:a16="http://schemas.microsoft.com/office/drawing/2014/main" id="{F28A5410-2004-E7C0-5D17-B05C0E010EA1}"/>
              </a:ext>
            </a:extLst>
          </p:cNvPr>
          <p:cNvSpPr/>
          <p:nvPr/>
        </p:nvSpPr>
        <p:spPr>
          <a:xfrm>
            <a:off x="9188800" y="3664330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an 269">
            <a:extLst>
              <a:ext uri="{FF2B5EF4-FFF2-40B4-BE49-F238E27FC236}">
                <a16:creationId xmlns:a16="http://schemas.microsoft.com/office/drawing/2014/main" id="{3CF2CBD1-C7D8-7969-6E69-669F3A3F9846}"/>
              </a:ext>
            </a:extLst>
          </p:cNvPr>
          <p:cNvSpPr/>
          <p:nvPr/>
        </p:nvSpPr>
        <p:spPr>
          <a:xfrm>
            <a:off x="11169246" y="3675337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an 270">
            <a:extLst>
              <a:ext uri="{FF2B5EF4-FFF2-40B4-BE49-F238E27FC236}">
                <a16:creationId xmlns:a16="http://schemas.microsoft.com/office/drawing/2014/main" id="{D80B609C-3C84-FF53-981D-4D087E922217}"/>
              </a:ext>
            </a:extLst>
          </p:cNvPr>
          <p:cNvSpPr/>
          <p:nvPr/>
        </p:nvSpPr>
        <p:spPr>
          <a:xfrm>
            <a:off x="11662818" y="3672618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an 271">
            <a:extLst>
              <a:ext uri="{FF2B5EF4-FFF2-40B4-BE49-F238E27FC236}">
                <a16:creationId xmlns:a16="http://schemas.microsoft.com/office/drawing/2014/main" id="{1EA6E700-FBFC-B68B-ED1E-18A2DE464482}"/>
              </a:ext>
            </a:extLst>
          </p:cNvPr>
          <p:cNvSpPr/>
          <p:nvPr/>
        </p:nvSpPr>
        <p:spPr>
          <a:xfrm>
            <a:off x="16287679" y="3675661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Can 272">
            <a:extLst>
              <a:ext uri="{FF2B5EF4-FFF2-40B4-BE49-F238E27FC236}">
                <a16:creationId xmlns:a16="http://schemas.microsoft.com/office/drawing/2014/main" id="{9202E593-02F9-13F6-45D7-B6307094C932}"/>
              </a:ext>
            </a:extLst>
          </p:cNvPr>
          <p:cNvSpPr/>
          <p:nvPr/>
        </p:nvSpPr>
        <p:spPr>
          <a:xfrm>
            <a:off x="16781251" y="3672942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Can 273">
            <a:extLst>
              <a:ext uri="{FF2B5EF4-FFF2-40B4-BE49-F238E27FC236}">
                <a16:creationId xmlns:a16="http://schemas.microsoft.com/office/drawing/2014/main" id="{9B880A95-95AB-93FC-5CC2-D3A981FCD3C8}"/>
              </a:ext>
            </a:extLst>
          </p:cNvPr>
          <p:cNvSpPr/>
          <p:nvPr/>
        </p:nvSpPr>
        <p:spPr>
          <a:xfrm>
            <a:off x="9862411" y="366838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Can 274">
            <a:extLst>
              <a:ext uri="{FF2B5EF4-FFF2-40B4-BE49-F238E27FC236}">
                <a16:creationId xmlns:a16="http://schemas.microsoft.com/office/drawing/2014/main" id="{EF171135-F9CE-06DB-5E04-DB3A66266F4C}"/>
              </a:ext>
            </a:extLst>
          </p:cNvPr>
          <p:cNvSpPr/>
          <p:nvPr/>
        </p:nvSpPr>
        <p:spPr>
          <a:xfrm>
            <a:off x="12424563" y="365752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an 275">
            <a:extLst>
              <a:ext uri="{FF2B5EF4-FFF2-40B4-BE49-F238E27FC236}">
                <a16:creationId xmlns:a16="http://schemas.microsoft.com/office/drawing/2014/main" id="{BD13A05C-AA81-0920-1214-5F2120C1B760}"/>
              </a:ext>
            </a:extLst>
          </p:cNvPr>
          <p:cNvSpPr/>
          <p:nvPr/>
        </p:nvSpPr>
        <p:spPr>
          <a:xfrm>
            <a:off x="14998551" y="3676706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Can 276">
            <a:extLst>
              <a:ext uri="{FF2B5EF4-FFF2-40B4-BE49-F238E27FC236}">
                <a16:creationId xmlns:a16="http://schemas.microsoft.com/office/drawing/2014/main" id="{DE330A18-9329-86F9-DF5E-D50EC2950FF6}"/>
              </a:ext>
            </a:extLst>
          </p:cNvPr>
          <p:cNvSpPr/>
          <p:nvPr/>
        </p:nvSpPr>
        <p:spPr>
          <a:xfrm>
            <a:off x="13718851" y="367765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Down Arrow 277">
            <a:extLst>
              <a:ext uri="{FF2B5EF4-FFF2-40B4-BE49-F238E27FC236}">
                <a16:creationId xmlns:a16="http://schemas.microsoft.com/office/drawing/2014/main" id="{0B6C4157-F0B0-48F3-2198-79FD74EFAE5A}"/>
              </a:ext>
            </a:extLst>
          </p:cNvPr>
          <p:cNvSpPr/>
          <p:nvPr/>
        </p:nvSpPr>
        <p:spPr>
          <a:xfrm>
            <a:off x="4987546" y="420614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Down Arrow 278">
            <a:extLst>
              <a:ext uri="{FF2B5EF4-FFF2-40B4-BE49-F238E27FC236}">
                <a16:creationId xmlns:a16="http://schemas.microsoft.com/office/drawing/2014/main" id="{8CE7B22C-2C01-34D7-9164-608AA54877C1}"/>
              </a:ext>
            </a:extLst>
          </p:cNvPr>
          <p:cNvSpPr/>
          <p:nvPr/>
        </p:nvSpPr>
        <p:spPr>
          <a:xfrm>
            <a:off x="6301056" y="421816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Down Arrow 279">
            <a:extLst>
              <a:ext uri="{FF2B5EF4-FFF2-40B4-BE49-F238E27FC236}">
                <a16:creationId xmlns:a16="http://schemas.microsoft.com/office/drawing/2014/main" id="{24304C38-3531-A450-2186-159471E1E858}"/>
              </a:ext>
            </a:extLst>
          </p:cNvPr>
          <p:cNvSpPr/>
          <p:nvPr/>
        </p:nvSpPr>
        <p:spPr>
          <a:xfrm>
            <a:off x="7721771" y="421004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Down Arrow 280">
            <a:extLst>
              <a:ext uri="{FF2B5EF4-FFF2-40B4-BE49-F238E27FC236}">
                <a16:creationId xmlns:a16="http://schemas.microsoft.com/office/drawing/2014/main" id="{4D0E74A5-A64A-C7A2-964B-F55EF430C106}"/>
              </a:ext>
            </a:extLst>
          </p:cNvPr>
          <p:cNvSpPr/>
          <p:nvPr/>
        </p:nvSpPr>
        <p:spPr>
          <a:xfrm>
            <a:off x="8986312" y="4222670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own Arrow 281">
            <a:extLst>
              <a:ext uri="{FF2B5EF4-FFF2-40B4-BE49-F238E27FC236}">
                <a16:creationId xmlns:a16="http://schemas.microsoft.com/office/drawing/2014/main" id="{0C193EE3-420E-7A3A-D833-3B652EDEE68D}"/>
              </a:ext>
            </a:extLst>
          </p:cNvPr>
          <p:cNvSpPr/>
          <p:nvPr/>
        </p:nvSpPr>
        <p:spPr>
          <a:xfrm>
            <a:off x="10194811" y="422263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Down Arrow 282">
            <a:extLst>
              <a:ext uri="{FF2B5EF4-FFF2-40B4-BE49-F238E27FC236}">
                <a16:creationId xmlns:a16="http://schemas.microsoft.com/office/drawing/2014/main" id="{CC9E7760-27D7-854D-65C2-EBE78A4097CC}"/>
              </a:ext>
            </a:extLst>
          </p:cNvPr>
          <p:cNvSpPr/>
          <p:nvPr/>
        </p:nvSpPr>
        <p:spPr>
          <a:xfrm>
            <a:off x="11444860" y="422762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Down Arrow 283">
            <a:extLst>
              <a:ext uri="{FF2B5EF4-FFF2-40B4-BE49-F238E27FC236}">
                <a16:creationId xmlns:a16="http://schemas.microsoft.com/office/drawing/2014/main" id="{5655C645-81A8-D418-07BD-DE4B409B1E01}"/>
              </a:ext>
            </a:extLst>
          </p:cNvPr>
          <p:cNvSpPr/>
          <p:nvPr/>
        </p:nvSpPr>
        <p:spPr>
          <a:xfrm>
            <a:off x="12769385" y="423717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Down Arrow 284">
            <a:extLst>
              <a:ext uri="{FF2B5EF4-FFF2-40B4-BE49-F238E27FC236}">
                <a16:creationId xmlns:a16="http://schemas.microsoft.com/office/drawing/2014/main" id="{C12A4199-6194-6648-5122-6C1CC08073E2}"/>
              </a:ext>
            </a:extLst>
          </p:cNvPr>
          <p:cNvSpPr/>
          <p:nvPr/>
        </p:nvSpPr>
        <p:spPr>
          <a:xfrm>
            <a:off x="14019434" y="424613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Down Arrow 285">
            <a:extLst>
              <a:ext uri="{FF2B5EF4-FFF2-40B4-BE49-F238E27FC236}">
                <a16:creationId xmlns:a16="http://schemas.microsoft.com/office/drawing/2014/main" id="{F12230EC-54FA-0575-2BBA-2F56DB9A718A}"/>
              </a:ext>
            </a:extLst>
          </p:cNvPr>
          <p:cNvSpPr/>
          <p:nvPr/>
        </p:nvSpPr>
        <p:spPr>
          <a:xfrm>
            <a:off x="15309646" y="424356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Down Arrow 286">
            <a:extLst>
              <a:ext uri="{FF2B5EF4-FFF2-40B4-BE49-F238E27FC236}">
                <a16:creationId xmlns:a16="http://schemas.microsoft.com/office/drawing/2014/main" id="{C9D7B497-FFEB-F997-79E6-1B3BFF248B42}"/>
              </a:ext>
            </a:extLst>
          </p:cNvPr>
          <p:cNvSpPr/>
          <p:nvPr/>
        </p:nvSpPr>
        <p:spPr>
          <a:xfrm>
            <a:off x="16513743" y="4241321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95CC36F-3E47-19A4-330E-E9CB6621B166}"/>
              </a:ext>
            </a:extLst>
          </p:cNvPr>
          <p:cNvSpPr/>
          <p:nvPr/>
        </p:nvSpPr>
        <p:spPr>
          <a:xfrm>
            <a:off x="4539925" y="3597895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11FF9B3-AC57-3622-C8ED-DA9CC6B81AA1}"/>
              </a:ext>
            </a:extLst>
          </p:cNvPr>
          <p:cNvSpPr/>
          <p:nvPr/>
        </p:nvSpPr>
        <p:spPr>
          <a:xfrm>
            <a:off x="5891454" y="3581653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A5756B7-A720-ED5F-61D2-DF405E35123A}"/>
              </a:ext>
            </a:extLst>
          </p:cNvPr>
          <p:cNvSpPr/>
          <p:nvPr/>
        </p:nvSpPr>
        <p:spPr>
          <a:xfrm>
            <a:off x="7311302" y="3596204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EF01039-A7F1-561E-CDA3-BBA035214F7E}"/>
              </a:ext>
            </a:extLst>
          </p:cNvPr>
          <p:cNvSpPr/>
          <p:nvPr/>
        </p:nvSpPr>
        <p:spPr>
          <a:xfrm>
            <a:off x="8598428" y="3596204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A29ED05-397D-94FD-DAB2-5F9D2FEB657B}"/>
              </a:ext>
            </a:extLst>
          </p:cNvPr>
          <p:cNvSpPr/>
          <p:nvPr/>
        </p:nvSpPr>
        <p:spPr>
          <a:xfrm>
            <a:off x="9790579" y="3585522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47D2C00-2FEE-C90A-9EED-B308621EDE1D}"/>
              </a:ext>
            </a:extLst>
          </p:cNvPr>
          <p:cNvSpPr/>
          <p:nvPr/>
        </p:nvSpPr>
        <p:spPr>
          <a:xfrm>
            <a:off x="11086830" y="3604269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F7019F7-EAC8-AB18-D895-ED87EF54ED56}"/>
              </a:ext>
            </a:extLst>
          </p:cNvPr>
          <p:cNvSpPr/>
          <p:nvPr/>
        </p:nvSpPr>
        <p:spPr>
          <a:xfrm>
            <a:off x="12312248" y="3603057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3555B1F-1DF1-966A-8000-14BD0EF31BA9}"/>
              </a:ext>
            </a:extLst>
          </p:cNvPr>
          <p:cNvSpPr/>
          <p:nvPr/>
        </p:nvSpPr>
        <p:spPr>
          <a:xfrm>
            <a:off x="13613386" y="3604346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EE72DA4-DD93-AC30-14E3-83C7D879BE6F}"/>
              </a:ext>
            </a:extLst>
          </p:cNvPr>
          <p:cNvSpPr/>
          <p:nvPr/>
        </p:nvSpPr>
        <p:spPr>
          <a:xfrm>
            <a:off x="14905822" y="3588687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017ABE9E-806E-CF76-4C11-3095B95A3A83}"/>
              </a:ext>
            </a:extLst>
          </p:cNvPr>
          <p:cNvSpPr/>
          <p:nvPr/>
        </p:nvSpPr>
        <p:spPr>
          <a:xfrm>
            <a:off x="16187447" y="3592821"/>
            <a:ext cx="990504" cy="570484"/>
          </a:xfrm>
          <a:prstGeom prst="rect">
            <a:avLst/>
          </a:prstGeom>
          <a:noFill/>
          <a:ln>
            <a:solidFill>
              <a:srgbClr val="E27B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6F526B1-09FD-0257-E750-ED553D56170A}"/>
              </a:ext>
            </a:extLst>
          </p:cNvPr>
          <p:cNvSpPr/>
          <p:nvPr/>
        </p:nvSpPr>
        <p:spPr>
          <a:xfrm>
            <a:off x="4553079" y="4699239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8A8A4C4-C580-3511-D54F-DBCAFAF5249F}"/>
              </a:ext>
            </a:extLst>
          </p:cNvPr>
          <p:cNvSpPr/>
          <p:nvPr/>
        </p:nvSpPr>
        <p:spPr>
          <a:xfrm>
            <a:off x="5904608" y="4699239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7ADD0D9-747D-6684-2044-E20580A7D324}"/>
              </a:ext>
            </a:extLst>
          </p:cNvPr>
          <p:cNvSpPr/>
          <p:nvPr/>
        </p:nvSpPr>
        <p:spPr>
          <a:xfrm>
            <a:off x="7328360" y="4699239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9CAB60D-755F-FB41-B360-01613DAE9F55}"/>
              </a:ext>
            </a:extLst>
          </p:cNvPr>
          <p:cNvSpPr/>
          <p:nvPr/>
        </p:nvSpPr>
        <p:spPr>
          <a:xfrm>
            <a:off x="8606514" y="4705742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DF72B60-D75E-69E2-8220-B836A5E90BE4}"/>
              </a:ext>
            </a:extLst>
          </p:cNvPr>
          <p:cNvSpPr/>
          <p:nvPr/>
        </p:nvSpPr>
        <p:spPr>
          <a:xfrm>
            <a:off x="9792571" y="4704186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BBC2E1D-AF9D-65EB-8191-5ED308C33ADD}"/>
              </a:ext>
            </a:extLst>
          </p:cNvPr>
          <p:cNvSpPr/>
          <p:nvPr/>
        </p:nvSpPr>
        <p:spPr>
          <a:xfrm>
            <a:off x="11086729" y="4703423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FC6B7A1-8D2E-A47E-B4DC-0AC625FB4C0D}"/>
              </a:ext>
            </a:extLst>
          </p:cNvPr>
          <p:cNvSpPr/>
          <p:nvPr/>
        </p:nvSpPr>
        <p:spPr>
          <a:xfrm>
            <a:off x="12325402" y="4693051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92C1DA4-AF76-0FA5-C523-62808A3ADB81}"/>
              </a:ext>
            </a:extLst>
          </p:cNvPr>
          <p:cNvSpPr/>
          <p:nvPr/>
        </p:nvSpPr>
        <p:spPr>
          <a:xfrm>
            <a:off x="13613386" y="4702621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9F42B6D-7351-9C69-2EF0-EF45D49BCF90}"/>
              </a:ext>
            </a:extLst>
          </p:cNvPr>
          <p:cNvSpPr/>
          <p:nvPr/>
        </p:nvSpPr>
        <p:spPr>
          <a:xfrm>
            <a:off x="14918976" y="4698742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18FBB0A-3F30-F478-1BA4-E6175F8EF79F}"/>
              </a:ext>
            </a:extLst>
          </p:cNvPr>
          <p:cNvSpPr/>
          <p:nvPr/>
        </p:nvSpPr>
        <p:spPr>
          <a:xfrm>
            <a:off x="16187447" y="4683156"/>
            <a:ext cx="977350" cy="857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8" name="Down Arrow 307">
            <a:extLst>
              <a:ext uri="{FF2B5EF4-FFF2-40B4-BE49-F238E27FC236}">
                <a16:creationId xmlns:a16="http://schemas.microsoft.com/office/drawing/2014/main" id="{5C52AF57-7C9B-FA89-A775-74544DA887A4}"/>
              </a:ext>
            </a:extLst>
          </p:cNvPr>
          <p:cNvSpPr/>
          <p:nvPr/>
        </p:nvSpPr>
        <p:spPr>
          <a:xfrm>
            <a:off x="4938377" y="182837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Down Arrow 308">
            <a:extLst>
              <a:ext uri="{FF2B5EF4-FFF2-40B4-BE49-F238E27FC236}">
                <a16:creationId xmlns:a16="http://schemas.microsoft.com/office/drawing/2014/main" id="{E5B6305E-5F66-121A-C68F-66E4268D7DAA}"/>
              </a:ext>
            </a:extLst>
          </p:cNvPr>
          <p:cNvSpPr/>
          <p:nvPr/>
        </p:nvSpPr>
        <p:spPr>
          <a:xfrm>
            <a:off x="6314913" y="1828917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Down Arrow 309">
            <a:extLst>
              <a:ext uri="{FF2B5EF4-FFF2-40B4-BE49-F238E27FC236}">
                <a16:creationId xmlns:a16="http://schemas.microsoft.com/office/drawing/2014/main" id="{6393D766-8FC4-9671-0887-A965E747C988}"/>
              </a:ext>
            </a:extLst>
          </p:cNvPr>
          <p:cNvSpPr/>
          <p:nvPr/>
        </p:nvSpPr>
        <p:spPr>
          <a:xfrm>
            <a:off x="7582574" y="182147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Down Arrow 310">
            <a:extLst>
              <a:ext uri="{FF2B5EF4-FFF2-40B4-BE49-F238E27FC236}">
                <a16:creationId xmlns:a16="http://schemas.microsoft.com/office/drawing/2014/main" id="{B99DC639-6DD4-383F-9CBD-B2E07F482095}"/>
              </a:ext>
            </a:extLst>
          </p:cNvPr>
          <p:cNvSpPr/>
          <p:nvPr/>
        </p:nvSpPr>
        <p:spPr>
          <a:xfrm>
            <a:off x="8886783" y="182147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Down Arrow 311">
            <a:extLst>
              <a:ext uri="{FF2B5EF4-FFF2-40B4-BE49-F238E27FC236}">
                <a16:creationId xmlns:a16="http://schemas.microsoft.com/office/drawing/2014/main" id="{A48A90D9-52EC-B68C-718F-B11F5268FF53}"/>
              </a:ext>
            </a:extLst>
          </p:cNvPr>
          <p:cNvSpPr/>
          <p:nvPr/>
        </p:nvSpPr>
        <p:spPr>
          <a:xfrm>
            <a:off x="10146192" y="1814880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Down Arrow 312">
            <a:extLst>
              <a:ext uri="{FF2B5EF4-FFF2-40B4-BE49-F238E27FC236}">
                <a16:creationId xmlns:a16="http://schemas.microsoft.com/office/drawing/2014/main" id="{D325F66A-687D-79FF-0E38-6AEBCB642081}"/>
              </a:ext>
            </a:extLst>
          </p:cNvPr>
          <p:cNvSpPr/>
          <p:nvPr/>
        </p:nvSpPr>
        <p:spPr>
          <a:xfrm>
            <a:off x="11438390" y="180217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Down Arrow 313">
            <a:extLst>
              <a:ext uri="{FF2B5EF4-FFF2-40B4-BE49-F238E27FC236}">
                <a16:creationId xmlns:a16="http://schemas.microsoft.com/office/drawing/2014/main" id="{3DEB062F-675A-67F8-FCFD-40E6072A79F4}"/>
              </a:ext>
            </a:extLst>
          </p:cNvPr>
          <p:cNvSpPr/>
          <p:nvPr/>
        </p:nvSpPr>
        <p:spPr>
          <a:xfrm>
            <a:off x="12701246" y="181592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Down Arrow 314">
            <a:extLst>
              <a:ext uri="{FF2B5EF4-FFF2-40B4-BE49-F238E27FC236}">
                <a16:creationId xmlns:a16="http://schemas.microsoft.com/office/drawing/2014/main" id="{3C04332D-87EA-3BC7-B9A0-61FD2697241D}"/>
              </a:ext>
            </a:extLst>
          </p:cNvPr>
          <p:cNvSpPr/>
          <p:nvPr/>
        </p:nvSpPr>
        <p:spPr>
          <a:xfrm>
            <a:off x="13991578" y="1816313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Down Arrow 315">
            <a:extLst>
              <a:ext uri="{FF2B5EF4-FFF2-40B4-BE49-F238E27FC236}">
                <a16:creationId xmlns:a16="http://schemas.microsoft.com/office/drawing/2014/main" id="{A84B8F22-308F-BCB4-2CD0-1B392DF525BA}"/>
              </a:ext>
            </a:extLst>
          </p:cNvPr>
          <p:cNvSpPr/>
          <p:nvPr/>
        </p:nvSpPr>
        <p:spPr>
          <a:xfrm>
            <a:off x="15285760" y="1822798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Down Arrow 316">
            <a:extLst>
              <a:ext uri="{FF2B5EF4-FFF2-40B4-BE49-F238E27FC236}">
                <a16:creationId xmlns:a16="http://schemas.microsoft.com/office/drawing/2014/main" id="{D276E285-EC50-4BC1-1290-4F3795B603F1}"/>
              </a:ext>
            </a:extLst>
          </p:cNvPr>
          <p:cNvSpPr/>
          <p:nvPr/>
        </p:nvSpPr>
        <p:spPr>
          <a:xfrm>
            <a:off x="16497554" y="181362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Can 317">
            <a:extLst>
              <a:ext uri="{FF2B5EF4-FFF2-40B4-BE49-F238E27FC236}">
                <a16:creationId xmlns:a16="http://schemas.microsoft.com/office/drawing/2014/main" id="{B602A4DE-890F-0A17-618A-F1D200BBE750}"/>
              </a:ext>
            </a:extLst>
          </p:cNvPr>
          <p:cNvSpPr/>
          <p:nvPr/>
        </p:nvSpPr>
        <p:spPr>
          <a:xfrm>
            <a:off x="5859886" y="2325521"/>
            <a:ext cx="1063475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CD1A6-EBA0-B783-B2BB-8BD88B72648D}"/>
              </a:ext>
            </a:extLst>
          </p:cNvPr>
          <p:cNvSpPr txBox="1"/>
          <p:nvPr/>
        </p:nvSpPr>
        <p:spPr>
          <a:xfrm>
            <a:off x="5872179" y="2556380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315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20" name="Can 319">
            <a:extLst>
              <a:ext uri="{FF2B5EF4-FFF2-40B4-BE49-F238E27FC236}">
                <a16:creationId xmlns:a16="http://schemas.microsoft.com/office/drawing/2014/main" id="{8DE63514-7A4F-8D41-E074-7B8C4C91CBCB}"/>
              </a:ext>
            </a:extLst>
          </p:cNvPr>
          <p:cNvSpPr/>
          <p:nvPr/>
        </p:nvSpPr>
        <p:spPr>
          <a:xfrm>
            <a:off x="4518627" y="2329232"/>
            <a:ext cx="1063475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D082DEE-B922-CB6D-0454-4E2645743BF0}"/>
              </a:ext>
            </a:extLst>
          </p:cNvPr>
          <p:cNvSpPr txBox="1"/>
          <p:nvPr/>
        </p:nvSpPr>
        <p:spPr>
          <a:xfrm>
            <a:off x="4530920" y="2560091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12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22" name="Can 321">
            <a:extLst>
              <a:ext uri="{FF2B5EF4-FFF2-40B4-BE49-F238E27FC236}">
                <a16:creationId xmlns:a16="http://schemas.microsoft.com/office/drawing/2014/main" id="{320780BC-7A35-23F8-0832-E28C06D425AB}"/>
              </a:ext>
            </a:extLst>
          </p:cNvPr>
          <p:cNvSpPr/>
          <p:nvPr/>
        </p:nvSpPr>
        <p:spPr>
          <a:xfrm>
            <a:off x="7131830" y="2320501"/>
            <a:ext cx="1063475" cy="731520"/>
          </a:xfrm>
          <a:prstGeom prst="can">
            <a:avLst/>
          </a:prstGeom>
          <a:solidFill>
            <a:srgbClr val="99DD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F6AAFB-543A-F343-A369-7BB630709EBE}"/>
              </a:ext>
            </a:extLst>
          </p:cNvPr>
          <p:cNvSpPr txBox="1"/>
          <p:nvPr/>
        </p:nvSpPr>
        <p:spPr>
          <a:xfrm>
            <a:off x="7144123" y="2551360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1,613</a:t>
            </a:r>
          </a:p>
          <a:p>
            <a:pPr algn="ctr"/>
            <a:r>
              <a:rPr lang="en-US" sz="1300" b="1" dirty="0"/>
              <a:t>N = 116,861</a:t>
            </a:r>
          </a:p>
        </p:txBody>
      </p:sp>
      <p:sp>
        <p:nvSpPr>
          <p:cNvPr id="324" name="Can 323">
            <a:extLst>
              <a:ext uri="{FF2B5EF4-FFF2-40B4-BE49-F238E27FC236}">
                <a16:creationId xmlns:a16="http://schemas.microsoft.com/office/drawing/2014/main" id="{9F244F05-F45F-A72D-9127-AD7A1A6FF1E3}"/>
              </a:ext>
            </a:extLst>
          </p:cNvPr>
          <p:cNvSpPr/>
          <p:nvPr/>
        </p:nvSpPr>
        <p:spPr>
          <a:xfrm>
            <a:off x="8445245" y="2313283"/>
            <a:ext cx="1063475" cy="731520"/>
          </a:xfrm>
          <a:prstGeom prst="can">
            <a:avLst/>
          </a:prstGeom>
          <a:solidFill>
            <a:srgbClr val="44BB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3289FB8-1673-56A5-EE26-1F6FB3C5F82A}"/>
              </a:ext>
            </a:extLst>
          </p:cNvPr>
          <p:cNvSpPr txBox="1"/>
          <p:nvPr/>
        </p:nvSpPr>
        <p:spPr>
          <a:xfrm>
            <a:off x="8457538" y="2544142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651</a:t>
            </a:r>
          </a:p>
          <a:p>
            <a:pPr algn="ctr"/>
            <a:r>
              <a:rPr lang="en-US" sz="1300" b="1" dirty="0"/>
              <a:t>N = 127,584</a:t>
            </a:r>
          </a:p>
        </p:txBody>
      </p:sp>
      <p:sp>
        <p:nvSpPr>
          <p:cNvPr id="326" name="Can 325">
            <a:extLst>
              <a:ext uri="{FF2B5EF4-FFF2-40B4-BE49-F238E27FC236}">
                <a16:creationId xmlns:a16="http://schemas.microsoft.com/office/drawing/2014/main" id="{879A735C-0950-E794-F4C3-0BB6C52AB301}"/>
              </a:ext>
            </a:extLst>
          </p:cNvPr>
          <p:cNvSpPr/>
          <p:nvPr/>
        </p:nvSpPr>
        <p:spPr>
          <a:xfrm>
            <a:off x="9728662" y="2323913"/>
            <a:ext cx="1063475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C96800E-681B-C769-B2EB-91115FDAB725}"/>
              </a:ext>
            </a:extLst>
          </p:cNvPr>
          <p:cNvSpPr txBox="1"/>
          <p:nvPr/>
        </p:nvSpPr>
        <p:spPr>
          <a:xfrm>
            <a:off x="9740955" y="2554772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94</a:t>
            </a:r>
          </a:p>
          <a:p>
            <a:pPr algn="ctr"/>
            <a:r>
              <a:rPr lang="en-US" sz="1300" b="1" dirty="0"/>
              <a:t>N = 113,334</a:t>
            </a:r>
          </a:p>
        </p:txBody>
      </p:sp>
      <p:sp>
        <p:nvSpPr>
          <p:cNvPr id="328" name="Can 327">
            <a:extLst>
              <a:ext uri="{FF2B5EF4-FFF2-40B4-BE49-F238E27FC236}">
                <a16:creationId xmlns:a16="http://schemas.microsoft.com/office/drawing/2014/main" id="{57B799E9-6DBD-0C99-68B5-5C071E2916D5}"/>
              </a:ext>
            </a:extLst>
          </p:cNvPr>
          <p:cNvSpPr/>
          <p:nvPr/>
        </p:nvSpPr>
        <p:spPr>
          <a:xfrm>
            <a:off x="10997506" y="2316002"/>
            <a:ext cx="1063475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43FFE12-5ECA-981F-284D-11FE10720A22}"/>
              </a:ext>
            </a:extLst>
          </p:cNvPr>
          <p:cNvSpPr txBox="1"/>
          <p:nvPr/>
        </p:nvSpPr>
        <p:spPr>
          <a:xfrm>
            <a:off x="11009799" y="2546861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61</a:t>
            </a:r>
          </a:p>
          <a:p>
            <a:pPr algn="ctr"/>
            <a:r>
              <a:rPr lang="en-US" sz="1300" b="1" dirty="0"/>
              <a:t>N = 64,843</a:t>
            </a:r>
          </a:p>
        </p:txBody>
      </p:sp>
      <p:sp>
        <p:nvSpPr>
          <p:cNvPr id="330" name="Can 329">
            <a:extLst>
              <a:ext uri="{FF2B5EF4-FFF2-40B4-BE49-F238E27FC236}">
                <a16:creationId xmlns:a16="http://schemas.microsoft.com/office/drawing/2014/main" id="{C2AF6C30-E183-B196-D678-25EDAA6C7A4A}"/>
              </a:ext>
            </a:extLst>
          </p:cNvPr>
          <p:cNvSpPr/>
          <p:nvPr/>
        </p:nvSpPr>
        <p:spPr>
          <a:xfrm>
            <a:off x="12271477" y="2311167"/>
            <a:ext cx="1063475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3080765-674F-E466-3681-CA38333E7E9B}"/>
              </a:ext>
            </a:extLst>
          </p:cNvPr>
          <p:cNvSpPr txBox="1"/>
          <p:nvPr/>
        </p:nvSpPr>
        <p:spPr>
          <a:xfrm>
            <a:off x="12283770" y="2542026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634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32" name="Can 331">
            <a:extLst>
              <a:ext uri="{FF2B5EF4-FFF2-40B4-BE49-F238E27FC236}">
                <a16:creationId xmlns:a16="http://schemas.microsoft.com/office/drawing/2014/main" id="{2D196F92-941E-0C80-CE0F-83E9513F2596}"/>
              </a:ext>
            </a:extLst>
          </p:cNvPr>
          <p:cNvSpPr/>
          <p:nvPr/>
        </p:nvSpPr>
        <p:spPr>
          <a:xfrm>
            <a:off x="13541822" y="2311167"/>
            <a:ext cx="1063475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C6ABE7D-4079-3837-D9CA-E9A1BBD81C62}"/>
              </a:ext>
            </a:extLst>
          </p:cNvPr>
          <p:cNvSpPr txBox="1"/>
          <p:nvPr/>
        </p:nvSpPr>
        <p:spPr>
          <a:xfrm>
            <a:off x="13554115" y="2542026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469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34" name="Can 333">
            <a:extLst>
              <a:ext uri="{FF2B5EF4-FFF2-40B4-BE49-F238E27FC236}">
                <a16:creationId xmlns:a16="http://schemas.microsoft.com/office/drawing/2014/main" id="{EF4A6C75-DD69-4D72-85E0-EFCB6DAD501F}"/>
              </a:ext>
            </a:extLst>
          </p:cNvPr>
          <p:cNvSpPr/>
          <p:nvPr/>
        </p:nvSpPr>
        <p:spPr>
          <a:xfrm>
            <a:off x="14787581" y="2300636"/>
            <a:ext cx="1063475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38ECADC-BD11-395F-00CA-563C10029A2B}"/>
              </a:ext>
            </a:extLst>
          </p:cNvPr>
          <p:cNvSpPr txBox="1"/>
          <p:nvPr/>
        </p:nvSpPr>
        <p:spPr>
          <a:xfrm>
            <a:off x="14799874" y="2510947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262</a:t>
            </a:r>
          </a:p>
          <a:p>
            <a:pPr algn="ctr"/>
            <a:r>
              <a:rPr lang="en-US" sz="1300" b="1" dirty="0"/>
              <a:t>N = 132,518</a:t>
            </a:r>
          </a:p>
        </p:txBody>
      </p:sp>
      <p:sp>
        <p:nvSpPr>
          <p:cNvPr id="336" name="Can 335">
            <a:extLst>
              <a:ext uri="{FF2B5EF4-FFF2-40B4-BE49-F238E27FC236}">
                <a16:creationId xmlns:a16="http://schemas.microsoft.com/office/drawing/2014/main" id="{58890DD9-5A62-01E2-3969-654F482AFEC2}"/>
              </a:ext>
            </a:extLst>
          </p:cNvPr>
          <p:cNvSpPr/>
          <p:nvPr/>
        </p:nvSpPr>
        <p:spPr>
          <a:xfrm>
            <a:off x="16137177" y="2272409"/>
            <a:ext cx="1063475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16D1397-9E13-57D7-C405-3EF6EE185AF6}"/>
              </a:ext>
            </a:extLst>
          </p:cNvPr>
          <p:cNvSpPr txBox="1"/>
          <p:nvPr/>
        </p:nvSpPr>
        <p:spPr>
          <a:xfrm>
            <a:off x="16156975" y="2495468"/>
            <a:ext cx="1063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1,046</a:t>
            </a:r>
          </a:p>
          <a:p>
            <a:pPr algn="ctr"/>
            <a:r>
              <a:rPr lang="en-US" sz="1300" b="1" dirty="0"/>
              <a:t>N = 131,030</a:t>
            </a:r>
          </a:p>
        </p:txBody>
      </p:sp>
      <p:sp>
        <p:nvSpPr>
          <p:cNvPr id="338" name="Down Arrow 337">
            <a:extLst>
              <a:ext uri="{FF2B5EF4-FFF2-40B4-BE49-F238E27FC236}">
                <a16:creationId xmlns:a16="http://schemas.microsoft.com/office/drawing/2014/main" id="{0FEECB43-6975-5CE3-E883-07F0B3810F7A}"/>
              </a:ext>
            </a:extLst>
          </p:cNvPr>
          <p:cNvSpPr/>
          <p:nvPr/>
        </p:nvSpPr>
        <p:spPr>
          <a:xfrm>
            <a:off x="4962650" y="783768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Down Arrow 338">
            <a:extLst>
              <a:ext uri="{FF2B5EF4-FFF2-40B4-BE49-F238E27FC236}">
                <a16:creationId xmlns:a16="http://schemas.microsoft.com/office/drawing/2014/main" id="{63BE4000-74BE-3978-4E54-91039FF23639}"/>
              </a:ext>
            </a:extLst>
          </p:cNvPr>
          <p:cNvSpPr/>
          <p:nvPr/>
        </p:nvSpPr>
        <p:spPr>
          <a:xfrm>
            <a:off x="6263217" y="7841334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Down Arrow 339">
            <a:extLst>
              <a:ext uri="{FF2B5EF4-FFF2-40B4-BE49-F238E27FC236}">
                <a16:creationId xmlns:a16="http://schemas.microsoft.com/office/drawing/2014/main" id="{7E9FEC5C-A5E9-9988-2A20-6746CD91E713}"/>
              </a:ext>
            </a:extLst>
          </p:cNvPr>
          <p:cNvSpPr/>
          <p:nvPr/>
        </p:nvSpPr>
        <p:spPr>
          <a:xfrm>
            <a:off x="7741728" y="784469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Down Arrow 340">
            <a:extLst>
              <a:ext uri="{FF2B5EF4-FFF2-40B4-BE49-F238E27FC236}">
                <a16:creationId xmlns:a16="http://schemas.microsoft.com/office/drawing/2014/main" id="{2D43A2E1-3657-E859-F57B-B2A328C6AA7B}"/>
              </a:ext>
            </a:extLst>
          </p:cNvPr>
          <p:cNvSpPr/>
          <p:nvPr/>
        </p:nvSpPr>
        <p:spPr>
          <a:xfrm>
            <a:off x="10149241" y="7842060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own Arrow 341">
            <a:extLst>
              <a:ext uri="{FF2B5EF4-FFF2-40B4-BE49-F238E27FC236}">
                <a16:creationId xmlns:a16="http://schemas.microsoft.com/office/drawing/2014/main" id="{BC58D90C-80BF-1877-261D-B10DB175E524}"/>
              </a:ext>
            </a:extLst>
          </p:cNvPr>
          <p:cNvSpPr/>
          <p:nvPr/>
        </p:nvSpPr>
        <p:spPr>
          <a:xfrm>
            <a:off x="11380099" y="784469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Down Arrow 342">
            <a:extLst>
              <a:ext uri="{FF2B5EF4-FFF2-40B4-BE49-F238E27FC236}">
                <a16:creationId xmlns:a16="http://schemas.microsoft.com/office/drawing/2014/main" id="{12F21100-0329-17DA-F432-865EE67BC59F}"/>
              </a:ext>
            </a:extLst>
          </p:cNvPr>
          <p:cNvSpPr/>
          <p:nvPr/>
        </p:nvSpPr>
        <p:spPr>
          <a:xfrm>
            <a:off x="12735450" y="7849215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Down Arrow 343">
            <a:extLst>
              <a:ext uri="{FF2B5EF4-FFF2-40B4-BE49-F238E27FC236}">
                <a16:creationId xmlns:a16="http://schemas.microsoft.com/office/drawing/2014/main" id="{4E059BB9-E2F1-7566-BC50-7AF8D1424D14}"/>
              </a:ext>
            </a:extLst>
          </p:cNvPr>
          <p:cNvSpPr/>
          <p:nvPr/>
        </p:nvSpPr>
        <p:spPr>
          <a:xfrm>
            <a:off x="14003362" y="7853672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Can 344">
            <a:extLst>
              <a:ext uri="{FF2B5EF4-FFF2-40B4-BE49-F238E27FC236}">
                <a16:creationId xmlns:a16="http://schemas.microsoft.com/office/drawing/2014/main" id="{C15B7D28-E415-345E-5258-B486E0C1DAA0}"/>
              </a:ext>
            </a:extLst>
          </p:cNvPr>
          <p:cNvSpPr/>
          <p:nvPr/>
        </p:nvSpPr>
        <p:spPr>
          <a:xfrm>
            <a:off x="5918883" y="8349754"/>
            <a:ext cx="958131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Can 346">
            <a:extLst>
              <a:ext uri="{FF2B5EF4-FFF2-40B4-BE49-F238E27FC236}">
                <a16:creationId xmlns:a16="http://schemas.microsoft.com/office/drawing/2014/main" id="{778ED09D-8C8F-5CD6-C34E-744375512754}"/>
              </a:ext>
            </a:extLst>
          </p:cNvPr>
          <p:cNvSpPr/>
          <p:nvPr/>
        </p:nvSpPr>
        <p:spPr>
          <a:xfrm>
            <a:off x="4547275" y="8334931"/>
            <a:ext cx="958131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Can 348">
            <a:extLst>
              <a:ext uri="{FF2B5EF4-FFF2-40B4-BE49-F238E27FC236}">
                <a16:creationId xmlns:a16="http://schemas.microsoft.com/office/drawing/2014/main" id="{960D5E53-77C1-E13C-3C41-8D8274DEDD0B}"/>
              </a:ext>
            </a:extLst>
          </p:cNvPr>
          <p:cNvSpPr/>
          <p:nvPr/>
        </p:nvSpPr>
        <p:spPr>
          <a:xfrm>
            <a:off x="9768310" y="8352383"/>
            <a:ext cx="958131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1" name="Can 350">
            <a:extLst>
              <a:ext uri="{FF2B5EF4-FFF2-40B4-BE49-F238E27FC236}">
                <a16:creationId xmlns:a16="http://schemas.microsoft.com/office/drawing/2014/main" id="{331A4496-A91A-66A3-0542-3ACE7F11A3A0}"/>
              </a:ext>
            </a:extLst>
          </p:cNvPr>
          <p:cNvSpPr/>
          <p:nvPr/>
        </p:nvSpPr>
        <p:spPr>
          <a:xfrm>
            <a:off x="11026693" y="8328405"/>
            <a:ext cx="958131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3" name="Can 352">
            <a:extLst>
              <a:ext uri="{FF2B5EF4-FFF2-40B4-BE49-F238E27FC236}">
                <a16:creationId xmlns:a16="http://schemas.microsoft.com/office/drawing/2014/main" id="{8B98DDE4-CECB-A474-9052-F23FC1D781B3}"/>
              </a:ext>
            </a:extLst>
          </p:cNvPr>
          <p:cNvSpPr/>
          <p:nvPr/>
        </p:nvSpPr>
        <p:spPr>
          <a:xfrm>
            <a:off x="12328049" y="8352052"/>
            <a:ext cx="958131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5" name="Can 354">
            <a:extLst>
              <a:ext uri="{FF2B5EF4-FFF2-40B4-BE49-F238E27FC236}">
                <a16:creationId xmlns:a16="http://schemas.microsoft.com/office/drawing/2014/main" id="{E67F37EB-AFF3-F0D4-3047-E938D6F996DD}"/>
              </a:ext>
            </a:extLst>
          </p:cNvPr>
          <p:cNvSpPr/>
          <p:nvPr/>
        </p:nvSpPr>
        <p:spPr>
          <a:xfrm>
            <a:off x="13638175" y="8360881"/>
            <a:ext cx="958131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7" name="Can 356">
            <a:extLst>
              <a:ext uri="{FF2B5EF4-FFF2-40B4-BE49-F238E27FC236}">
                <a16:creationId xmlns:a16="http://schemas.microsoft.com/office/drawing/2014/main" id="{C249A51B-B4AB-F482-C714-96F168950890}"/>
              </a:ext>
            </a:extLst>
          </p:cNvPr>
          <p:cNvSpPr/>
          <p:nvPr/>
        </p:nvSpPr>
        <p:spPr>
          <a:xfrm>
            <a:off x="14957852" y="8353809"/>
            <a:ext cx="958131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9" name="Can 358">
            <a:extLst>
              <a:ext uri="{FF2B5EF4-FFF2-40B4-BE49-F238E27FC236}">
                <a16:creationId xmlns:a16="http://schemas.microsoft.com/office/drawing/2014/main" id="{12E1D960-1897-942C-951F-99AD439A7EDA}"/>
              </a:ext>
            </a:extLst>
          </p:cNvPr>
          <p:cNvSpPr/>
          <p:nvPr/>
        </p:nvSpPr>
        <p:spPr>
          <a:xfrm>
            <a:off x="16189301" y="8329095"/>
            <a:ext cx="958131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1" name="Down Arrow 360">
            <a:extLst>
              <a:ext uri="{FF2B5EF4-FFF2-40B4-BE49-F238E27FC236}">
                <a16:creationId xmlns:a16="http://schemas.microsoft.com/office/drawing/2014/main" id="{7DD5EA51-6406-F32E-A1AD-210DA6E2DB3B}"/>
              </a:ext>
            </a:extLst>
          </p:cNvPr>
          <p:cNvSpPr/>
          <p:nvPr/>
        </p:nvSpPr>
        <p:spPr>
          <a:xfrm>
            <a:off x="8986312" y="783768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Down Arrow 361">
            <a:extLst>
              <a:ext uri="{FF2B5EF4-FFF2-40B4-BE49-F238E27FC236}">
                <a16:creationId xmlns:a16="http://schemas.microsoft.com/office/drawing/2014/main" id="{7A6D9D85-F89D-3E86-1EC7-8C68B2E95C55}"/>
              </a:ext>
            </a:extLst>
          </p:cNvPr>
          <p:cNvSpPr/>
          <p:nvPr/>
        </p:nvSpPr>
        <p:spPr>
          <a:xfrm>
            <a:off x="15315628" y="783768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Down Arrow 362">
            <a:extLst>
              <a:ext uri="{FF2B5EF4-FFF2-40B4-BE49-F238E27FC236}">
                <a16:creationId xmlns:a16="http://schemas.microsoft.com/office/drawing/2014/main" id="{2791F2E8-7B91-643F-4EDE-A93C09B73150}"/>
              </a:ext>
            </a:extLst>
          </p:cNvPr>
          <p:cNvSpPr/>
          <p:nvPr/>
        </p:nvSpPr>
        <p:spPr>
          <a:xfrm>
            <a:off x="16513743" y="7843636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Can 363">
            <a:extLst>
              <a:ext uri="{FF2B5EF4-FFF2-40B4-BE49-F238E27FC236}">
                <a16:creationId xmlns:a16="http://schemas.microsoft.com/office/drawing/2014/main" id="{97A12232-4E73-2AB7-447A-8D5E21A9E071}"/>
              </a:ext>
            </a:extLst>
          </p:cNvPr>
          <p:cNvSpPr/>
          <p:nvPr/>
        </p:nvSpPr>
        <p:spPr>
          <a:xfrm>
            <a:off x="5918883" y="8349754"/>
            <a:ext cx="958131" cy="731520"/>
          </a:xfrm>
          <a:prstGeom prst="can">
            <a:avLst/>
          </a:prstGeom>
          <a:solidFill>
            <a:srgbClr val="77AA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8ED06E5-F25C-C589-7D90-AF8ADE38691E}"/>
              </a:ext>
            </a:extLst>
          </p:cNvPr>
          <p:cNvSpPr txBox="1"/>
          <p:nvPr/>
        </p:nvSpPr>
        <p:spPr>
          <a:xfrm>
            <a:off x="5862164" y="8540167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281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66" name="Can 365">
            <a:extLst>
              <a:ext uri="{FF2B5EF4-FFF2-40B4-BE49-F238E27FC236}">
                <a16:creationId xmlns:a16="http://schemas.microsoft.com/office/drawing/2014/main" id="{12FA2E80-3955-3CE6-7AFB-3DC4F8D9D3B3}"/>
              </a:ext>
            </a:extLst>
          </p:cNvPr>
          <p:cNvSpPr/>
          <p:nvPr/>
        </p:nvSpPr>
        <p:spPr>
          <a:xfrm>
            <a:off x="4547275" y="8334931"/>
            <a:ext cx="958131" cy="731520"/>
          </a:xfrm>
          <a:prstGeom prst="can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A7948BF-0AD9-A34B-C9CC-1E6B8C28A3B8}"/>
              </a:ext>
            </a:extLst>
          </p:cNvPr>
          <p:cNvSpPr txBox="1"/>
          <p:nvPr/>
        </p:nvSpPr>
        <p:spPr>
          <a:xfrm>
            <a:off x="4490556" y="8525344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15</a:t>
            </a:r>
          </a:p>
          <a:p>
            <a:pPr algn="ctr"/>
            <a:r>
              <a:rPr lang="en-US" sz="1300" b="1" dirty="0"/>
              <a:t>N = 135,310</a:t>
            </a:r>
          </a:p>
        </p:txBody>
      </p:sp>
      <p:sp>
        <p:nvSpPr>
          <p:cNvPr id="368" name="Can 367">
            <a:extLst>
              <a:ext uri="{FF2B5EF4-FFF2-40B4-BE49-F238E27FC236}">
                <a16:creationId xmlns:a16="http://schemas.microsoft.com/office/drawing/2014/main" id="{63D8F0DD-4953-7F69-1025-5263516F6054}"/>
              </a:ext>
            </a:extLst>
          </p:cNvPr>
          <p:cNvSpPr/>
          <p:nvPr/>
        </p:nvSpPr>
        <p:spPr>
          <a:xfrm>
            <a:off x="7316806" y="8349155"/>
            <a:ext cx="958131" cy="731520"/>
          </a:xfrm>
          <a:prstGeom prst="can">
            <a:avLst/>
          </a:prstGeom>
          <a:solidFill>
            <a:srgbClr val="99DD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C7E480F-D44A-E84A-FFCA-474198236CD1}"/>
              </a:ext>
            </a:extLst>
          </p:cNvPr>
          <p:cNvSpPr txBox="1"/>
          <p:nvPr/>
        </p:nvSpPr>
        <p:spPr>
          <a:xfrm>
            <a:off x="7260087" y="8539568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1,444</a:t>
            </a:r>
          </a:p>
          <a:p>
            <a:pPr algn="ctr"/>
            <a:r>
              <a:rPr lang="en-US" sz="1300" b="1" dirty="0"/>
              <a:t>N = 134,515</a:t>
            </a:r>
          </a:p>
        </p:txBody>
      </p:sp>
      <p:sp>
        <p:nvSpPr>
          <p:cNvPr id="370" name="Can 369">
            <a:extLst>
              <a:ext uri="{FF2B5EF4-FFF2-40B4-BE49-F238E27FC236}">
                <a16:creationId xmlns:a16="http://schemas.microsoft.com/office/drawing/2014/main" id="{BC978E1E-E73C-0928-14E2-FEF73141D4B1}"/>
              </a:ext>
            </a:extLst>
          </p:cNvPr>
          <p:cNvSpPr/>
          <p:nvPr/>
        </p:nvSpPr>
        <p:spPr>
          <a:xfrm>
            <a:off x="8611431" y="8367877"/>
            <a:ext cx="958131" cy="731520"/>
          </a:xfrm>
          <a:prstGeom prst="can">
            <a:avLst/>
          </a:prstGeom>
          <a:solidFill>
            <a:srgbClr val="44BB9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F0A44C-B460-1500-0494-2C08A9133AAD}"/>
              </a:ext>
            </a:extLst>
          </p:cNvPr>
          <p:cNvSpPr txBox="1"/>
          <p:nvPr/>
        </p:nvSpPr>
        <p:spPr>
          <a:xfrm>
            <a:off x="8577779" y="8543215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324</a:t>
            </a:r>
          </a:p>
          <a:p>
            <a:pPr algn="ctr"/>
            <a:r>
              <a:rPr lang="en-US" sz="1300" b="1" dirty="0"/>
              <a:t>N = 127,584</a:t>
            </a:r>
          </a:p>
        </p:txBody>
      </p:sp>
      <p:sp>
        <p:nvSpPr>
          <p:cNvPr id="372" name="Can 371">
            <a:extLst>
              <a:ext uri="{FF2B5EF4-FFF2-40B4-BE49-F238E27FC236}">
                <a16:creationId xmlns:a16="http://schemas.microsoft.com/office/drawing/2014/main" id="{BB72C13B-6DC1-B8A0-496E-549F0A2F3EE3}"/>
              </a:ext>
            </a:extLst>
          </p:cNvPr>
          <p:cNvSpPr/>
          <p:nvPr/>
        </p:nvSpPr>
        <p:spPr>
          <a:xfrm>
            <a:off x="9768310" y="8352383"/>
            <a:ext cx="958131" cy="731520"/>
          </a:xfrm>
          <a:prstGeom prst="can">
            <a:avLst/>
          </a:prstGeom>
          <a:solidFill>
            <a:srgbClr val="AAAA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076CCAC-E86A-64D2-8290-045CDF0FAFBC}"/>
              </a:ext>
            </a:extLst>
          </p:cNvPr>
          <p:cNvSpPr txBox="1"/>
          <p:nvPr/>
        </p:nvSpPr>
        <p:spPr>
          <a:xfrm>
            <a:off x="9711591" y="8542796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29</a:t>
            </a:r>
          </a:p>
          <a:p>
            <a:pPr algn="ctr"/>
            <a:r>
              <a:rPr lang="en-US" sz="1300" b="1" dirty="0"/>
              <a:t>N = 113,334</a:t>
            </a:r>
          </a:p>
        </p:txBody>
      </p:sp>
      <p:sp>
        <p:nvSpPr>
          <p:cNvPr id="374" name="Can 373">
            <a:extLst>
              <a:ext uri="{FF2B5EF4-FFF2-40B4-BE49-F238E27FC236}">
                <a16:creationId xmlns:a16="http://schemas.microsoft.com/office/drawing/2014/main" id="{BDFE9B59-1AF9-4792-8336-BB4D418A1063}"/>
              </a:ext>
            </a:extLst>
          </p:cNvPr>
          <p:cNvSpPr/>
          <p:nvPr/>
        </p:nvSpPr>
        <p:spPr>
          <a:xfrm>
            <a:off x="11026693" y="8328405"/>
            <a:ext cx="958131" cy="731520"/>
          </a:xfrm>
          <a:prstGeom prst="can">
            <a:avLst/>
          </a:prstGeom>
          <a:solidFill>
            <a:srgbClr val="BBCC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B5726AC-A2FE-6589-DCCB-19985C2C2488}"/>
              </a:ext>
            </a:extLst>
          </p:cNvPr>
          <p:cNvSpPr txBox="1"/>
          <p:nvPr/>
        </p:nvSpPr>
        <p:spPr>
          <a:xfrm>
            <a:off x="10993468" y="8526384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73</a:t>
            </a:r>
          </a:p>
          <a:p>
            <a:pPr algn="ctr"/>
            <a:r>
              <a:rPr lang="en-US" sz="1300" b="1" dirty="0"/>
              <a:t>N = 64,843</a:t>
            </a:r>
          </a:p>
        </p:txBody>
      </p:sp>
      <p:sp>
        <p:nvSpPr>
          <p:cNvPr id="376" name="Can 375">
            <a:extLst>
              <a:ext uri="{FF2B5EF4-FFF2-40B4-BE49-F238E27FC236}">
                <a16:creationId xmlns:a16="http://schemas.microsoft.com/office/drawing/2014/main" id="{52ADC678-5CC7-CE0F-F4FF-F935F5AD0885}"/>
              </a:ext>
            </a:extLst>
          </p:cNvPr>
          <p:cNvSpPr/>
          <p:nvPr/>
        </p:nvSpPr>
        <p:spPr>
          <a:xfrm>
            <a:off x="12328049" y="8352052"/>
            <a:ext cx="958131" cy="731520"/>
          </a:xfrm>
          <a:prstGeom prst="can">
            <a:avLst/>
          </a:prstGeom>
          <a:solidFill>
            <a:srgbClr val="EE88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ED0B010-EB2D-4340-E6F5-57623DBB610B}"/>
              </a:ext>
            </a:extLst>
          </p:cNvPr>
          <p:cNvSpPr txBox="1"/>
          <p:nvPr/>
        </p:nvSpPr>
        <p:spPr>
          <a:xfrm>
            <a:off x="12271330" y="8542465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598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78" name="Can 377">
            <a:extLst>
              <a:ext uri="{FF2B5EF4-FFF2-40B4-BE49-F238E27FC236}">
                <a16:creationId xmlns:a16="http://schemas.microsoft.com/office/drawing/2014/main" id="{09B47D0F-2C34-3EB1-EF63-3B42DEBC0C06}"/>
              </a:ext>
            </a:extLst>
          </p:cNvPr>
          <p:cNvSpPr/>
          <p:nvPr/>
        </p:nvSpPr>
        <p:spPr>
          <a:xfrm>
            <a:off x="13638175" y="8360881"/>
            <a:ext cx="958131" cy="731520"/>
          </a:xfrm>
          <a:prstGeom prst="can">
            <a:avLst/>
          </a:prstGeom>
          <a:solidFill>
            <a:srgbClr val="EEDD8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AD90C8A-9D24-B7F0-9E33-BFC34B50D216}"/>
              </a:ext>
            </a:extLst>
          </p:cNvPr>
          <p:cNvSpPr txBox="1"/>
          <p:nvPr/>
        </p:nvSpPr>
        <p:spPr>
          <a:xfrm>
            <a:off x="13581456" y="8551294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505</a:t>
            </a:r>
          </a:p>
          <a:p>
            <a:pPr algn="ctr"/>
            <a:r>
              <a:rPr lang="en-US" sz="1300" b="1" dirty="0"/>
              <a:t>N = 121,745</a:t>
            </a:r>
          </a:p>
        </p:txBody>
      </p:sp>
      <p:sp>
        <p:nvSpPr>
          <p:cNvPr id="380" name="Can 379">
            <a:extLst>
              <a:ext uri="{FF2B5EF4-FFF2-40B4-BE49-F238E27FC236}">
                <a16:creationId xmlns:a16="http://schemas.microsoft.com/office/drawing/2014/main" id="{B6BCC0E3-7BCF-452D-EA89-8B6044314E30}"/>
              </a:ext>
            </a:extLst>
          </p:cNvPr>
          <p:cNvSpPr/>
          <p:nvPr/>
        </p:nvSpPr>
        <p:spPr>
          <a:xfrm>
            <a:off x="14957852" y="8353809"/>
            <a:ext cx="958131" cy="731520"/>
          </a:xfrm>
          <a:prstGeom prst="can">
            <a:avLst/>
          </a:prstGeom>
          <a:solidFill>
            <a:srgbClr val="FFAAB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37C8D38-0C34-F338-61DA-23570A2D19AD}"/>
              </a:ext>
            </a:extLst>
          </p:cNvPr>
          <p:cNvSpPr txBox="1"/>
          <p:nvPr/>
        </p:nvSpPr>
        <p:spPr>
          <a:xfrm>
            <a:off x="14901133" y="8523674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857</a:t>
            </a:r>
          </a:p>
          <a:p>
            <a:pPr algn="ctr"/>
            <a:r>
              <a:rPr lang="en-US" sz="1300" b="1" dirty="0"/>
              <a:t>N = 132,518</a:t>
            </a:r>
          </a:p>
        </p:txBody>
      </p:sp>
      <p:sp>
        <p:nvSpPr>
          <p:cNvPr id="382" name="Can 381">
            <a:extLst>
              <a:ext uri="{FF2B5EF4-FFF2-40B4-BE49-F238E27FC236}">
                <a16:creationId xmlns:a16="http://schemas.microsoft.com/office/drawing/2014/main" id="{3447A2A1-079E-E6D0-9CDD-B869C4D073E6}"/>
              </a:ext>
            </a:extLst>
          </p:cNvPr>
          <p:cNvSpPr/>
          <p:nvPr/>
        </p:nvSpPr>
        <p:spPr>
          <a:xfrm>
            <a:off x="16189301" y="8329095"/>
            <a:ext cx="958131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8007BB7-7FDB-89C1-A257-7E9B57318EEC}"/>
              </a:ext>
            </a:extLst>
          </p:cNvPr>
          <p:cNvSpPr txBox="1"/>
          <p:nvPr/>
        </p:nvSpPr>
        <p:spPr>
          <a:xfrm>
            <a:off x="16127019" y="8509400"/>
            <a:ext cx="10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 = 1,027</a:t>
            </a:r>
          </a:p>
          <a:p>
            <a:pPr algn="ctr"/>
            <a:r>
              <a:rPr lang="en-US" sz="1300" b="1" dirty="0"/>
              <a:t>N = 131,030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04C492F-6BB0-4D0A-F8D0-913305B77877}"/>
              </a:ext>
            </a:extLst>
          </p:cNvPr>
          <p:cNvSpPr/>
          <p:nvPr/>
        </p:nvSpPr>
        <p:spPr>
          <a:xfrm>
            <a:off x="5026914" y="6381384"/>
            <a:ext cx="3518174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harmonize_categories_over_time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B5B99A6-6BCD-B5F2-0376-3BE407F6C5D9}"/>
              </a:ext>
            </a:extLst>
          </p:cNvPr>
          <p:cNvSpPr/>
          <p:nvPr/>
        </p:nvSpPr>
        <p:spPr>
          <a:xfrm>
            <a:off x="5026915" y="6109497"/>
            <a:ext cx="3518175" cy="183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ot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resolve_multiple_codenames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A009CD3-7BD3-BFEC-DD41-DD8F8DA360B6}"/>
              </a:ext>
            </a:extLst>
          </p:cNvPr>
          <p:cNvSpPr/>
          <p:nvPr/>
        </p:nvSpPr>
        <p:spPr>
          <a:xfrm>
            <a:off x="5033327" y="5838749"/>
            <a:ext cx="3518173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record_series_of_8_as_na()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6F314CD8-B40F-2684-BF9A-684BFE9A0772}"/>
              </a:ext>
            </a:extLst>
          </p:cNvPr>
          <p:cNvSpPr/>
          <p:nvPr/>
        </p:nvSpPr>
        <p:spPr>
          <a:xfrm>
            <a:off x="5033326" y="6651364"/>
            <a:ext cx="3518174" cy="186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ensure_all_columns_are_label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C9532DC1-8459-AAF6-D095-5B54E349F70F}"/>
              </a:ext>
            </a:extLst>
          </p:cNvPr>
          <p:cNvCxnSpPr/>
          <p:nvPr/>
        </p:nvCxnSpPr>
        <p:spPr>
          <a:xfrm>
            <a:off x="4735320" y="4800037"/>
            <a:ext cx="731520" cy="0"/>
          </a:xfrm>
          <a:prstGeom prst="line">
            <a:avLst/>
          </a:prstGeom>
          <a:ln w="38100">
            <a:solidFill>
              <a:srgbClr val="ADADA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B1791B4-BB63-F839-CF9E-859A507C5C62}"/>
              </a:ext>
            </a:extLst>
          </p:cNvPr>
          <p:cNvCxnSpPr/>
          <p:nvPr/>
        </p:nvCxnSpPr>
        <p:spPr>
          <a:xfrm>
            <a:off x="4738267" y="4921614"/>
            <a:ext cx="731520" cy="0"/>
          </a:xfrm>
          <a:prstGeom prst="line">
            <a:avLst/>
          </a:prstGeom>
          <a:ln w="38100">
            <a:solidFill>
              <a:srgbClr val="ADADAD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46B05ADE-8B52-DC9B-6332-DAC5AD9EF4E6}"/>
              </a:ext>
            </a:extLst>
          </p:cNvPr>
          <p:cNvCxnSpPr/>
          <p:nvPr/>
        </p:nvCxnSpPr>
        <p:spPr>
          <a:xfrm>
            <a:off x="6090956" y="4786101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91CAAE4-52A6-7121-294D-495F64650575}"/>
              </a:ext>
            </a:extLst>
          </p:cNvPr>
          <p:cNvCxnSpPr/>
          <p:nvPr/>
        </p:nvCxnSpPr>
        <p:spPr>
          <a:xfrm>
            <a:off x="6093903" y="4907678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7362C11B-8733-6973-310A-7239EEA297E7}"/>
              </a:ext>
            </a:extLst>
          </p:cNvPr>
          <p:cNvCxnSpPr/>
          <p:nvPr/>
        </p:nvCxnSpPr>
        <p:spPr>
          <a:xfrm>
            <a:off x="6090956" y="5015925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F01F72C-F974-8D60-B997-36125E3B818E}"/>
              </a:ext>
            </a:extLst>
          </p:cNvPr>
          <p:cNvCxnSpPr/>
          <p:nvPr/>
        </p:nvCxnSpPr>
        <p:spPr>
          <a:xfrm>
            <a:off x="6093903" y="513750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827ED17C-1BD8-2DF0-10E0-F93BFFE573E7}"/>
              </a:ext>
            </a:extLst>
          </p:cNvPr>
          <p:cNvCxnSpPr/>
          <p:nvPr/>
        </p:nvCxnSpPr>
        <p:spPr>
          <a:xfrm>
            <a:off x="7518031" y="4800037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A9106324-5773-783E-6C57-0A263FEC35E2}"/>
              </a:ext>
            </a:extLst>
          </p:cNvPr>
          <p:cNvCxnSpPr/>
          <p:nvPr/>
        </p:nvCxnSpPr>
        <p:spPr>
          <a:xfrm>
            <a:off x="7520978" y="4921614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FAD0F32-1E9E-6AF6-E7C6-6201383B54C7}"/>
              </a:ext>
            </a:extLst>
          </p:cNvPr>
          <p:cNvCxnSpPr/>
          <p:nvPr/>
        </p:nvCxnSpPr>
        <p:spPr>
          <a:xfrm>
            <a:off x="7517592" y="535232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C8CAED6-A3C2-CBEE-B5F7-383015FC128C}"/>
              </a:ext>
            </a:extLst>
          </p:cNvPr>
          <p:cNvCxnSpPr/>
          <p:nvPr/>
        </p:nvCxnSpPr>
        <p:spPr>
          <a:xfrm>
            <a:off x="7517382" y="548254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4AD759D-FD47-27E4-102F-2C6002E0ADD8}"/>
              </a:ext>
            </a:extLst>
          </p:cNvPr>
          <p:cNvCxnSpPr/>
          <p:nvPr/>
        </p:nvCxnSpPr>
        <p:spPr>
          <a:xfrm>
            <a:off x="9969013" y="479743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21F5D785-D50B-5A6A-A64A-A0F6D25BBF79}"/>
              </a:ext>
            </a:extLst>
          </p:cNvPr>
          <p:cNvCxnSpPr/>
          <p:nvPr/>
        </p:nvCxnSpPr>
        <p:spPr>
          <a:xfrm>
            <a:off x="9971960" y="4919010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B9F919D-A9F2-9C43-C925-EB5BB917E1A3}"/>
              </a:ext>
            </a:extLst>
          </p:cNvPr>
          <p:cNvCxnSpPr/>
          <p:nvPr/>
        </p:nvCxnSpPr>
        <p:spPr>
          <a:xfrm>
            <a:off x="9969013" y="5027257"/>
            <a:ext cx="731520" cy="0"/>
          </a:xfrm>
          <a:prstGeom prst="line">
            <a:avLst/>
          </a:prstGeom>
          <a:ln w="38100">
            <a:solidFill>
              <a:srgbClr val="AAAA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5C32D1CF-7E29-C658-B534-1FB1F45BF118}"/>
              </a:ext>
            </a:extLst>
          </p:cNvPr>
          <p:cNvCxnSpPr/>
          <p:nvPr/>
        </p:nvCxnSpPr>
        <p:spPr>
          <a:xfrm>
            <a:off x="11252555" y="4796670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F493B59-F912-2AB9-B2EB-D160AB7C5E7F}"/>
              </a:ext>
            </a:extLst>
          </p:cNvPr>
          <p:cNvCxnSpPr/>
          <p:nvPr/>
        </p:nvCxnSpPr>
        <p:spPr>
          <a:xfrm>
            <a:off x="11255502" y="4918247"/>
            <a:ext cx="731520" cy="0"/>
          </a:xfrm>
          <a:prstGeom prst="line">
            <a:avLst/>
          </a:prstGeom>
          <a:ln w="38100">
            <a:solidFill>
              <a:srgbClr val="BBCC3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128E129F-39B4-7308-7D5B-64DA8CD96070}"/>
              </a:ext>
            </a:extLst>
          </p:cNvPr>
          <p:cNvCxnSpPr/>
          <p:nvPr/>
        </p:nvCxnSpPr>
        <p:spPr>
          <a:xfrm>
            <a:off x="11252555" y="5026494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ABC28FBA-1F30-B6B3-4526-CF5B42C2CC88}"/>
              </a:ext>
            </a:extLst>
          </p:cNvPr>
          <p:cNvCxnSpPr/>
          <p:nvPr/>
        </p:nvCxnSpPr>
        <p:spPr>
          <a:xfrm>
            <a:off x="12477936" y="4776630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4E4EF14-255A-BFB5-81B2-8555A3C1F559}"/>
              </a:ext>
            </a:extLst>
          </p:cNvPr>
          <p:cNvCxnSpPr/>
          <p:nvPr/>
        </p:nvCxnSpPr>
        <p:spPr>
          <a:xfrm>
            <a:off x="12480883" y="4898207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CE6A118E-DEAD-2050-320D-92E070678184}"/>
              </a:ext>
            </a:extLst>
          </p:cNvPr>
          <p:cNvCxnSpPr/>
          <p:nvPr/>
        </p:nvCxnSpPr>
        <p:spPr>
          <a:xfrm>
            <a:off x="12477936" y="5006454"/>
            <a:ext cx="731520" cy="0"/>
          </a:xfrm>
          <a:prstGeom prst="line">
            <a:avLst/>
          </a:prstGeom>
          <a:ln w="38100">
            <a:solidFill>
              <a:srgbClr val="EE886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87AF8595-9907-908F-1854-9F417129E521}"/>
              </a:ext>
            </a:extLst>
          </p:cNvPr>
          <p:cNvCxnSpPr/>
          <p:nvPr/>
        </p:nvCxnSpPr>
        <p:spPr>
          <a:xfrm>
            <a:off x="12480883" y="5128031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9C1B6FD-F3CD-317D-12B8-D2538345B676}"/>
              </a:ext>
            </a:extLst>
          </p:cNvPr>
          <p:cNvCxnSpPr/>
          <p:nvPr/>
        </p:nvCxnSpPr>
        <p:spPr>
          <a:xfrm>
            <a:off x="12481835" y="5246977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DF970EB2-B99E-08D3-82DF-86676AF9FF5B}"/>
              </a:ext>
            </a:extLst>
          </p:cNvPr>
          <p:cNvCxnSpPr/>
          <p:nvPr/>
        </p:nvCxnSpPr>
        <p:spPr>
          <a:xfrm>
            <a:off x="13794092" y="4795178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B1F0066-AF34-05F0-405F-1F031222AAC2}"/>
              </a:ext>
            </a:extLst>
          </p:cNvPr>
          <p:cNvCxnSpPr/>
          <p:nvPr/>
        </p:nvCxnSpPr>
        <p:spPr>
          <a:xfrm>
            <a:off x="13797039" y="4916755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91719F0-B8A9-4B34-ACDC-7A2FEA05BA36}"/>
              </a:ext>
            </a:extLst>
          </p:cNvPr>
          <p:cNvCxnSpPr/>
          <p:nvPr/>
        </p:nvCxnSpPr>
        <p:spPr>
          <a:xfrm>
            <a:off x="13794092" y="5025002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B7B0D40-BFB3-CD59-49D1-55098E172BE2}"/>
              </a:ext>
            </a:extLst>
          </p:cNvPr>
          <p:cNvCxnSpPr/>
          <p:nvPr/>
        </p:nvCxnSpPr>
        <p:spPr>
          <a:xfrm>
            <a:off x="13797039" y="5146579"/>
            <a:ext cx="731520" cy="0"/>
          </a:xfrm>
          <a:prstGeom prst="line">
            <a:avLst/>
          </a:prstGeom>
          <a:ln w="38100">
            <a:solidFill>
              <a:srgbClr val="EEDD88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1A9ED4AB-22F8-64B9-0470-D2DC956B699A}"/>
              </a:ext>
            </a:extLst>
          </p:cNvPr>
          <p:cNvCxnSpPr/>
          <p:nvPr/>
        </p:nvCxnSpPr>
        <p:spPr>
          <a:xfrm>
            <a:off x="13797991" y="5265525"/>
            <a:ext cx="7315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AF577C21-CC1C-8FBD-A748-C5345955FDED}"/>
              </a:ext>
            </a:extLst>
          </p:cNvPr>
          <p:cNvCxnSpPr/>
          <p:nvPr/>
        </p:nvCxnSpPr>
        <p:spPr>
          <a:xfrm>
            <a:off x="15080284" y="4789586"/>
            <a:ext cx="731520" cy="0"/>
          </a:xfrm>
          <a:prstGeom prst="line">
            <a:avLst/>
          </a:prstGeom>
          <a:ln w="38100">
            <a:solidFill>
              <a:srgbClr val="FFAABC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4A64DB8-506F-E88A-B445-3FC4C184003A}"/>
              </a:ext>
            </a:extLst>
          </p:cNvPr>
          <p:cNvCxnSpPr/>
          <p:nvPr/>
        </p:nvCxnSpPr>
        <p:spPr>
          <a:xfrm>
            <a:off x="15083231" y="491116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66CF44E-95B4-E47B-37D4-2825E029D523}"/>
              </a:ext>
            </a:extLst>
          </p:cNvPr>
          <p:cNvCxnSpPr/>
          <p:nvPr/>
        </p:nvCxnSpPr>
        <p:spPr>
          <a:xfrm>
            <a:off x="16389712" y="4770018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A7C438A-0C84-3C09-CC5C-A371AF6ED671}"/>
              </a:ext>
            </a:extLst>
          </p:cNvPr>
          <p:cNvCxnSpPr/>
          <p:nvPr/>
        </p:nvCxnSpPr>
        <p:spPr>
          <a:xfrm>
            <a:off x="16392659" y="4891595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8520098-EC10-1CBB-16C7-44B71AC98B5E}"/>
              </a:ext>
            </a:extLst>
          </p:cNvPr>
          <p:cNvCxnSpPr/>
          <p:nvPr/>
        </p:nvCxnSpPr>
        <p:spPr>
          <a:xfrm>
            <a:off x="16389712" y="4999842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F08C390C-091F-6F4C-4234-3B4767577525}"/>
              </a:ext>
            </a:extLst>
          </p:cNvPr>
          <p:cNvCxnSpPr/>
          <p:nvPr/>
        </p:nvCxnSpPr>
        <p:spPr>
          <a:xfrm>
            <a:off x="16392659" y="5121419"/>
            <a:ext cx="731520" cy="0"/>
          </a:xfrm>
          <a:prstGeom prst="line">
            <a:avLst/>
          </a:prstGeom>
          <a:ln w="38100">
            <a:solidFill>
              <a:srgbClr val="FECCDC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B7A1116D-BBEC-619A-AA40-366E5F1D0D5B}"/>
              </a:ext>
            </a:extLst>
          </p:cNvPr>
          <p:cNvCxnSpPr/>
          <p:nvPr/>
        </p:nvCxnSpPr>
        <p:spPr>
          <a:xfrm>
            <a:off x="16393611" y="5240365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0B639AA9-86B5-7145-1440-96A44C08A96C}"/>
              </a:ext>
            </a:extLst>
          </p:cNvPr>
          <p:cNvCxnSpPr/>
          <p:nvPr/>
        </p:nvCxnSpPr>
        <p:spPr>
          <a:xfrm>
            <a:off x="16389896" y="5348161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7E346F03-B94A-899A-BF40-5EAA743BFE5B}"/>
              </a:ext>
            </a:extLst>
          </p:cNvPr>
          <p:cNvCxnSpPr/>
          <p:nvPr/>
        </p:nvCxnSpPr>
        <p:spPr>
          <a:xfrm>
            <a:off x="8787455" y="478531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FAA07F31-184F-01ED-9B4A-A18590DEC4A1}"/>
              </a:ext>
            </a:extLst>
          </p:cNvPr>
          <p:cNvCxnSpPr/>
          <p:nvPr/>
        </p:nvCxnSpPr>
        <p:spPr>
          <a:xfrm>
            <a:off x="8789492" y="4907678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AFC69419-48EC-035B-62F6-BBDF81EA9204}"/>
              </a:ext>
            </a:extLst>
          </p:cNvPr>
          <p:cNvCxnSpPr/>
          <p:nvPr/>
        </p:nvCxnSpPr>
        <p:spPr>
          <a:xfrm>
            <a:off x="8789492" y="5023091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D90F560C-241E-A1C6-A156-3021024948B0}"/>
              </a:ext>
            </a:extLst>
          </p:cNvPr>
          <p:cNvCxnSpPr/>
          <p:nvPr/>
        </p:nvCxnSpPr>
        <p:spPr>
          <a:xfrm>
            <a:off x="8789492" y="5125293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73F0F6CE-19C9-95CD-B298-D5C0D594E04A}"/>
              </a:ext>
            </a:extLst>
          </p:cNvPr>
          <p:cNvCxnSpPr/>
          <p:nvPr/>
        </p:nvCxnSpPr>
        <p:spPr>
          <a:xfrm>
            <a:off x="4736128" y="5054389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C171E99-B420-C68C-1C82-37CFF2EC063D}"/>
              </a:ext>
            </a:extLst>
          </p:cNvPr>
          <p:cNvSpPr/>
          <p:nvPr/>
        </p:nvSpPr>
        <p:spPr>
          <a:xfrm>
            <a:off x="5026912" y="6929640"/>
            <a:ext cx="3522816" cy="18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calculate_statistics_for_replicates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3F0B8C2-34F9-60C3-E78A-9C32DA664DB7}"/>
              </a:ext>
            </a:extLst>
          </p:cNvPr>
          <p:cNvSpPr/>
          <p:nvPr/>
        </p:nvSpPr>
        <p:spPr>
          <a:xfrm>
            <a:off x="9126161" y="6109654"/>
            <a:ext cx="3522816" cy="181490"/>
          </a:xfrm>
          <a:prstGeom prst="rect">
            <a:avLst/>
          </a:prstGeom>
          <a:solidFill>
            <a:srgbClr val="AAAA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insert_descriptions_drugs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0A7A6F6-609F-C680-973F-AD17CDEAA74F}"/>
              </a:ext>
            </a:extLst>
          </p:cNvPr>
          <p:cNvCxnSpPr/>
          <p:nvPr/>
        </p:nvCxnSpPr>
        <p:spPr>
          <a:xfrm>
            <a:off x="9969013" y="5160644"/>
            <a:ext cx="7315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F663B99-F388-9A76-861A-9A7DF5553B51}"/>
              </a:ext>
            </a:extLst>
          </p:cNvPr>
          <p:cNvSpPr/>
          <p:nvPr/>
        </p:nvSpPr>
        <p:spPr>
          <a:xfrm>
            <a:off x="9130813" y="6367863"/>
            <a:ext cx="3518174" cy="180909"/>
          </a:xfrm>
          <a:prstGeom prst="rect">
            <a:avLst/>
          </a:prstGeom>
          <a:solidFill>
            <a:srgbClr val="BBCC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harmonize_occupational_categories_over_time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2CDA7A6-C46C-BD89-AEFF-499BD7ED3B37}"/>
              </a:ext>
            </a:extLst>
          </p:cNvPr>
          <p:cNvSpPr/>
          <p:nvPr/>
        </p:nvSpPr>
        <p:spPr>
          <a:xfrm>
            <a:off x="13455134" y="6689266"/>
            <a:ext cx="3530523" cy="171195"/>
          </a:xfrm>
          <a:prstGeom prst="rect">
            <a:avLst/>
          </a:prstGeom>
          <a:solidFill>
            <a:srgbClr val="EE88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ensure_consistent_units_across_cycles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9E65748-5C4D-AB6D-A095-4B2387033705}"/>
              </a:ext>
            </a:extLst>
          </p:cNvPr>
          <p:cNvSpPr/>
          <p:nvPr/>
        </p:nvSpPr>
        <p:spPr>
          <a:xfrm>
            <a:off x="13501016" y="5854521"/>
            <a:ext cx="3518174" cy="180909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indicate_relation_to_LOD_comment_missing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7B202A9-5BD4-87FF-08AA-3A12BED4D915}"/>
              </a:ext>
            </a:extLst>
          </p:cNvPr>
          <p:cNvSpPr/>
          <p:nvPr/>
        </p:nvSpPr>
        <p:spPr>
          <a:xfrm>
            <a:off x="13464199" y="6120923"/>
            <a:ext cx="3530523" cy="184267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exclude_extraneous_indicators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F8C81-8B96-A4F1-6F32-87E120649CB1}"/>
              </a:ext>
            </a:extLst>
          </p:cNvPr>
          <p:cNvSpPr/>
          <p:nvPr/>
        </p:nvSpPr>
        <p:spPr>
          <a:xfrm>
            <a:off x="13460669" y="6404991"/>
            <a:ext cx="3530523" cy="184267"/>
          </a:xfrm>
          <a:prstGeom prst="rect">
            <a:avLst/>
          </a:prstGeom>
          <a:solidFill>
            <a:srgbClr val="EEDD8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ensure_reasonable_comments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B1AB4590-891E-083B-4E7C-A91939202E3C}"/>
              </a:ext>
            </a:extLst>
          </p:cNvPr>
          <p:cNvSpPr/>
          <p:nvPr/>
        </p:nvSpPr>
        <p:spPr>
          <a:xfrm>
            <a:off x="13458127" y="6978297"/>
            <a:ext cx="3530523" cy="171195"/>
          </a:xfrm>
          <a:prstGeom prst="rect">
            <a:avLst/>
          </a:prstGeom>
          <a:solidFill>
            <a:srgbClr val="FFAAB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define_survey_weights_for_chem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5A96C147-655E-2A5E-0A65-73560162E568}"/>
              </a:ext>
            </a:extLst>
          </p:cNvPr>
          <p:cNvSpPr/>
          <p:nvPr/>
        </p:nvSpPr>
        <p:spPr>
          <a:xfrm>
            <a:off x="13458127" y="7244837"/>
            <a:ext cx="3530523" cy="171195"/>
          </a:xfrm>
          <a:prstGeom prst="rect">
            <a:avLst/>
          </a:prstGeom>
          <a:solidFill>
            <a:srgbClr val="FFCCD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calculate_estimated_gfr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B997CCE-E561-CB41-0BB3-75880446BBA6}"/>
              </a:ext>
            </a:extLst>
          </p:cNvPr>
          <p:cNvSpPr/>
          <p:nvPr/>
        </p:nvSpPr>
        <p:spPr>
          <a:xfrm>
            <a:off x="5036192" y="7239970"/>
            <a:ext cx="3505913" cy="197126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exclude_variable_with_no_data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363F35F9-C830-9555-6DA1-28904079C710}"/>
              </a:ext>
            </a:extLst>
          </p:cNvPr>
          <p:cNvSpPr/>
          <p:nvPr/>
        </p:nvSpPr>
        <p:spPr>
          <a:xfrm>
            <a:off x="9143067" y="5841295"/>
            <a:ext cx="3505913" cy="197126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label_categories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F314AD8-BFA4-B0EB-0AF1-45035AB9B6DF}"/>
              </a:ext>
            </a:extLst>
          </p:cNvPr>
          <p:cNvSpPr/>
          <p:nvPr/>
        </p:nvSpPr>
        <p:spPr>
          <a:xfrm>
            <a:off x="4539925" y="5702537"/>
            <a:ext cx="12680522" cy="192446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DACB5F7-B223-1F2D-4278-5C21906317F2}"/>
              </a:ext>
            </a:extLst>
          </p:cNvPr>
          <p:cNvSpPr/>
          <p:nvPr/>
        </p:nvSpPr>
        <p:spPr>
          <a:xfrm>
            <a:off x="4573984" y="966760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Can 440">
            <a:extLst>
              <a:ext uri="{FF2B5EF4-FFF2-40B4-BE49-F238E27FC236}">
                <a16:creationId xmlns:a16="http://schemas.microsoft.com/office/drawing/2014/main" id="{DE233A8C-FEB4-F935-9A5A-5953BAC996C0}"/>
              </a:ext>
            </a:extLst>
          </p:cNvPr>
          <p:cNvSpPr/>
          <p:nvPr/>
        </p:nvSpPr>
        <p:spPr>
          <a:xfrm>
            <a:off x="5747786" y="98790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715761B-13B3-F4BA-CA65-76879F723379}"/>
              </a:ext>
            </a:extLst>
          </p:cNvPr>
          <p:cNvSpPr/>
          <p:nvPr/>
        </p:nvSpPr>
        <p:spPr>
          <a:xfrm>
            <a:off x="5844583" y="887682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Can 442">
            <a:extLst>
              <a:ext uri="{FF2B5EF4-FFF2-40B4-BE49-F238E27FC236}">
                <a16:creationId xmlns:a16="http://schemas.microsoft.com/office/drawing/2014/main" id="{BC57D5CF-1530-B76B-D622-E284848BA034}"/>
              </a:ext>
            </a:extLst>
          </p:cNvPr>
          <p:cNvSpPr/>
          <p:nvPr/>
        </p:nvSpPr>
        <p:spPr>
          <a:xfrm>
            <a:off x="7046277" y="981600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A078B11-8222-11B4-7DD3-79D00D644B62}"/>
              </a:ext>
            </a:extLst>
          </p:cNvPr>
          <p:cNvSpPr/>
          <p:nvPr/>
        </p:nvSpPr>
        <p:spPr>
          <a:xfrm>
            <a:off x="7143074" y="881382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Can 444">
            <a:extLst>
              <a:ext uri="{FF2B5EF4-FFF2-40B4-BE49-F238E27FC236}">
                <a16:creationId xmlns:a16="http://schemas.microsoft.com/office/drawing/2014/main" id="{5291E520-A529-2B5E-BD4C-27700A5C0D33}"/>
              </a:ext>
            </a:extLst>
          </p:cNvPr>
          <p:cNvSpPr/>
          <p:nvPr/>
        </p:nvSpPr>
        <p:spPr>
          <a:xfrm>
            <a:off x="8351820" y="989339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B1E1B9F-CC00-9880-1F24-71B3B109F2C6}"/>
              </a:ext>
            </a:extLst>
          </p:cNvPr>
          <p:cNvSpPr/>
          <p:nvPr/>
        </p:nvSpPr>
        <p:spPr>
          <a:xfrm>
            <a:off x="8448617" y="889121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Can 446">
            <a:extLst>
              <a:ext uri="{FF2B5EF4-FFF2-40B4-BE49-F238E27FC236}">
                <a16:creationId xmlns:a16="http://schemas.microsoft.com/office/drawing/2014/main" id="{33D05283-AE7D-C2CC-8DDD-0964600F54E3}"/>
              </a:ext>
            </a:extLst>
          </p:cNvPr>
          <p:cNvSpPr/>
          <p:nvPr/>
        </p:nvSpPr>
        <p:spPr>
          <a:xfrm>
            <a:off x="9652086" y="986963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1D305EC-23AB-AB93-25D9-63A0E0E06105}"/>
              </a:ext>
            </a:extLst>
          </p:cNvPr>
          <p:cNvSpPr/>
          <p:nvPr/>
        </p:nvSpPr>
        <p:spPr>
          <a:xfrm>
            <a:off x="9748883" y="900495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Can 448">
            <a:extLst>
              <a:ext uri="{FF2B5EF4-FFF2-40B4-BE49-F238E27FC236}">
                <a16:creationId xmlns:a16="http://schemas.microsoft.com/office/drawing/2014/main" id="{868A0621-8BF3-E01F-1F3A-0811DC6649E2}"/>
              </a:ext>
            </a:extLst>
          </p:cNvPr>
          <p:cNvSpPr/>
          <p:nvPr/>
        </p:nvSpPr>
        <p:spPr>
          <a:xfrm>
            <a:off x="10957023" y="1000426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8C9B562-F1CC-4CFE-F6A6-E93485916AB6}"/>
              </a:ext>
            </a:extLst>
          </p:cNvPr>
          <p:cNvSpPr/>
          <p:nvPr/>
        </p:nvSpPr>
        <p:spPr>
          <a:xfrm>
            <a:off x="11053820" y="968961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Can 450">
            <a:extLst>
              <a:ext uri="{FF2B5EF4-FFF2-40B4-BE49-F238E27FC236}">
                <a16:creationId xmlns:a16="http://schemas.microsoft.com/office/drawing/2014/main" id="{4F1EF921-D8E7-F137-E868-4C0DDE0CDEA3}"/>
              </a:ext>
            </a:extLst>
          </p:cNvPr>
          <p:cNvSpPr/>
          <p:nvPr/>
        </p:nvSpPr>
        <p:spPr>
          <a:xfrm>
            <a:off x="12201783" y="99887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731320A-0880-44E6-7E16-75B374D6645C}"/>
              </a:ext>
            </a:extLst>
          </p:cNvPr>
          <p:cNvSpPr/>
          <p:nvPr/>
        </p:nvSpPr>
        <p:spPr>
          <a:xfrm>
            <a:off x="12298580" y="946787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Can 452">
            <a:extLst>
              <a:ext uri="{FF2B5EF4-FFF2-40B4-BE49-F238E27FC236}">
                <a16:creationId xmlns:a16="http://schemas.microsoft.com/office/drawing/2014/main" id="{B43CE4F3-4E28-5DC7-08A6-050AB981E6D1}"/>
              </a:ext>
            </a:extLst>
          </p:cNvPr>
          <p:cNvSpPr/>
          <p:nvPr/>
        </p:nvSpPr>
        <p:spPr>
          <a:xfrm>
            <a:off x="13509033" y="992237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4CE3481-7AF8-633F-900D-3ABBF350957E}"/>
              </a:ext>
            </a:extLst>
          </p:cNvPr>
          <p:cNvSpPr/>
          <p:nvPr/>
        </p:nvSpPr>
        <p:spPr>
          <a:xfrm>
            <a:off x="13605830" y="892019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Can 454">
            <a:extLst>
              <a:ext uri="{FF2B5EF4-FFF2-40B4-BE49-F238E27FC236}">
                <a16:creationId xmlns:a16="http://schemas.microsoft.com/office/drawing/2014/main" id="{A26D2D4D-7023-21C4-A542-5A6E9B99F015}"/>
              </a:ext>
            </a:extLst>
          </p:cNvPr>
          <p:cNvSpPr/>
          <p:nvPr/>
        </p:nvSpPr>
        <p:spPr>
          <a:xfrm>
            <a:off x="14764916" y="1001868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3353317-FA9E-A13C-066E-3B801747EF06}"/>
              </a:ext>
            </a:extLst>
          </p:cNvPr>
          <p:cNvSpPr/>
          <p:nvPr/>
        </p:nvSpPr>
        <p:spPr>
          <a:xfrm>
            <a:off x="14861713" y="901650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Can 456">
            <a:extLst>
              <a:ext uri="{FF2B5EF4-FFF2-40B4-BE49-F238E27FC236}">
                <a16:creationId xmlns:a16="http://schemas.microsoft.com/office/drawing/2014/main" id="{5BCB570F-0809-4FF0-1493-5B08D878DCF1}"/>
              </a:ext>
            </a:extLst>
          </p:cNvPr>
          <p:cNvSpPr/>
          <p:nvPr/>
        </p:nvSpPr>
        <p:spPr>
          <a:xfrm>
            <a:off x="16029479" y="1001134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E8FD853-FFBD-4D3A-AE91-7DA6552CA24A}"/>
              </a:ext>
            </a:extLst>
          </p:cNvPr>
          <p:cNvSpPr/>
          <p:nvPr/>
        </p:nvSpPr>
        <p:spPr>
          <a:xfrm>
            <a:off x="16126276" y="900916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F6366006-7884-C5FF-08E4-6E2B2539A48C}"/>
              </a:ext>
            </a:extLst>
          </p:cNvPr>
          <p:cNvSpPr txBox="1"/>
          <p:nvPr/>
        </p:nvSpPr>
        <p:spPr>
          <a:xfrm>
            <a:off x="317945" y="400536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EB3CCA8-908D-5EF9-4761-A56EDCD939B9}"/>
              </a:ext>
            </a:extLst>
          </p:cNvPr>
          <p:cNvSpPr txBox="1"/>
          <p:nvPr/>
        </p:nvSpPr>
        <p:spPr>
          <a:xfrm>
            <a:off x="307115" y="2349106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c) 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3A439009-64D4-B6A0-F982-2CDE8F96B1BA}"/>
              </a:ext>
            </a:extLst>
          </p:cNvPr>
          <p:cNvSpPr txBox="1"/>
          <p:nvPr/>
        </p:nvSpPr>
        <p:spPr>
          <a:xfrm>
            <a:off x="301696" y="3482378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d)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DC3C8B-5519-7C77-E49D-1B4B41D9F0A1}"/>
              </a:ext>
            </a:extLst>
          </p:cNvPr>
          <p:cNvSpPr txBox="1"/>
          <p:nvPr/>
        </p:nvSpPr>
        <p:spPr>
          <a:xfrm>
            <a:off x="310874" y="4686918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e)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5C0EDB6-E4B0-6B03-A7C7-1E4A9262F19E}"/>
              </a:ext>
            </a:extLst>
          </p:cNvPr>
          <p:cNvSpPr txBox="1"/>
          <p:nvPr/>
        </p:nvSpPr>
        <p:spPr>
          <a:xfrm>
            <a:off x="317945" y="5765289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f)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18D4553-2C67-986F-1A71-3013E7B4CDED}"/>
              </a:ext>
            </a:extLst>
          </p:cNvPr>
          <p:cNvSpPr txBox="1"/>
          <p:nvPr/>
        </p:nvSpPr>
        <p:spPr>
          <a:xfrm>
            <a:off x="303846" y="8290823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g)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0427F4E-A1D0-C65A-20A8-A13680400093}"/>
              </a:ext>
            </a:extLst>
          </p:cNvPr>
          <p:cNvSpPr/>
          <p:nvPr/>
        </p:nvSpPr>
        <p:spPr>
          <a:xfrm>
            <a:off x="17592552" y="431828"/>
            <a:ext cx="3187511" cy="7258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B6C20A3-C8BE-2447-8049-D135912BE977}"/>
              </a:ext>
            </a:extLst>
          </p:cNvPr>
          <p:cNvSpPr txBox="1"/>
          <p:nvPr/>
        </p:nvSpPr>
        <p:spPr>
          <a:xfrm>
            <a:off x="17502052" y="38749"/>
            <a:ext cx="151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Legend</a:t>
            </a:r>
          </a:p>
        </p:txBody>
      </p:sp>
      <p:sp>
        <p:nvSpPr>
          <p:cNvPr id="468" name="Can 467">
            <a:extLst>
              <a:ext uri="{FF2B5EF4-FFF2-40B4-BE49-F238E27FC236}">
                <a16:creationId xmlns:a16="http://schemas.microsoft.com/office/drawing/2014/main" id="{5B479030-1404-463E-4150-DA0BDACC396F}"/>
              </a:ext>
            </a:extLst>
          </p:cNvPr>
          <p:cNvSpPr/>
          <p:nvPr/>
        </p:nvSpPr>
        <p:spPr>
          <a:xfrm>
            <a:off x="17752405" y="740173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5352B0F-7E9B-53A5-6E88-534FAF7199A6}"/>
              </a:ext>
            </a:extLst>
          </p:cNvPr>
          <p:cNvSpPr/>
          <p:nvPr/>
        </p:nvSpPr>
        <p:spPr>
          <a:xfrm>
            <a:off x="17849202" y="639955"/>
            <a:ext cx="300911" cy="53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an 469">
            <a:extLst>
              <a:ext uri="{FF2B5EF4-FFF2-40B4-BE49-F238E27FC236}">
                <a16:creationId xmlns:a16="http://schemas.microsoft.com/office/drawing/2014/main" id="{46C32072-DE41-8655-F1FF-B1CC8F2C74B2}"/>
              </a:ext>
            </a:extLst>
          </p:cNvPr>
          <p:cNvSpPr/>
          <p:nvPr/>
        </p:nvSpPr>
        <p:spPr>
          <a:xfrm>
            <a:off x="17722151" y="2311053"/>
            <a:ext cx="337399" cy="3731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Can 470">
            <a:extLst>
              <a:ext uri="{FF2B5EF4-FFF2-40B4-BE49-F238E27FC236}">
                <a16:creationId xmlns:a16="http://schemas.microsoft.com/office/drawing/2014/main" id="{053F70AB-09AA-74DB-15D4-063BC1856F1B}"/>
              </a:ext>
            </a:extLst>
          </p:cNvPr>
          <p:cNvSpPr/>
          <p:nvPr/>
        </p:nvSpPr>
        <p:spPr>
          <a:xfrm>
            <a:off x="17701255" y="1566732"/>
            <a:ext cx="337399" cy="373134"/>
          </a:xfrm>
          <a:prstGeom prst="can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2914690-2183-26CA-1142-AA8314D5396D}"/>
              </a:ext>
            </a:extLst>
          </p:cNvPr>
          <p:cNvSpPr/>
          <p:nvPr/>
        </p:nvSpPr>
        <p:spPr>
          <a:xfrm>
            <a:off x="17748758" y="3985751"/>
            <a:ext cx="977350" cy="74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3C6265A-B0FD-D5B5-6510-6A8E451871C3}"/>
              </a:ext>
            </a:extLst>
          </p:cNvPr>
          <p:cNvCxnSpPr>
            <a:cxnSpLocks/>
          </p:cNvCxnSpPr>
          <p:nvPr/>
        </p:nvCxnSpPr>
        <p:spPr>
          <a:xfrm>
            <a:off x="4573982" y="973927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4" name="TextBox 473">
            <a:extLst>
              <a:ext uri="{FF2B5EF4-FFF2-40B4-BE49-F238E27FC236}">
                <a16:creationId xmlns:a16="http://schemas.microsoft.com/office/drawing/2014/main" id="{8628568B-91B7-EDA4-6B90-9CD0C5D92534}"/>
              </a:ext>
            </a:extLst>
          </p:cNvPr>
          <p:cNvSpPr txBox="1"/>
          <p:nvPr/>
        </p:nvSpPr>
        <p:spPr>
          <a:xfrm>
            <a:off x="18820489" y="549190"/>
            <a:ext cx="202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Documentation subset with only variable codenames, description, study period, and file name.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3872E7EC-4932-3597-15AC-05882B3192C2}"/>
              </a:ext>
            </a:extLst>
          </p:cNvPr>
          <p:cNvSpPr txBox="1"/>
          <p:nvPr/>
        </p:nvSpPr>
        <p:spPr>
          <a:xfrm>
            <a:off x="18785191" y="2131816"/>
            <a:ext cx="202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documentation dataset with all other inconsistencies tabulated.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CD8A32B-641B-F14B-1A22-A839512BED28}"/>
              </a:ext>
            </a:extLst>
          </p:cNvPr>
          <p:cNvSpPr txBox="1"/>
          <p:nvPr/>
        </p:nvSpPr>
        <p:spPr>
          <a:xfrm>
            <a:off x="18750045" y="1373793"/>
            <a:ext cx="202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Documentation dataset to harmonize categories that  changes over time.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AFD58A4A-4386-137B-EAEB-CE0D81E1B59B}"/>
              </a:ext>
            </a:extLst>
          </p:cNvPr>
          <p:cNvSpPr txBox="1"/>
          <p:nvPr/>
        </p:nvSpPr>
        <p:spPr>
          <a:xfrm>
            <a:off x="18837493" y="3985455"/>
            <a:ext cx="202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script to clean a given module.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D5732BA-81BA-42E5-19D2-61822F1CEB96}"/>
              </a:ext>
            </a:extLst>
          </p:cNvPr>
          <p:cNvSpPr txBox="1"/>
          <p:nvPr/>
        </p:nvSpPr>
        <p:spPr>
          <a:xfrm>
            <a:off x="18847949" y="4780071"/>
            <a:ext cx="2024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function to execute task. White means that the function is ubiquitous. Color means that function is specific to the module.  </a:t>
            </a:r>
          </a:p>
        </p:txBody>
      </p:sp>
      <p:sp>
        <p:nvSpPr>
          <p:cNvPr id="479" name="Can 478">
            <a:extLst>
              <a:ext uri="{FF2B5EF4-FFF2-40B4-BE49-F238E27FC236}">
                <a16:creationId xmlns:a16="http://schemas.microsoft.com/office/drawing/2014/main" id="{12C4E80C-F49E-2C9E-4E43-52DF5BFAF631}"/>
              </a:ext>
            </a:extLst>
          </p:cNvPr>
          <p:cNvSpPr/>
          <p:nvPr/>
        </p:nvSpPr>
        <p:spPr>
          <a:xfrm>
            <a:off x="17720344" y="3046006"/>
            <a:ext cx="1063475" cy="731520"/>
          </a:xfrm>
          <a:prstGeom prst="can">
            <a:avLst/>
          </a:prstGeom>
          <a:solidFill>
            <a:srgbClr val="FFCCD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4206E61-57FB-DF7D-6667-29A51357BAEB}"/>
              </a:ext>
            </a:extLst>
          </p:cNvPr>
          <p:cNvSpPr txBox="1"/>
          <p:nvPr/>
        </p:nvSpPr>
        <p:spPr>
          <a:xfrm>
            <a:off x="18776168" y="3027522"/>
            <a:ext cx="202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NHANES dataset colored by module (e.g., pink means that this dataset is the Response module).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EE979E9-2C60-A75D-0360-64EC62C85959}"/>
              </a:ext>
            </a:extLst>
          </p:cNvPr>
          <p:cNvSpPr txBox="1"/>
          <p:nvPr/>
        </p:nvSpPr>
        <p:spPr>
          <a:xfrm>
            <a:off x="700968" y="2329233"/>
            <a:ext cx="359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Unclean NHANES modules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9AE5BB1-40D4-8915-8680-E2D67368BBC7}"/>
              </a:ext>
            </a:extLst>
          </p:cNvPr>
          <p:cNvSpPr txBox="1"/>
          <p:nvPr/>
        </p:nvSpPr>
        <p:spPr>
          <a:xfrm>
            <a:off x="695609" y="3496242"/>
            <a:ext cx="34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Tabulate inconsistencies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4FDD5DFC-7342-9B8C-72D8-34AE92A8D3FF}"/>
              </a:ext>
            </a:extLst>
          </p:cNvPr>
          <p:cNvSpPr txBox="1"/>
          <p:nvPr/>
        </p:nvSpPr>
        <p:spPr>
          <a:xfrm>
            <a:off x="737227" y="4663251"/>
            <a:ext cx="345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Write curation pipeline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C656A1F-DA59-2DA9-DDBC-38A66F1FD0CF}"/>
              </a:ext>
            </a:extLst>
          </p:cNvPr>
          <p:cNvSpPr txBox="1"/>
          <p:nvPr/>
        </p:nvSpPr>
        <p:spPr>
          <a:xfrm>
            <a:off x="702528" y="5783181"/>
            <a:ext cx="355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 pool of customized functions for the curation pipeline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8A23CC1C-9E68-38D9-F50C-62A6F82A6376}"/>
              </a:ext>
            </a:extLst>
          </p:cNvPr>
          <p:cNvSpPr txBox="1"/>
          <p:nvPr/>
        </p:nvSpPr>
        <p:spPr>
          <a:xfrm>
            <a:off x="658145" y="8307190"/>
            <a:ext cx="367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Cleaned NHANES modules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01508314-82FE-2FAA-CCFC-13411C56AF0B}"/>
              </a:ext>
            </a:extLst>
          </p:cNvPr>
          <p:cNvSpPr txBox="1"/>
          <p:nvPr/>
        </p:nvSpPr>
        <p:spPr>
          <a:xfrm>
            <a:off x="711176" y="381083"/>
            <a:ext cx="347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Identify the variables and organize files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78CDE050-ED84-A385-EC14-A453F1043E39}"/>
              </a:ext>
            </a:extLst>
          </p:cNvPr>
          <p:cNvSpPr txBox="1"/>
          <p:nvPr/>
        </p:nvSpPr>
        <p:spPr>
          <a:xfrm>
            <a:off x="737228" y="10139068"/>
            <a:ext cx="333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dictionary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F58B1E2-C5B9-F1F7-E897-62B2B2BE9A1E}"/>
              </a:ext>
            </a:extLst>
          </p:cNvPr>
          <p:cNvSpPr txBox="1"/>
          <p:nvPr/>
        </p:nvSpPr>
        <p:spPr>
          <a:xfrm>
            <a:off x="347383" y="10139068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h)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84B64D1C-8A4C-D9C2-6866-4894D2E8699A}"/>
              </a:ext>
            </a:extLst>
          </p:cNvPr>
          <p:cNvSpPr/>
          <p:nvPr/>
        </p:nvSpPr>
        <p:spPr>
          <a:xfrm>
            <a:off x="17769106" y="4913583"/>
            <a:ext cx="7315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FEE4040-8123-FCC3-EF39-0E7304BE1B1F}"/>
              </a:ext>
            </a:extLst>
          </p:cNvPr>
          <p:cNvCxnSpPr>
            <a:cxnSpLocks/>
          </p:cNvCxnSpPr>
          <p:nvPr/>
        </p:nvCxnSpPr>
        <p:spPr>
          <a:xfrm>
            <a:off x="5844581" y="991263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F18C85B9-AB85-032F-99D4-EC54F75F562E}"/>
              </a:ext>
            </a:extLst>
          </p:cNvPr>
          <p:cNvCxnSpPr>
            <a:cxnSpLocks/>
          </p:cNvCxnSpPr>
          <p:nvPr/>
        </p:nvCxnSpPr>
        <p:spPr>
          <a:xfrm>
            <a:off x="7143072" y="987747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E6E9D768-938B-D085-6D5E-9C59AE47A74F}"/>
              </a:ext>
            </a:extLst>
          </p:cNvPr>
          <p:cNvCxnSpPr>
            <a:cxnSpLocks/>
          </p:cNvCxnSpPr>
          <p:nvPr/>
        </p:nvCxnSpPr>
        <p:spPr>
          <a:xfrm>
            <a:off x="8445562" y="992375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C1B13C2C-580D-41CE-EF14-A2A0DB530B35}"/>
              </a:ext>
            </a:extLst>
          </p:cNvPr>
          <p:cNvCxnSpPr>
            <a:cxnSpLocks/>
          </p:cNvCxnSpPr>
          <p:nvPr/>
        </p:nvCxnSpPr>
        <p:spPr>
          <a:xfrm>
            <a:off x="9752216" y="994111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EE2D825F-EF53-56B0-3192-D305E0C6F1F0}"/>
              </a:ext>
            </a:extLst>
          </p:cNvPr>
          <p:cNvCxnSpPr>
            <a:cxnSpLocks/>
          </p:cNvCxnSpPr>
          <p:nvPr/>
        </p:nvCxnSpPr>
        <p:spPr>
          <a:xfrm>
            <a:off x="11054431" y="1002767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3D40A1A8-4BCE-B0DC-4004-091B7D9F5B32}"/>
              </a:ext>
            </a:extLst>
          </p:cNvPr>
          <p:cNvCxnSpPr>
            <a:cxnSpLocks/>
          </p:cNvCxnSpPr>
          <p:nvPr/>
        </p:nvCxnSpPr>
        <p:spPr>
          <a:xfrm>
            <a:off x="12298578" y="1002077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FD744C9D-1674-5FBB-AB69-C92CE3DB5216}"/>
              </a:ext>
            </a:extLst>
          </p:cNvPr>
          <p:cNvCxnSpPr>
            <a:cxnSpLocks/>
          </p:cNvCxnSpPr>
          <p:nvPr/>
        </p:nvCxnSpPr>
        <p:spPr>
          <a:xfrm>
            <a:off x="13605360" y="995438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FB5DC1D-B8E9-2A4A-A778-D6FE1808D689}"/>
              </a:ext>
            </a:extLst>
          </p:cNvPr>
          <p:cNvCxnSpPr>
            <a:cxnSpLocks/>
          </p:cNvCxnSpPr>
          <p:nvPr/>
        </p:nvCxnSpPr>
        <p:spPr>
          <a:xfrm>
            <a:off x="14861711" y="1005879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4D03BF4-11B2-BA01-CD84-9D57D89657F2}"/>
              </a:ext>
            </a:extLst>
          </p:cNvPr>
          <p:cNvCxnSpPr>
            <a:cxnSpLocks/>
          </p:cNvCxnSpPr>
          <p:nvPr/>
        </p:nvCxnSpPr>
        <p:spPr>
          <a:xfrm>
            <a:off x="16124640" y="1003726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77233D44-E08A-BDD5-AABA-5505A2C4D2E8}"/>
              </a:ext>
            </a:extLst>
          </p:cNvPr>
          <p:cNvCxnSpPr>
            <a:cxnSpLocks/>
          </p:cNvCxnSpPr>
          <p:nvPr/>
        </p:nvCxnSpPr>
        <p:spPr>
          <a:xfrm>
            <a:off x="17849200" y="742505"/>
            <a:ext cx="0" cy="3657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1" name="Can 500">
            <a:extLst>
              <a:ext uri="{FF2B5EF4-FFF2-40B4-BE49-F238E27FC236}">
                <a16:creationId xmlns:a16="http://schemas.microsoft.com/office/drawing/2014/main" id="{17ECC613-C269-87BA-E0F6-A7AFBF6CD961}"/>
              </a:ext>
            </a:extLst>
          </p:cNvPr>
          <p:cNvSpPr/>
          <p:nvPr/>
        </p:nvSpPr>
        <p:spPr>
          <a:xfrm>
            <a:off x="17717186" y="6043261"/>
            <a:ext cx="1066633" cy="142844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2" name="Table 4">
            <a:extLst>
              <a:ext uri="{FF2B5EF4-FFF2-40B4-BE49-F238E27FC236}">
                <a16:creationId xmlns:a16="http://schemas.microsoft.com/office/drawing/2014/main" id="{7DDF7511-8B93-354E-9AA8-362DAF3C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61281"/>
              </p:ext>
            </p:extLst>
          </p:nvPr>
        </p:nvGraphicFramePr>
        <p:xfrm>
          <a:off x="7171218" y="11820810"/>
          <a:ext cx="4437290" cy="142717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3390">
                  <a:extLst>
                    <a:ext uri="{9D8B030D-6E8A-4147-A177-3AD203B41FA5}">
                      <a16:colId xmlns:a16="http://schemas.microsoft.com/office/drawing/2014/main" val="2626205609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2811149866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345855634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640846681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4003588716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770273805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3718783594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1476064853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2781139522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983828477"/>
                    </a:ext>
                  </a:extLst>
                </a:gridCol>
                <a:gridCol w="403390">
                  <a:extLst>
                    <a:ext uri="{9D8B030D-6E8A-4147-A177-3AD203B41FA5}">
                      <a16:colId xmlns:a16="http://schemas.microsoft.com/office/drawing/2014/main" val="705989844"/>
                    </a:ext>
                  </a:extLst>
                </a:gridCol>
              </a:tblGrid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47624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71034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88482"/>
                  </a:ext>
                </a:extLst>
              </a:tr>
            </a:tbl>
          </a:graphicData>
        </a:graphic>
      </p:graphicFrame>
      <p:sp>
        <p:nvSpPr>
          <p:cNvPr id="503" name="TextBox 502">
            <a:extLst>
              <a:ext uri="{FF2B5EF4-FFF2-40B4-BE49-F238E27FC236}">
                <a16:creationId xmlns:a16="http://schemas.microsoft.com/office/drawing/2014/main" id="{DB958252-C465-3C28-6199-6D697BCCFF0F}"/>
              </a:ext>
            </a:extLst>
          </p:cNvPr>
          <p:cNvSpPr txBox="1"/>
          <p:nvPr/>
        </p:nvSpPr>
        <p:spPr>
          <a:xfrm rot="19124594">
            <a:off x="8563347" y="10690688"/>
            <a:ext cx="293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num_participants_measurements</a:t>
            </a:r>
            <a:endParaRPr lang="en-US" sz="1400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7D9E5596-CB99-F3EF-92C8-DA97AAC344BD}"/>
              </a:ext>
            </a:extLst>
          </p:cNvPr>
          <p:cNvSpPr txBox="1"/>
          <p:nvPr/>
        </p:nvSpPr>
        <p:spPr>
          <a:xfrm rot="19225960">
            <a:off x="9144888" y="11077713"/>
            <a:ext cx="181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unique_cycles</a:t>
            </a:r>
            <a:endParaRPr lang="en-US" sz="14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C4EB1CE0-88E2-8029-4D78-B7B785EE3B27}"/>
              </a:ext>
            </a:extLst>
          </p:cNvPr>
          <p:cNvSpPr txBox="1"/>
          <p:nvPr/>
        </p:nvSpPr>
        <p:spPr>
          <a:xfrm rot="5400000">
            <a:off x="7260688" y="12263029"/>
            <a:ext cx="30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25BADFEF-6A43-FEAB-2032-DFB3FBDA37CB}"/>
              </a:ext>
            </a:extLst>
          </p:cNvPr>
          <p:cNvSpPr txBox="1"/>
          <p:nvPr/>
        </p:nvSpPr>
        <p:spPr>
          <a:xfrm rot="19225960">
            <a:off x="9511917" y="10917712"/>
            <a:ext cx="226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8045072-ECE3-D4C8-08BE-6AEECB352E51}"/>
              </a:ext>
            </a:extLst>
          </p:cNvPr>
          <p:cNvSpPr txBox="1"/>
          <p:nvPr/>
        </p:nvSpPr>
        <p:spPr>
          <a:xfrm rot="19225960">
            <a:off x="10202488" y="10897428"/>
            <a:ext cx="23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comment_codename_use</a:t>
            </a:r>
            <a:endParaRPr lang="en-US" sz="1400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17786C2-776C-C20E-95B6-F6DB6B8BE7C6}"/>
              </a:ext>
            </a:extLst>
          </p:cNvPr>
          <p:cNvSpPr txBox="1"/>
          <p:nvPr/>
        </p:nvSpPr>
        <p:spPr>
          <a:xfrm rot="19124594">
            <a:off x="7426748" y="10879170"/>
            <a:ext cx="216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variable_description_use</a:t>
            </a:r>
            <a:endParaRPr lang="en-US" sz="1400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950D641-4E15-B0A8-93E8-6CA4837E5256}"/>
              </a:ext>
            </a:extLst>
          </p:cNvPr>
          <p:cNvSpPr txBox="1"/>
          <p:nvPr/>
        </p:nvSpPr>
        <p:spPr>
          <a:xfrm rot="19143425">
            <a:off x="7001740" y="10886742"/>
            <a:ext cx="211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variable_codename_use</a:t>
            </a:r>
            <a:endParaRPr lang="en-US" sz="1400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A7C1AAD6-8360-B11F-9BED-B3AFCA595DD3}"/>
              </a:ext>
            </a:extLst>
          </p:cNvPr>
          <p:cNvSpPr txBox="1"/>
          <p:nvPr/>
        </p:nvSpPr>
        <p:spPr>
          <a:xfrm rot="19124594">
            <a:off x="7936587" y="11142043"/>
            <a:ext cx="13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in_dataset</a:t>
            </a:r>
            <a:endParaRPr lang="en-US" sz="1400" dirty="0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6E14328F-30BA-1473-47F2-726215286547}"/>
              </a:ext>
            </a:extLst>
          </p:cNvPr>
          <p:cNvSpPr txBox="1"/>
          <p:nvPr/>
        </p:nvSpPr>
        <p:spPr>
          <a:xfrm rot="19124594">
            <a:off x="8350156" y="11164842"/>
            <a:ext cx="138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file_category</a:t>
            </a:r>
            <a:endParaRPr lang="en-US" sz="1400" dirty="0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1ED28433-200E-1733-50BA-168B83E68905}"/>
              </a:ext>
            </a:extLst>
          </p:cNvPr>
          <p:cNvSpPr txBox="1"/>
          <p:nvPr/>
        </p:nvSpPr>
        <p:spPr>
          <a:xfrm rot="19225960">
            <a:off x="9950142" y="11120544"/>
            <a:ext cx="149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cas_num</a:t>
            </a:r>
            <a:endParaRPr lang="en-US" sz="1400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42AECFD8-1DC0-5B81-D981-E73CE6893161}"/>
              </a:ext>
            </a:extLst>
          </p:cNvPr>
          <p:cNvSpPr txBox="1"/>
          <p:nvPr/>
        </p:nvSpPr>
        <p:spPr>
          <a:xfrm rot="19225960">
            <a:off x="10698514" y="10973239"/>
            <a:ext cx="203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chemical_family</a:t>
            </a:r>
            <a:endParaRPr lang="en-US" sz="1400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D4E0E391-A506-4E22-FC66-B14BB82863E0}"/>
              </a:ext>
            </a:extLst>
          </p:cNvPr>
          <p:cNvSpPr txBox="1"/>
          <p:nvPr/>
        </p:nvSpPr>
        <p:spPr>
          <a:xfrm rot="19225960">
            <a:off x="11110684" y="10981735"/>
            <a:ext cx="203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chemical_family_shorten</a:t>
            </a:r>
            <a:endParaRPr lang="en-US" sz="1400" dirty="0"/>
          </a:p>
        </p:txBody>
      </p:sp>
      <p:sp>
        <p:nvSpPr>
          <p:cNvPr id="516" name="Content Placeholder 4">
            <a:extLst>
              <a:ext uri="{FF2B5EF4-FFF2-40B4-BE49-F238E27FC236}">
                <a16:creationId xmlns:a16="http://schemas.microsoft.com/office/drawing/2014/main" id="{FA76FE68-4485-A1C3-C5DF-4A78A05CF2DD}"/>
              </a:ext>
            </a:extLst>
          </p:cNvPr>
          <p:cNvSpPr txBox="1">
            <a:spLocks/>
          </p:cNvSpPr>
          <p:nvPr/>
        </p:nvSpPr>
        <p:spPr>
          <a:xfrm>
            <a:off x="11872079" y="11817737"/>
            <a:ext cx="4839629" cy="1531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08760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3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876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314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2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2628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8066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35040" indent="0" algn="ctr" defTabSz="150876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5,078 harmonized variables </a:t>
            </a:r>
          </a:p>
          <a:p>
            <a:r>
              <a:rPr lang="en-US" sz="2400" dirty="0"/>
              <a:t>135,310 participants</a:t>
            </a:r>
          </a:p>
          <a:p>
            <a:r>
              <a:rPr lang="en-US" sz="2400" dirty="0"/>
              <a:t>1988-2018 (11 NHANES cycles)</a:t>
            </a:r>
          </a:p>
        </p:txBody>
      </p:sp>
      <p:sp>
        <p:nvSpPr>
          <p:cNvPr id="517" name="Can 516">
            <a:extLst>
              <a:ext uri="{FF2B5EF4-FFF2-40B4-BE49-F238E27FC236}">
                <a16:creationId xmlns:a16="http://schemas.microsoft.com/office/drawing/2014/main" id="{B8BBD412-26F6-0FE1-C6DE-A36382065D66}"/>
              </a:ext>
            </a:extLst>
          </p:cNvPr>
          <p:cNvSpPr/>
          <p:nvPr/>
        </p:nvSpPr>
        <p:spPr>
          <a:xfrm>
            <a:off x="5767742" y="11776855"/>
            <a:ext cx="1066633" cy="142844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9CD8798B-394D-D1A7-C637-65ACE988478E}"/>
              </a:ext>
            </a:extLst>
          </p:cNvPr>
          <p:cNvSpPr txBox="1"/>
          <p:nvPr/>
        </p:nvSpPr>
        <p:spPr>
          <a:xfrm>
            <a:off x="18820489" y="6034563"/>
            <a:ext cx="202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dictionary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737DD3D-FB3D-E16A-C678-9DA55C5810E6}"/>
              </a:ext>
            </a:extLst>
          </p:cNvPr>
          <p:cNvCxnSpPr/>
          <p:nvPr/>
        </p:nvCxnSpPr>
        <p:spPr>
          <a:xfrm>
            <a:off x="4956253" y="9608172"/>
            <a:ext cx="11704320" cy="0"/>
          </a:xfrm>
          <a:prstGeom prst="line">
            <a:avLst/>
          </a:prstGeom>
          <a:ln w="3810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Down Arrow 520">
            <a:extLst>
              <a:ext uri="{FF2B5EF4-FFF2-40B4-BE49-F238E27FC236}">
                <a16:creationId xmlns:a16="http://schemas.microsoft.com/office/drawing/2014/main" id="{48BF7296-3453-B242-8AD9-EA632B0526F5}"/>
              </a:ext>
            </a:extLst>
          </p:cNvPr>
          <p:cNvSpPr/>
          <p:nvPr/>
        </p:nvSpPr>
        <p:spPr>
          <a:xfrm>
            <a:off x="10791830" y="9605140"/>
            <a:ext cx="164776" cy="365760"/>
          </a:xfrm>
          <a:prstGeom prst="downArrow">
            <a:avLst/>
          </a:prstGeom>
          <a:solidFill>
            <a:srgbClr val="FFCB05"/>
          </a:solidFill>
          <a:ln>
            <a:solidFill>
              <a:srgbClr val="E27B2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EFF461C-E772-E122-1016-036F25B525F8}"/>
              </a:ext>
            </a:extLst>
          </p:cNvPr>
          <p:cNvCxnSpPr/>
          <p:nvPr/>
        </p:nvCxnSpPr>
        <p:spPr>
          <a:xfrm flipH="1">
            <a:off x="4945016" y="9349901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4E1BD694-189D-4DA7-ABB7-93356C44B9F7}"/>
              </a:ext>
            </a:extLst>
          </p:cNvPr>
          <p:cNvCxnSpPr/>
          <p:nvPr/>
        </p:nvCxnSpPr>
        <p:spPr>
          <a:xfrm flipH="1">
            <a:off x="6358254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21418669-DC96-1543-64BD-32539BCBBA8D}"/>
              </a:ext>
            </a:extLst>
          </p:cNvPr>
          <p:cNvCxnSpPr/>
          <p:nvPr/>
        </p:nvCxnSpPr>
        <p:spPr>
          <a:xfrm flipH="1">
            <a:off x="7820647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B3021AD-282B-14C5-C919-B9EC61440660}"/>
              </a:ext>
            </a:extLst>
          </p:cNvPr>
          <p:cNvCxnSpPr/>
          <p:nvPr/>
        </p:nvCxnSpPr>
        <p:spPr>
          <a:xfrm flipH="1">
            <a:off x="9090494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602652D1-AD96-818C-8AC8-EA8E1E850537}"/>
              </a:ext>
            </a:extLst>
          </p:cNvPr>
          <p:cNvCxnSpPr/>
          <p:nvPr/>
        </p:nvCxnSpPr>
        <p:spPr>
          <a:xfrm flipH="1">
            <a:off x="10213766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B439DD65-4FBD-52F1-CDD5-5DF96E92571A}"/>
              </a:ext>
            </a:extLst>
          </p:cNvPr>
          <p:cNvCxnSpPr/>
          <p:nvPr/>
        </p:nvCxnSpPr>
        <p:spPr>
          <a:xfrm flipH="1">
            <a:off x="11516221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9C0829DB-74C0-E639-85CD-FD331AEE078A}"/>
              </a:ext>
            </a:extLst>
          </p:cNvPr>
          <p:cNvCxnSpPr/>
          <p:nvPr/>
        </p:nvCxnSpPr>
        <p:spPr>
          <a:xfrm flipH="1">
            <a:off x="12803212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8440AFCA-AD73-9038-958A-9BF8152BCCBC}"/>
              </a:ext>
            </a:extLst>
          </p:cNvPr>
          <p:cNvCxnSpPr/>
          <p:nvPr/>
        </p:nvCxnSpPr>
        <p:spPr>
          <a:xfrm flipH="1">
            <a:off x="14101822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46E483F2-429A-B8A8-5D78-2E43E55B34CA}"/>
              </a:ext>
            </a:extLst>
          </p:cNvPr>
          <p:cNvCxnSpPr/>
          <p:nvPr/>
        </p:nvCxnSpPr>
        <p:spPr>
          <a:xfrm flipH="1">
            <a:off x="15458805" y="9349429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55054D0F-8D82-4E74-EB5C-B86A3AA2F6EB}"/>
              </a:ext>
            </a:extLst>
          </p:cNvPr>
          <p:cNvCxnSpPr/>
          <p:nvPr/>
        </p:nvCxnSpPr>
        <p:spPr>
          <a:xfrm flipH="1">
            <a:off x="16653101" y="9347276"/>
            <a:ext cx="0" cy="274320"/>
          </a:xfrm>
          <a:prstGeom prst="line">
            <a:avLst/>
          </a:prstGeom>
          <a:ln w="57150">
            <a:solidFill>
              <a:srgbClr val="FFCB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00ACA8-AA53-07C1-F35E-9D83336B1470}"/>
              </a:ext>
            </a:extLst>
          </p:cNvPr>
          <p:cNvGrpSpPr/>
          <p:nvPr/>
        </p:nvGrpSpPr>
        <p:grpSpPr>
          <a:xfrm>
            <a:off x="4858011" y="42358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83E032-3A62-8709-8D4D-EA5DFA09649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8F8351-A12F-D572-A113-00EC7927906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DA179E6-04A4-BE08-D1F2-59E3CB1C0EFE}"/>
              </a:ext>
            </a:extLst>
          </p:cNvPr>
          <p:cNvSpPr txBox="1"/>
          <p:nvPr/>
        </p:nvSpPr>
        <p:spPr>
          <a:xfrm>
            <a:off x="4814080" y="489862"/>
            <a:ext cx="824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1 files</a:t>
            </a: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375F242-46F1-CE5E-8BEC-60894FBE6A5D}"/>
              </a:ext>
            </a:extLst>
          </p:cNvPr>
          <p:cNvGrpSpPr/>
          <p:nvPr/>
        </p:nvGrpSpPr>
        <p:grpSpPr>
          <a:xfrm>
            <a:off x="4866787" y="1133966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41441351-07FE-3A5F-7336-565D06F0F1D2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AB27B53-00DF-C457-9295-145FEDB206FF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C8DA8AD-B49D-9D6D-A377-FA64312C712F}"/>
              </a:ext>
            </a:extLst>
          </p:cNvPr>
          <p:cNvSpPr txBox="1"/>
          <p:nvPr/>
        </p:nvSpPr>
        <p:spPr>
          <a:xfrm>
            <a:off x="4786478" y="1193369"/>
            <a:ext cx="899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BD4C43DE-79A8-2B07-D55B-3F669E87EBD0}"/>
              </a:ext>
            </a:extLst>
          </p:cNvPr>
          <p:cNvGrpSpPr/>
          <p:nvPr/>
        </p:nvGrpSpPr>
        <p:grpSpPr>
          <a:xfrm>
            <a:off x="6160736" y="428278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0E5CFD1-5C67-0122-AF33-6E0F9806D00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A2140778-748E-8744-54DC-372A264FA63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9C35A272-165A-18F6-B86F-9DD9724B7F67}"/>
              </a:ext>
            </a:extLst>
          </p:cNvPr>
          <p:cNvGrpSpPr/>
          <p:nvPr/>
        </p:nvGrpSpPr>
        <p:grpSpPr>
          <a:xfrm>
            <a:off x="6161146" y="112861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288A302-BBE3-81DF-BA68-C22F5BD700D0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1AC740BD-355B-A9F3-1A26-73B32901CAE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A52E226D-4254-7231-C610-AF0297BF8038}"/>
              </a:ext>
            </a:extLst>
          </p:cNvPr>
          <p:cNvGrpSpPr/>
          <p:nvPr/>
        </p:nvGrpSpPr>
        <p:grpSpPr>
          <a:xfrm>
            <a:off x="7434084" y="430630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365A687F-EF37-EE0C-216C-E1BF23EFF08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F7E446C-12DF-49A4-9B64-7FD0903F7FD3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7864E31-2F0D-0A5B-C1EF-F7B940918FEA}"/>
              </a:ext>
            </a:extLst>
          </p:cNvPr>
          <p:cNvGrpSpPr/>
          <p:nvPr/>
        </p:nvGrpSpPr>
        <p:grpSpPr>
          <a:xfrm>
            <a:off x="7434494" y="1130967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C2A55B04-CE07-EAEE-C199-3284C753F525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DA265B42-3045-32B2-F3F1-14C778A5608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6DFF784F-0092-4203-3154-DC9D10B52DE7}"/>
              </a:ext>
            </a:extLst>
          </p:cNvPr>
          <p:cNvGrpSpPr/>
          <p:nvPr/>
        </p:nvGrpSpPr>
        <p:grpSpPr>
          <a:xfrm>
            <a:off x="8766234" y="428647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0EA1904B-FC20-ED1B-40D8-FAF8790CF11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22C55B8-A9F4-9916-B073-F39442B3DE3A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FAE19D2-1A9F-F47C-ABC1-EEE5770AD416}"/>
              </a:ext>
            </a:extLst>
          </p:cNvPr>
          <p:cNvGrpSpPr/>
          <p:nvPr/>
        </p:nvGrpSpPr>
        <p:grpSpPr>
          <a:xfrm>
            <a:off x="8766644" y="1128984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F6A0492-8917-3511-38F0-985CC257D9E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8B3043BF-DFA7-44E4-72E6-5A2707D3FCE9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4DCFB5A-280D-E7A5-6264-F3F06E88066C}"/>
              </a:ext>
            </a:extLst>
          </p:cNvPr>
          <p:cNvGrpSpPr/>
          <p:nvPr/>
        </p:nvGrpSpPr>
        <p:grpSpPr>
          <a:xfrm>
            <a:off x="10053528" y="423026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E5060FE7-DBC7-0CBB-2E9E-2D396027B7B3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B8557E-8A79-E4E1-E0DB-F0719A90EA82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BB01E760-A040-44D8-A274-8DA0F69E8097}"/>
              </a:ext>
            </a:extLst>
          </p:cNvPr>
          <p:cNvGrpSpPr/>
          <p:nvPr/>
        </p:nvGrpSpPr>
        <p:grpSpPr>
          <a:xfrm>
            <a:off x="10053938" y="1123363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C444BDC5-B300-693A-BEA8-40DC472F8E99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858042F-8826-2960-789B-562C39B45506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34A2D955-3999-5923-E9B1-C49D583ECD31}"/>
              </a:ext>
            </a:extLst>
          </p:cNvPr>
          <p:cNvGrpSpPr/>
          <p:nvPr/>
        </p:nvGrpSpPr>
        <p:grpSpPr>
          <a:xfrm>
            <a:off x="11348048" y="1122391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C0DAFEF3-1649-4830-D720-43F5A9E9B9A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06D739B3-D361-2916-69A9-E53AE55677B4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7738D8D2-7F11-7AAC-D953-80508398F729}"/>
              </a:ext>
            </a:extLst>
          </p:cNvPr>
          <p:cNvGrpSpPr/>
          <p:nvPr/>
        </p:nvGrpSpPr>
        <p:grpSpPr>
          <a:xfrm>
            <a:off x="12623207" y="430387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14AE9D97-BED4-DC3E-CE98-EC6BF7DE2067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66737DE-1075-E221-0820-E1AAB887F5E5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E18AFCFF-F20D-51B0-E705-752BB7442D31}"/>
              </a:ext>
            </a:extLst>
          </p:cNvPr>
          <p:cNvGrpSpPr/>
          <p:nvPr/>
        </p:nvGrpSpPr>
        <p:grpSpPr>
          <a:xfrm>
            <a:off x="12623617" y="1130724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F81088B2-4866-6D80-D61F-80C9FBC258EB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EE67FA48-157E-AEA2-37E0-224B1A590D7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78468F6D-DCC0-B0E7-6D0C-46E8C886464B}"/>
              </a:ext>
            </a:extLst>
          </p:cNvPr>
          <p:cNvGrpSpPr/>
          <p:nvPr/>
        </p:nvGrpSpPr>
        <p:grpSpPr>
          <a:xfrm>
            <a:off x="13917317" y="436224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AB65C4CD-E789-B1DD-B10B-81DA424715F3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85AC7CB-AE17-B541-FEE5-0AB048DDA70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171278C-32D8-A9B6-FDD0-AA4061F7B1B9}"/>
              </a:ext>
            </a:extLst>
          </p:cNvPr>
          <p:cNvGrpSpPr/>
          <p:nvPr/>
        </p:nvGrpSpPr>
        <p:grpSpPr>
          <a:xfrm>
            <a:off x="13917727" y="1136561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849049C6-6C96-273A-34F0-17D2AB58D739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DC4E999E-C1BD-1205-429C-3B3AA17E55D1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0D68ACC-FE52-3D10-4A3F-678544351F5F}"/>
              </a:ext>
            </a:extLst>
          </p:cNvPr>
          <p:cNvGrpSpPr/>
          <p:nvPr/>
        </p:nvGrpSpPr>
        <p:grpSpPr>
          <a:xfrm>
            <a:off x="15161966" y="436224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6DD1C2AB-5146-7CA6-E44D-B21C44175A2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55376511-8310-751A-C52C-DEC7203E4CFD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B9360B51-BC44-1A17-6C1D-33A6E3C08EDC}"/>
              </a:ext>
            </a:extLst>
          </p:cNvPr>
          <p:cNvGrpSpPr/>
          <p:nvPr/>
        </p:nvGrpSpPr>
        <p:grpSpPr>
          <a:xfrm>
            <a:off x="15162376" y="1136561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6D11A708-6E04-7FB0-1A78-F473E3902BED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C3B7DFFE-DA4B-7EEB-3CFF-9D11A496037B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AB0D606F-8AA8-D1F5-9C00-DDFE5875B381}"/>
              </a:ext>
            </a:extLst>
          </p:cNvPr>
          <p:cNvGrpSpPr/>
          <p:nvPr/>
        </p:nvGrpSpPr>
        <p:grpSpPr>
          <a:xfrm>
            <a:off x="16468052" y="435845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3DE40FD4-263C-51F1-62D3-BD369B92E2F2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75888E4-C8A6-CC18-EBAD-11240EDF64D7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46A459E2-7B85-886C-5694-4CBF99ED6AD4}"/>
              </a:ext>
            </a:extLst>
          </p:cNvPr>
          <p:cNvGrpSpPr/>
          <p:nvPr/>
        </p:nvGrpSpPr>
        <p:grpSpPr>
          <a:xfrm>
            <a:off x="16468462" y="1136182"/>
            <a:ext cx="755985" cy="640080"/>
            <a:chOff x="6860971" y="5822985"/>
            <a:chExt cx="1178262" cy="754274"/>
          </a:xfrm>
          <a:solidFill>
            <a:srgbClr val="CFA7D1"/>
          </a:solidFill>
        </p:grpSpPr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114C9EFE-081C-4542-0BA0-FF114050F896}"/>
                </a:ext>
              </a:extLst>
            </p:cNvPr>
            <p:cNvSpPr/>
            <p:nvPr/>
          </p:nvSpPr>
          <p:spPr>
            <a:xfrm>
              <a:off x="6860971" y="5925275"/>
              <a:ext cx="1178262" cy="651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DBE0C01-40CD-B198-F2F5-868CB8782DCC}"/>
                </a:ext>
              </a:extLst>
            </p:cNvPr>
            <p:cNvSpPr/>
            <p:nvPr/>
          </p:nvSpPr>
          <p:spPr>
            <a:xfrm>
              <a:off x="6860971" y="5822985"/>
              <a:ext cx="464859" cy="89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8A11C1-4D13-EAEE-5C07-A03868B9C9B5}"/>
              </a:ext>
            </a:extLst>
          </p:cNvPr>
          <p:cNvSpPr txBox="1"/>
          <p:nvPr/>
        </p:nvSpPr>
        <p:spPr>
          <a:xfrm>
            <a:off x="6099415" y="484927"/>
            <a:ext cx="907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2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6C85F5-05C3-6262-38F5-AC7B45FDD57B}"/>
              </a:ext>
            </a:extLst>
          </p:cNvPr>
          <p:cNvSpPr txBox="1"/>
          <p:nvPr/>
        </p:nvSpPr>
        <p:spPr>
          <a:xfrm>
            <a:off x="6097505" y="1209195"/>
            <a:ext cx="907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37498F-0C46-2F84-DE0F-C7A1247C65CC}"/>
              </a:ext>
            </a:extLst>
          </p:cNvPr>
          <p:cNvSpPr txBox="1"/>
          <p:nvPr/>
        </p:nvSpPr>
        <p:spPr>
          <a:xfrm>
            <a:off x="7372972" y="487492"/>
            <a:ext cx="89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2 files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8024D-40B2-08AD-3043-2B417163A188}"/>
              </a:ext>
            </a:extLst>
          </p:cNvPr>
          <p:cNvSpPr txBox="1"/>
          <p:nvPr/>
        </p:nvSpPr>
        <p:spPr>
          <a:xfrm>
            <a:off x="7359268" y="1205225"/>
            <a:ext cx="89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80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BFD7E-410E-8004-ACBF-7335AFF40E07}"/>
              </a:ext>
            </a:extLst>
          </p:cNvPr>
          <p:cNvSpPr txBox="1"/>
          <p:nvPr/>
        </p:nvSpPr>
        <p:spPr>
          <a:xfrm>
            <a:off x="8687181" y="493377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1 files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12CDE-6C21-234D-D0EB-FCE71CCD043E}"/>
              </a:ext>
            </a:extLst>
          </p:cNvPr>
          <p:cNvSpPr txBox="1"/>
          <p:nvPr/>
        </p:nvSpPr>
        <p:spPr>
          <a:xfrm>
            <a:off x="8672570" y="1191144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35 files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54BD31-AE5C-E27C-BF0E-21642354256F}"/>
              </a:ext>
            </a:extLst>
          </p:cNvPr>
          <p:cNvSpPr txBox="1"/>
          <p:nvPr/>
        </p:nvSpPr>
        <p:spPr>
          <a:xfrm>
            <a:off x="9932575" y="479155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1 files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E81122B-A7A9-F84B-78F9-9E5146DC5C93}"/>
              </a:ext>
            </a:extLst>
          </p:cNvPr>
          <p:cNvSpPr txBox="1"/>
          <p:nvPr/>
        </p:nvSpPr>
        <p:spPr>
          <a:xfrm>
            <a:off x="9945964" y="1191090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431100-F0F1-8D1B-96A5-2BF196BD8C92}"/>
              </a:ext>
            </a:extLst>
          </p:cNvPr>
          <p:cNvSpPr txBox="1"/>
          <p:nvPr/>
        </p:nvSpPr>
        <p:spPr>
          <a:xfrm>
            <a:off x="11259614" y="1206298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10 files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3F87A8-A825-7E00-018D-B360725B469E}"/>
              </a:ext>
            </a:extLst>
          </p:cNvPr>
          <p:cNvSpPr txBox="1"/>
          <p:nvPr/>
        </p:nvSpPr>
        <p:spPr>
          <a:xfrm>
            <a:off x="12520822" y="497923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4 files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391526-347C-D414-A6A0-26E667754FC4}"/>
              </a:ext>
            </a:extLst>
          </p:cNvPr>
          <p:cNvSpPr txBox="1"/>
          <p:nvPr/>
        </p:nvSpPr>
        <p:spPr>
          <a:xfrm>
            <a:off x="12527836" y="1195356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233 files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28F9CC-3A85-D52E-7C6D-47B744088BCD}"/>
              </a:ext>
            </a:extLst>
          </p:cNvPr>
          <p:cNvSpPr txBox="1"/>
          <p:nvPr/>
        </p:nvSpPr>
        <p:spPr>
          <a:xfrm>
            <a:off x="15073262" y="491775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5 files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D5A00E-0977-DD4E-128F-FEB4FB495E07}"/>
              </a:ext>
            </a:extLst>
          </p:cNvPr>
          <p:cNvSpPr txBox="1"/>
          <p:nvPr/>
        </p:nvSpPr>
        <p:spPr>
          <a:xfrm>
            <a:off x="15094014" y="1211351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277 files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E8FA9A9-BF82-F48D-E9CD-A45E8BDD0E3C}"/>
              </a:ext>
            </a:extLst>
          </p:cNvPr>
          <p:cNvSpPr txBox="1"/>
          <p:nvPr/>
        </p:nvSpPr>
        <p:spPr>
          <a:xfrm>
            <a:off x="16373445" y="509827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8 files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56EF5E2-52C7-3A23-4EDA-0ABDA6F1F77D}"/>
              </a:ext>
            </a:extLst>
          </p:cNvPr>
          <p:cNvSpPr txBox="1"/>
          <p:nvPr/>
        </p:nvSpPr>
        <p:spPr>
          <a:xfrm>
            <a:off x="16380502" y="1200037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267 files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E656A3-FA4A-1060-7207-BA1DFE5DA84E}"/>
              </a:ext>
            </a:extLst>
          </p:cNvPr>
          <p:cNvSpPr txBox="1"/>
          <p:nvPr/>
        </p:nvSpPr>
        <p:spPr>
          <a:xfrm>
            <a:off x="13835358" y="511282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III</a:t>
            </a:r>
          </a:p>
          <a:p>
            <a:pPr algn="ctr"/>
            <a:r>
              <a:rPr lang="en-US" sz="1100" dirty="0"/>
              <a:t>1988-1994</a:t>
            </a:r>
          </a:p>
          <a:p>
            <a:pPr algn="ctr"/>
            <a:r>
              <a:rPr lang="en-US" sz="1100" dirty="0"/>
              <a:t>5 files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E490A8-09AB-1E26-95B5-309D3A2F380E}"/>
              </a:ext>
            </a:extLst>
          </p:cNvPr>
          <p:cNvSpPr txBox="1"/>
          <p:nvPr/>
        </p:nvSpPr>
        <p:spPr>
          <a:xfrm>
            <a:off x="13817627" y="1202852"/>
            <a:ext cx="9451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Continuous</a:t>
            </a:r>
          </a:p>
          <a:p>
            <a:pPr algn="ctr"/>
            <a:r>
              <a:rPr lang="en-US" sz="1100" dirty="0"/>
              <a:t>1999-2018</a:t>
            </a:r>
          </a:p>
          <a:p>
            <a:pPr algn="ctr"/>
            <a:r>
              <a:rPr lang="en-US" sz="1100" dirty="0"/>
              <a:t>230 files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7955BDE-B6F5-054D-5F64-BF85104C641E}"/>
              </a:ext>
            </a:extLst>
          </p:cNvPr>
          <p:cNvSpPr txBox="1"/>
          <p:nvPr/>
        </p:nvSpPr>
        <p:spPr>
          <a:xfrm>
            <a:off x="4602019" y="5752121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●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446C195-414C-48BE-DC09-B22BC2677B53}"/>
              </a:ext>
            </a:extLst>
          </p:cNvPr>
          <p:cNvSpPr txBox="1"/>
          <p:nvPr/>
        </p:nvSpPr>
        <p:spPr>
          <a:xfrm>
            <a:off x="4602199" y="604051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■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3232CAE-3F70-1169-4E13-C22A3AF6F086}"/>
              </a:ext>
            </a:extLst>
          </p:cNvPr>
          <p:cNvSpPr txBox="1"/>
          <p:nvPr/>
        </p:nvSpPr>
        <p:spPr>
          <a:xfrm>
            <a:off x="4587321" y="6343442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◆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0951C13E-0CD2-5F81-7367-41A3FE8A92A1}"/>
              </a:ext>
            </a:extLst>
          </p:cNvPr>
          <p:cNvSpPr txBox="1"/>
          <p:nvPr/>
        </p:nvSpPr>
        <p:spPr>
          <a:xfrm>
            <a:off x="4604938" y="659894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▶︎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71C02D76-4F1C-E694-1BBA-EEB4C7716D5A}"/>
              </a:ext>
            </a:extLst>
          </p:cNvPr>
          <p:cNvSpPr txBox="1"/>
          <p:nvPr/>
        </p:nvSpPr>
        <p:spPr>
          <a:xfrm>
            <a:off x="4590120" y="6897746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▲</a:t>
            </a:r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A6A4CE82-FBC2-F137-E807-82828D93950D}"/>
              </a:ext>
            </a:extLst>
          </p:cNvPr>
          <p:cNvSpPr txBox="1"/>
          <p:nvPr/>
        </p:nvSpPr>
        <p:spPr>
          <a:xfrm>
            <a:off x="4609493" y="7164850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✤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26DC80F-8BFB-F82A-D29D-665A49058640}"/>
              </a:ext>
            </a:extLst>
          </p:cNvPr>
          <p:cNvSpPr txBox="1"/>
          <p:nvPr/>
        </p:nvSpPr>
        <p:spPr>
          <a:xfrm>
            <a:off x="13124551" y="578532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★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667731F7-AD2A-C7F7-4F2A-CDC84E47A742}"/>
              </a:ext>
            </a:extLst>
          </p:cNvPr>
          <p:cNvSpPr txBox="1"/>
          <p:nvPr/>
        </p:nvSpPr>
        <p:spPr>
          <a:xfrm>
            <a:off x="13118666" y="6046876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✿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37319145-5DB4-FA20-30FF-799A3DE88144}"/>
              </a:ext>
            </a:extLst>
          </p:cNvPr>
          <p:cNvSpPr txBox="1"/>
          <p:nvPr/>
        </p:nvSpPr>
        <p:spPr>
          <a:xfrm>
            <a:off x="13118846" y="6335272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DD88"/>
                </a:solidFill>
              </a:rPr>
              <a:t>✽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A9E2255A-A0D8-4102-5ADF-692F084D785B}"/>
              </a:ext>
            </a:extLst>
          </p:cNvPr>
          <p:cNvSpPr txBox="1"/>
          <p:nvPr/>
        </p:nvSpPr>
        <p:spPr>
          <a:xfrm>
            <a:off x="8747033" y="5735427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✦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655BEA7B-8637-6D3D-48BD-1C5233C0E1AA}"/>
              </a:ext>
            </a:extLst>
          </p:cNvPr>
          <p:cNvSpPr txBox="1"/>
          <p:nvPr/>
        </p:nvSpPr>
        <p:spPr>
          <a:xfrm>
            <a:off x="4491949" y="467057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</a:rPr>
              <a:t>✤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8047AF57-6373-BD6F-A2F1-AC7DAEF72A5A}"/>
              </a:ext>
            </a:extLst>
          </p:cNvPr>
          <p:cNvSpPr txBox="1"/>
          <p:nvPr/>
        </p:nvSpPr>
        <p:spPr>
          <a:xfrm>
            <a:off x="4485659" y="480063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</a:rPr>
              <a:t>✦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E0947B78-60EA-2564-9705-CBB8F7A5766E}"/>
              </a:ext>
            </a:extLst>
          </p:cNvPr>
          <p:cNvSpPr txBox="1"/>
          <p:nvPr/>
        </p:nvSpPr>
        <p:spPr>
          <a:xfrm>
            <a:off x="4480738" y="493560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863A14F4-2A47-DF2C-6114-58858E15BA9C}"/>
              </a:ext>
            </a:extLst>
          </p:cNvPr>
          <p:cNvSpPr txBox="1"/>
          <p:nvPr/>
        </p:nvSpPr>
        <p:spPr>
          <a:xfrm>
            <a:off x="5863507" y="466446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EED4BFBA-9C75-AEF3-E427-3BC9D7F94CAC}"/>
              </a:ext>
            </a:extLst>
          </p:cNvPr>
          <p:cNvSpPr txBox="1"/>
          <p:nvPr/>
        </p:nvSpPr>
        <p:spPr>
          <a:xfrm>
            <a:off x="5862698" y="4764148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581544D-3F2E-CCB9-EAD4-9A5416D92C05}"/>
              </a:ext>
            </a:extLst>
          </p:cNvPr>
          <p:cNvSpPr txBox="1"/>
          <p:nvPr/>
        </p:nvSpPr>
        <p:spPr>
          <a:xfrm>
            <a:off x="5852524" y="489723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E76C872-9DE0-EF09-7044-D82D929821F1}"/>
              </a:ext>
            </a:extLst>
          </p:cNvPr>
          <p:cNvSpPr txBox="1"/>
          <p:nvPr/>
        </p:nvSpPr>
        <p:spPr>
          <a:xfrm>
            <a:off x="5865137" y="5013243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57C70F9D-93D4-752A-85CB-BDFCB11E52DF}"/>
              </a:ext>
            </a:extLst>
          </p:cNvPr>
          <p:cNvSpPr txBox="1"/>
          <p:nvPr/>
        </p:nvSpPr>
        <p:spPr>
          <a:xfrm>
            <a:off x="7300256" y="468391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2FCBAB5-FA6F-B82E-AEA8-0803C1919B83}"/>
              </a:ext>
            </a:extLst>
          </p:cNvPr>
          <p:cNvSpPr txBox="1"/>
          <p:nvPr/>
        </p:nvSpPr>
        <p:spPr>
          <a:xfrm>
            <a:off x="7299447" y="4783598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2FA0870-86E4-06D6-FB52-58A2D21AC739}"/>
              </a:ext>
            </a:extLst>
          </p:cNvPr>
          <p:cNvSpPr txBox="1"/>
          <p:nvPr/>
        </p:nvSpPr>
        <p:spPr>
          <a:xfrm>
            <a:off x="7288834" y="523914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4DB9FBDB-2873-29EE-EFA0-6579138E277F}"/>
              </a:ext>
            </a:extLst>
          </p:cNvPr>
          <p:cNvSpPr txBox="1"/>
          <p:nvPr/>
        </p:nvSpPr>
        <p:spPr>
          <a:xfrm>
            <a:off x="7301447" y="536536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A5B0BC39-2F1B-9FF0-A562-32CD1157F00F}"/>
              </a:ext>
            </a:extLst>
          </p:cNvPr>
          <p:cNvSpPr txBox="1"/>
          <p:nvPr/>
        </p:nvSpPr>
        <p:spPr>
          <a:xfrm>
            <a:off x="8557756" y="466841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056D9DD4-5080-DE95-0544-55562B40002B}"/>
              </a:ext>
            </a:extLst>
          </p:cNvPr>
          <p:cNvSpPr txBox="1"/>
          <p:nvPr/>
        </p:nvSpPr>
        <p:spPr>
          <a:xfrm>
            <a:off x="8556947" y="4768099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9A1BB7AD-184D-3E2D-DDDD-0763EECEA3B1}"/>
              </a:ext>
            </a:extLst>
          </p:cNvPr>
          <p:cNvSpPr txBox="1"/>
          <p:nvPr/>
        </p:nvSpPr>
        <p:spPr>
          <a:xfrm>
            <a:off x="8546773" y="490118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9D7806EA-DC74-41DA-3739-7D81E65E4359}"/>
              </a:ext>
            </a:extLst>
          </p:cNvPr>
          <p:cNvSpPr txBox="1"/>
          <p:nvPr/>
        </p:nvSpPr>
        <p:spPr>
          <a:xfrm>
            <a:off x="8559386" y="501719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DE8FF706-C1B3-27B7-DB08-41C12CB7B9E7}"/>
              </a:ext>
            </a:extLst>
          </p:cNvPr>
          <p:cNvSpPr txBox="1"/>
          <p:nvPr/>
        </p:nvSpPr>
        <p:spPr>
          <a:xfrm>
            <a:off x="9753140" y="468631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BA43858-A3F2-C2DD-3A97-E62AA17C8F83}"/>
              </a:ext>
            </a:extLst>
          </p:cNvPr>
          <p:cNvSpPr txBox="1"/>
          <p:nvPr/>
        </p:nvSpPr>
        <p:spPr>
          <a:xfrm>
            <a:off x="9752331" y="4785998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80DB68F1-368A-4332-52FE-E5338506E91A}"/>
              </a:ext>
            </a:extLst>
          </p:cNvPr>
          <p:cNvSpPr txBox="1"/>
          <p:nvPr/>
        </p:nvSpPr>
        <p:spPr>
          <a:xfrm>
            <a:off x="9752613" y="504795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667E88DF-55DF-922E-016B-1C3D396C6757}"/>
              </a:ext>
            </a:extLst>
          </p:cNvPr>
          <p:cNvSpPr txBox="1"/>
          <p:nvPr/>
        </p:nvSpPr>
        <p:spPr>
          <a:xfrm>
            <a:off x="11047413" y="467058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8BBEA45-4D64-C9D7-A0B2-7E22C5719310}"/>
              </a:ext>
            </a:extLst>
          </p:cNvPr>
          <p:cNvSpPr txBox="1"/>
          <p:nvPr/>
        </p:nvSpPr>
        <p:spPr>
          <a:xfrm>
            <a:off x="11047695" y="4919086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A7317D5-5F6C-8EE2-F3C6-2D0AE1094EC5}"/>
              </a:ext>
            </a:extLst>
          </p:cNvPr>
          <p:cNvSpPr txBox="1"/>
          <p:nvPr/>
        </p:nvSpPr>
        <p:spPr>
          <a:xfrm>
            <a:off x="12288862" y="466039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640AF73-D506-3AAC-49AE-DB135F02AED7}"/>
              </a:ext>
            </a:extLst>
          </p:cNvPr>
          <p:cNvSpPr txBox="1"/>
          <p:nvPr/>
        </p:nvSpPr>
        <p:spPr>
          <a:xfrm>
            <a:off x="12288053" y="477436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B98BDE47-9C01-5E42-52AC-DC368B8A10ED}"/>
              </a:ext>
            </a:extLst>
          </p:cNvPr>
          <p:cNvSpPr txBox="1"/>
          <p:nvPr/>
        </p:nvSpPr>
        <p:spPr>
          <a:xfrm>
            <a:off x="12291322" y="514491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EACFDCF2-F229-2F38-E42D-E67C0009A1A3}"/>
              </a:ext>
            </a:extLst>
          </p:cNvPr>
          <p:cNvSpPr txBox="1"/>
          <p:nvPr/>
        </p:nvSpPr>
        <p:spPr>
          <a:xfrm>
            <a:off x="12273144" y="499425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8492DCDE-56B2-6455-279C-90F5FB9CF3F7}"/>
              </a:ext>
            </a:extLst>
          </p:cNvPr>
          <p:cNvSpPr txBox="1"/>
          <p:nvPr/>
        </p:nvSpPr>
        <p:spPr>
          <a:xfrm>
            <a:off x="13596896" y="466463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C9F86D9B-E6D4-C2D6-4655-A2DFDBE155C1}"/>
              </a:ext>
            </a:extLst>
          </p:cNvPr>
          <p:cNvSpPr txBox="1"/>
          <p:nvPr/>
        </p:nvSpPr>
        <p:spPr>
          <a:xfrm>
            <a:off x="13589869" y="5163235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59E352D3-02C6-3033-C666-4974CA2C9FAD}"/>
              </a:ext>
            </a:extLst>
          </p:cNvPr>
          <p:cNvSpPr txBox="1"/>
          <p:nvPr/>
        </p:nvSpPr>
        <p:spPr>
          <a:xfrm>
            <a:off x="13580650" y="4790225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★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51A0390A-9D14-5C63-18E6-90C2E76766BA}"/>
              </a:ext>
            </a:extLst>
          </p:cNvPr>
          <p:cNvSpPr txBox="1"/>
          <p:nvPr/>
        </p:nvSpPr>
        <p:spPr>
          <a:xfrm>
            <a:off x="13579057" y="492223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✿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A4E6DB82-E5D8-E4E8-2207-B00B7C232BC9}"/>
              </a:ext>
            </a:extLst>
          </p:cNvPr>
          <p:cNvSpPr txBox="1"/>
          <p:nvPr/>
        </p:nvSpPr>
        <p:spPr>
          <a:xfrm>
            <a:off x="13576342" y="5043294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EDD88"/>
                </a:solidFill>
              </a:rPr>
              <a:t>✽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1DFE9BBA-41E8-E532-8953-7FB34C183F7D}"/>
              </a:ext>
            </a:extLst>
          </p:cNvPr>
          <p:cNvSpPr txBox="1"/>
          <p:nvPr/>
        </p:nvSpPr>
        <p:spPr>
          <a:xfrm>
            <a:off x="14865066" y="4805077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5B258DF9-0096-0FB0-4B20-8D4B37333A2B}"/>
              </a:ext>
            </a:extLst>
          </p:cNvPr>
          <p:cNvSpPr txBox="1"/>
          <p:nvPr/>
        </p:nvSpPr>
        <p:spPr>
          <a:xfrm>
            <a:off x="16160946" y="4654000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E877E65-1A8A-B151-31D9-9EE46C7061CD}"/>
              </a:ext>
            </a:extLst>
          </p:cNvPr>
          <p:cNvSpPr txBox="1"/>
          <p:nvPr/>
        </p:nvSpPr>
        <p:spPr>
          <a:xfrm>
            <a:off x="16160137" y="4767972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■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34E3687-079A-9A96-666F-FD7FB7EA6B8C}"/>
              </a:ext>
            </a:extLst>
          </p:cNvPr>
          <p:cNvSpPr txBox="1"/>
          <p:nvPr/>
        </p:nvSpPr>
        <p:spPr>
          <a:xfrm>
            <a:off x="16149963" y="4901054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◆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CA4F5545-C847-704F-6B6E-8EDD1FF0505C}"/>
              </a:ext>
            </a:extLst>
          </p:cNvPr>
          <p:cNvSpPr txBox="1"/>
          <p:nvPr/>
        </p:nvSpPr>
        <p:spPr>
          <a:xfrm>
            <a:off x="16153241" y="5243281"/>
            <a:ext cx="457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▶︎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678BEBCC-61A8-B6F6-78DD-6B601CCD1B42}"/>
              </a:ext>
            </a:extLst>
          </p:cNvPr>
          <p:cNvSpPr txBox="1"/>
          <p:nvPr/>
        </p:nvSpPr>
        <p:spPr>
          <a:xfrm>
            <a:off x="16135063" y="5105233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4691480-AE2A-97C7-9F19-17ADBB67DF25}"/>
              </a:ext>
            </a:extLst>
          </p:cNvPr>
          <p:cNvSpPr txBox="1"/>
          <p:nvPr/>
        </p:nvSpPr>
        <p:spPr>
          <a:xfrm>
            <a:off x="301756" y="1772534"/>
            <a:ext cx="15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b) 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D8399F6D-87A5-62F8-2A43-CFBA560863F9}"/>
              </a:ext>
            </a:extLst>
          </p:cNvPr>
          <p:cNvSpPr txBox="1"/>
          <p:nvPr/>
        </p:nvSpPr>
        <p:spPr>
          <a:xfrm>
            <a:off x="695609" y="1752661"/>
            <a:ext cx="359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 unclean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B9069-8B57-4E07-6247-5A1D2E8D3911}"/>
              </a:ext>
            </a:extLst>
          </p:cNvPr>
          <p:cNvSpPr/>
          <p:nvPr/>
        </p:nvSpPr>
        <p:spPr>
          <a:xfrm>
            <a:off x="9126161" y="6658263"/>
            <a:ext cx="3518174" cy="180909"/>
          </a:xfrm>
          <a:prstGeom prst="rect">
            <a:avLst/>
          </a:prstGeom>
          <a:solidFill>
            <a:srgbClr val="99DD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derive_a_variable_from_two_variables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69DCE-2BE7-DE22-DB57-115F0042B479}"/>
              </a:ext>
            </a:extLst>
          </p:cNvPr>
          <p:cNvSpPr/>
          <p:nvPr/>
        </p:nvSpPr>
        <p:spPr>
          <a:xfrm>
            <a:off x="9151088" y="6940508"/>
            <a:ext cx="3530523" cy="184267"/>
          </a:xfrm>
          <a:prstGeom prst="rect">
            <a:avLst/>
          </a:prstGeom>
          <a:solidFill>
            <a:srgbClr val="99DD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consolidate_multiple_variables_into_one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84962-0164-FB2A-2022-5D650F93638B}"/>
              </a:ext>
            </a:extLst>
          </p:cNvPr>
          <p:cNvSpPr/>
          <p:nvPr/>
        </p:nvSpPr>
        <p:spPr>
          <a:xfrm>
            <a:off x="9130761" y="7255223"/>
            <a:ext cx="3530523" cy="184267"/>
          </a:xfrm>
          <a:prstGeom prst="rect">
            <a:avLst/>
          </a:prstGeom>
          <a:solidFill>
            <a:srgbClr val="99DD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create_categories_for_units_variables</a:t>
            </a:r>
            <a:r>
              <a:rPr lang="en-US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EC22-94D8-2678-AC05-B70D8379CB6D}"/>
              </a:ext>
            </a:extLst>
          </p:cNvPr>
          <p:cNvSpPr txBox="1"/>
          <p:nvPr/>
        </p:nvSpPr>
        <p:spPr>
          <a:xfrm>
            <a:off x="8749696" y="6589069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DDFF"/>
                </a:solidFill>
              </a:rPr>
              <a:t>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374A-EC6D-A2D3-1289-B02CE621C499}"/>
              </a:ext>
            </a:extLst>
          </p:cNvPr>
          <p:cNvSpPr txBox="1"/>
          <p:nvPr/>
        </p:nvSpPr>
        <p:spPr>
          <a:xfrm>
            <a:off x="8743811" y="6850618"/>
            <a:ext cx="457533" cy="3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DDFF"/>
                </a:solidFill>
              </a:rPr>
              <a:t>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9B2C3-89FB-5102-2C13-CD6D1095F63B}"/>
              </a:ext>
            </a:extLst>
          </p:cNvPr>
          <p:cNvSpPr txBox="1"/>
          <p:nvPr/>
        </p:nvSpPr>
        <p:spPr>
          <a:xfrm>
            <a:off x="8743991" y="7139014"/>
            <a:ext cx="45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DDFF"/>
                </a:solidFill>
              </a:rPr>
              <a:t>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993799-498C-EE83-3F59-0C75795F508E}"/>
              </a:ext>
            </a:extLst>
          </p:cNvPr>
          <p:cNvCxnSpPr/>
          <p:nvPr/>
        </p:nvCxnSpPr>
        <p:spPr>
          <a:xfrm>
            <a:off x="7520329" y="5017825"/>
            <a:ext cx="731520" cy="0"/>
          </a:xfrm>
          <a:prstGeom prst="line">
            <a:avLst/>
          </a:prstGeom>
          <a:ln w="38100">
            <a:solidFill>
              <a:srgbClr val="99DD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25001-2518-4E88-434C-94C58A0992B0}"/>
              </a:ext>
            </a:extLst>
          </p:cNvPr>
          <p:cNvCxnSpPr/>
          <p:nvPr/>
        </p:nvCxnSpPr>
        <p:spPr>
          <a:xfrm>
            <a:off x="7517382" y="5126072"/>
            <a:ext cx="731520" cy="0"/>
          </a:xfrm>
          <a:prstGeom prst="line">
            <a:avLst/>
          </a:prstGeom>
          <a:ln w="38100">
            <a:solidFill>
              <a:srgbClr val="99DD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8AD579-E307-B7D4-BB96-EA8936809B1F}"/>
              </a:ext>
            </a:extLst>
          </p:cNvPr>
          <p:cNvCxnSpPr/>
          <p:nvPr/>
        </p:nvCxnSpPr>
        <p:spPr>
          <a:xfrm>
            <a:off x="7520329" y="5227915"/>
            <a:ext cx="731520" cy="0"/>
          </a:xfrm>
          <a:prstGeom prst="line">
            <a:avLst/>
          </a:prstGeom>
          <a:ln w="38100">
            <a:solidFill>
              <a:srgbClr val="99DD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594A04-E643-2AB6-0FCC-39430C94F5EC}"/>
              </a:ext>
            </a:extLst>
          </p:cNvPr>
          <p:cNvSpPr txBox="1"/>
          <p:nvPr/>
        </p:nvSpPr>
        <p:spPr>
          <a:xfrm>
            <a:off x="7277601" y="4894820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DDFF"/>
                </a:solidFill>
              </a:rPr>
              <a:t>❖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075F2-00A7-8478-CD5E-9F04E84B2DCA}"/>
              </a:ext>
            </a:extLst>
          </p:cNvPr>
          <p:cNvSpPr txBox="1"/>
          <p:nvPr/>
        </p:nvSpPr>
        <p:spPr>
          <a:xfrm>
            <a:off x="7278347" y="5012653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DDFF"/>
                </a:solidFill>
              </a:rPr>
              <a:t>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C3393-36E8-6103-B0FB-1918E118D1E7}"/>
              </a:ext>
            </a:extLst>
          </p:cNvPr>
          <p:cNvSpPr txBox="1"/>
          <p:nvPr/>
        </p:nvSpPr>
        <p:spPr>
          <a:xfrm>
            <a:off x="7281659" y="5121419"/>
            <a:ext cx="457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DDFF"/>
                </a:solidFill>
              </a:rPr>
              <a:t>✹</a:t>
            </a:r>
          </a:p>
        </p:txBody>
      </p:sp>
    </p:spTree>
    <p:extLst>
      <p:ext uri="{BB962C8B-B14F-4D97-AF65-F5344CB8AC3E}">
        <p14:creationId xmlns:p14="http://schemas.microsoft.com/office/powerpoint/2010/main" val="4016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  <p:bldP spid="503" grpId="0"/>
      <p:bldP spid="504" grpId="0"/>
      <p:bldP spid="505" grpId="0"/>
      <p:bldP spid="506" grpId="0"/>
      <p:bldP spid="507" grpId="0"/>
      <p:bldP spid="508" grpId="0"/>
      <p:bldP spid="509" grpId="0"/>
      <p:bldP spid="511" grpId="0"/>
      <p:bldP spid="512" grpId="0"/>
      <p:bldP spid="513" grpId="0"/>
      <p:bldP spid="514" grpId="0"/>
      <p:bldP spid="515" grpId="0"/>
      <p:bldP spid="516" grpId="0" uiExpand="1" build="p"/>
      <p:bldP spid="5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40126</TotalTime>
  <Words>603</Words>
  <Application>Microsoft Macintosh PowerPoint</Application>
  <PresentationFormat>Custom</PresentationFormat>
  <Paragraphs>248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 Kim</dc:creator>
  <cp:lastModifiedBy>Nguyen, Vy Kim</cp:lastModifiedBy>
  <cp:revision>59</cp:revision>
  <dcterms:created xsi:type="dcterms:W3CDTF">2022-10-03T15:10:36Z</dcterms:created>
  <dcterms:modified xsi:type="dcterms:W3CDTF">2023-07-18T21:23:31Z</dcterms:modified>
</cp:coreProperties>
</file>