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</p:sldIdLst>
  <p:sldSz cx="21945600" cy="4023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7BC7"/>
    <a:srgbClr val="FFCCDC"/>
    <a:srgbClr val="F4AFBC"/>
    <a:srgbClr val="CFA7D1"/>
    <a:srgbClr val="B45750"/>
    <a:srgbClr val="B40012"/>
    <a:srgbClr val="F0A3F4"/>
    <a:srgbClr val="F085F4"/>
    <a:srgbClr val="EE8866"/>
    <a:srgbClr val="FFA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732"/>
    <p:restoredTop sz="96197"/>
  </p:normalViewPr>
  <p:slideViewPr>
    <p:cSldViewPr snapToGrid="0">
      <p:cViewPr>
        <p:scale>
          <a:sx n="45" d="100"/>
          <a:sy n="45" d="100"/>
        </p:scale>
        <p:origin x="25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6584530"/>
            <a:ext cx="18653760" cy="14007253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21131956"/>
            <a:ext cx="16459200" cy="9713804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1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2142067"/>
            <a:ext cx="4732020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2142067"/>
            <a:ext cx="13921740" cy="340961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7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5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10030472"/>
            <a:ext cx="18928080" cy="1673605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6924858"/>
            <a:ext cx="18928080" cy="8801097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3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10710333"/>
            <a:ext cx="93268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10710333"/>
            <a:ext cx="93268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8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2142076"/>
            <a:ext cx="18928080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9862823"/>
            <a:ext cx="9284016" cy="4833617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4696440"/>
            <a:ext cx="9284016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9862823"/>
            <a:ext cx="9329738" cy="4833617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4696440"/>
            <a:ext cx="9329738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3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2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682240"/>
            <a:ext cx="7078027" cy="93878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5792902"/>
            <a:ext cx="11109960" cy="28591933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12070080"/>
            <a:ext cx="7078027" cy="22361316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9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682240"/>
            <a:ext cx="7078027" cy="93878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5792902"/>
            <a:ext cx="11109960" cy="28591933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12070080"/>
            <a:ext cx="7078027" cy="22361316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2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2142076"/>
            <a:ext cx="1892808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10710333"/>
            <a:ext cx="1892808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7290595"/>
            <a:ext cx="49377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7290595"/>
            <a:ext cx="740664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7290595"/>
            <a:ext cx="49377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extLst>
              <a:ext uri="{FF2B5EF4-FFF2-40B4-BE49-F238E27FC236}">
                <a16:creationId xmlns:a16="http://schemas.microsoft.com/office/drawing/2014/main" id="{114007AE-475E-D1BD-D6E8-16CD04E42544}"/>
              </a:ext>
            </a:extLst>
          </p:cNvPr>
          <p:cNvSpPr/>
          <p:nvPr/>
        </p:nvSpPr>
        <p:spPr>
          <a:xfrm>
            <a:off x="0" y="-33564"/>
            <a:ext cx="21945600" cy="40300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26332BF-9B1D-06E0-95F3-DBF88B3A7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20721"/>
              </p:ext>
            </p:extLst>
          </p:nvPr>
        </p:nvGraphicFramePr>
        <p:xfrm>
          <a:off x="4125644" y="28542869"/>
          <a:ext cx="1572768" cy="131638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3192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27103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E907030-DA22-8A4B-13CA-4959D4F69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27098"/>
              </p:ext>
            </p:extLst>
          </p:nvPr>
        </p:nvGraphicFramePr>
        <p:xfrm>
          <a:off x="6109330" y="28555349"/>
          <a:ext cx="1566824" cy="13039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59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59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59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59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12595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18BA1F5-6A54-1103-8D8F-87A2C749A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58059"/>
              </p:ext>
            </p:extLst>
          </p:nvPr>
        </p:nvGraphicFramePr>
        <p:xfrm>
          <a:off x="8071486" y="28550098"/>
          <a:ext cx="1566824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430911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7AD99A6-7225-B92A-8202-9BAD2628C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417937"/>
              </p:ext>
            </p:extLst>
          </p:nvPr>
        </p:nvGraphicFramePr>
        <p:xfrm>
          <a:off x="12072335" y="28549646"/>
          <a:ext cx="1566824" cy="133027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3256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3256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3256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3256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5482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B6CFCC2-1204-3C62-A3B2-9209A2379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38100"/>
              </p:ext>
            </p:extLst>
          </p:nvPr>
        </p:nvGraphicFramePr>
        <p:xfrm>
          <a:off x="10088696" y="28547413"/>
          <a:ext cx="1566824" cy="131638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913973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9D8AD3B-DC7A-80D7-C5B1-1E33EB35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73977"/>
              </p:ext>
            </p:extLst>
          </p:nvPr>
        </p:nvGraphicFramePr>
        <p:xfrm>
          <a:off x="16070167" y="28563182"/>
          <a:ext cx="1566824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70251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DAA37F1-53D9-912A-A8DA-73426C08B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01510"/>
              </p:ext>
            </p:extLst>
          </p:nvPr>
        </p:nvGraphicFramePr>
        <p:xfrm>
          <a:off x="14068062" y="28543434"/>
          <a:ext cx="1564684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71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171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171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171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957757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5C7F714-5FAD-3D14-DC7D-72BAE339F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92071"/>
              </p:ext>
            </p:extLst>
          </p:nvPr>
        </p:nvGraphicFramePr>
        <p:xfrm>
          <a:off x="18029494" y="28562518"/>
          <a:ext cx="1566824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778271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588F69A-0ACF-9352-F5AC-0AF7D2723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97029"/>
              </p:ext>
            </p:extLst>
          </p:nvPr>
        </p:nvGraphicFramePr>
        <p:xfrm>
          <a:off x="19999833" y="28562518"/>
          <a:ext cx="1566824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078624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E9930F00-40D6-6222-48CF-D06B68508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55779"/>
              </p:ext>
            </p:extLst>
          </p:nvPr>
        </p:nvGraphicFramePr>
        <p:xfrm>
          <a:off x="2197027" y="28550098"/>
          <a:ext cx="1572768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3192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989169"/>
                  </a:ext>
                </a:extLst>
              </a:tr>
            </a:tbl>
          </a:graphicData>
        </a:graphic>
      </p:graphicFrame>
      <p:sp>
        <p:nvSpPr>
          <p:cNvPr id="177" name="Folded Corner 176">
            <a:extLst>
              <a:ext uri="{FF2B5EF4-FFF2-40B4-BE49-F238E27FC236}">
                <a16:creationId xmlns:a16="http://schemas.microsoft.com/office/drawing/2014/main" id="{B38B1269-932F-87A0-320C-DBA94C4407EA}"/>
              </a:ext>
            </a:extLst>
          </p:cNvPr>
          <p:cNvSpPr/>
          <p:nvPr/>
        </p:nvSpPr>
        <p:spPr>
          <a:xfrm rot="10800000">
            <a:off x="15794803" y="4518221"/>
            <a:ext cx="872600" cy="859979"/>
          </a:xfrm>
          <a:prstGeom prst="foldedCorner">
            <a:avLst>
              <a:gd name="adj" fmla="val 304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olded Corner 175">
            <a:extLst>
              <a:ext uri="{FF2B5EF4-FFF2-40B4-BE49-F238E27FC236}">
                <a16:creationId xmlns:a16="http://schemas.microsoft.com/office/drawing/2014/main" id="{368CB817-2BC9-5DE3-C5FF-9CC0D28E098D}"/>
              </a:ext>
            </a:extLst>
          </p:cNvPr>
          <p:cNvSpPr/>
          <p:nvPr/>
        </p:nvSpPr>
        <p:spPr>
          <a:xfrm rot="10800000">
            <a:off x="15714334" y="832075"/>
            <a:ext cx="872600" cy="859979"/>
          </a:xfrm>
          <a:prstGeom prst="foldedCorner">
            <a:avLst>
              <a:gd name="adj" fmla="val 304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0C12ED-57B8-FB17-B2BD-0028278D6295}"/>
              </a:ext>
            </a:extLst>
          </p:cNvPr>
          <p:cNvGrpSpPr/>
          <p:nvPr/>
        </p:nvGrpSpPr>
        <p:grpSpPr>
          <a:xfrm>
            <a:off x="10719275" y="2635696"/>
            <a:ext cx="1178262" cy="754278"/>
            <a:chOff x="6860971" y="5822985"/>
            <a:chExt cx="1178262" cy="754278"/>
          </a:xfrm>
          <a:solidFill>
            <a:srgbClr val="D17BC7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8FE0045-C68E-4BF3-2B6A-DA2D173FBBB7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B084F3-064D-5157-0006-BAED93142AC9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ADF8FDB-3F0D-C4CE-A97A-36640EC6DF2A}"/>
              </a:ext>
            </a:extLst>
          </p:cNvPr>
          <p:cNvSpPr txBox="1"/>
          <p:nvPr/>
        </p:nvSpPr>
        <p:spPr>
          <a:xfrm>
            <a:off x="529493" y="10236846"/>
            <a:ext cx="600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Unclean NHANES Modules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ECAA6D-A698-EDF5-6423-2D091733DE1A}"/>
              </a:ext>
            </a:extLst>
          </p:cNvPr>
          <p:cNvSpPr txBox="1"/>
          <p:nvPr/>
        </p:nvSpPr>
        <p:spPr>
          <a:xfrm>
            <a:off x="10471876" y="2801744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1999-2000</a:t>
            </a:r>
          </a:p>
          <a:p>
            <a:pPr algn="ctr"/>
            <a:r>
              <a:rPr lang="en-US" sz="1600" dirty="0"/>
              <a:t>42 files</a:t>
            </a:r>
          </a:p>
        </p:txBody>
      </p:sp>
      <p:sp>
        <p:nvSpPr>
          <p:cNvPr id="87" name="Folded Corner 86">
            <a:extLst>
              <a:ext uri="{FF2B5EF4-FFF2-40B4-BE49-F238E27FC236}">
                <a16:creationId xmlns:a16="http://schemas.microsoft.com/office/drawing/2014/main" id="{D4DCF603-462C-804B-4731-C9A277F52AD9}"/>
              </a:ext>
            </a:extLst>
          </p:cNvPr>
          <p:cNvSpPr/>
          <p:nvPr/>
        </p:nvSpPr>
        <p:spPr>
          <a:xfrm rot="10800000">
            <a:off x="15881186" y="4673193"/>
            <a:ext cx="872600" cy="859979"/>
          </a:xfrm>
          <a:prstGeom prst="foldedCorner">
            <a:avLst>
              <a:gd name="adj" fmla="val 30416"/>
            </a:avLst>
          </a:prstGeom>
          <a:solidFill>
            <a:srgbClr val="D17B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8" name="Table 4">
            <a:extLst>
              <a:ext uri="{FF2B5EF4-FFF2-40B4-BE49-F238E27FC236}">
                <a16:creationId xmlns:a16="http://schemas.microsoft.com/office/drawing/2014/main" id="{921AB571-18D9-BCE9-EC89-D75DD0F58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62602"/>
              </p:ext>
            </p:extLst>
          </p:nvPr>
        </p:nvGraphicFramePr>
        <p:xfrm>
          <a:off x="4213200" y="10771799"/>
          <a:ext cx="1572768" cy="131638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3192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271034"/>
                  </a:ext>
                </a:extLst>
              </a:tr>
            </a:tbl>
          </a:graphicData>
        </a:graphic>
      </p:graphicFrame>
      <p:sp>
        <p:nvSpPr>
          <p:cNvPr id="89" name="Folded Corner 88">
            <a:extLst>
              <a:ext uri="{FF2B5EF4-FFF2-40B4-BE49-F238E27FC236}">
                <a16:creationId xmlns:a16="http://schemas.microsoft.com/office/drawing/2014/main" id="{21CE8F50-8649-843D-0274-DDF04A5B2B0F}"/>
              </a:ext>
            </a:extLst>
          </p:cNvPr>
          <p:cNvSpPr/>
          <p:nvPr/>
        </p:nvSpPr>
        <p:spPr>
          <a:xfrm rot="10800000">
            <a:off x="15844031" y="1001853"/>
            <a:ext cx="872600" cy="859979"/>
          </a:xfrm>
          <a:prstGeom prst="foldedCorner">
            <a:avLst>
              <a:gd name="adj" fmla="val 30416"/>
            </a:avLst>
          </a:prstGeom>
          <a:solidFill>
            <a:srgbClr val="CFA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0" name="Table 4">
            <a:extLst>
              <a:ext uri="{FF2B5EF4-FFF2-40B4-BE49-F238E27FC236}">
                <a16:creationId xmlns:a16="http://schemas.microsoft.com/office/drawing/2014/main" id="{8DDEC9DD-9B49-3EF4-E06D-A01213E70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71932"/>
              </p:ext>
            </p:extLst>
          </p:nvPr>
        </p:nvGraphicFramePr>
        <p:xfrm>
          <a:off x="16005755" y="1138320"/>
          <a:ext cx="624840" cy="640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</a:tblGrid>
              <a:tr h="163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66C70CE3-AC41-C184-7B2C-47F2F1FEE2BA}"/>
              </a:ext>
            </a:extLst>
          </p:cNvPr>
          <p:cNvSpPr txBox="1"/>
          <p:nvPr/>
        </p:nvSpPr>
        <p:spPr>
          <a:xfrm>
            <a:off x="15510890" y="5549518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SAS .</a:t>
            </a:r>
            <a:r>
              <a:rPr lang="en-US" sz="1600" dirty="0" err="1"/>
              <a:t>xpt</a:t>
            </a:r>
            <a:r>
              <a:rPr lang="en-US" sz="1600" dirty="0"/>
              <a:t> or .sas7bdat files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B9B7DA-9F98-4F43-9E5D-5B93AF0FD53E}"/>
              </a:ext>
            </a:extLst>
          </p:cNvPr>
          <p:cNvSpPr txBox="1"/>
          <p:nvPr/>
        </p:nvSpPr>
        <p:spPr>
          <a:xfrm>
            <a:off x="15435133" y="1887390"/>
            <a:ext cx="1673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 .</a:t>
            </a:r>
            <a:r>
              <a:rPr lang="en-US" sz="1600" dirty="0" err="1"/>
              <a:t>dat</a:t>
            </a:r>
            <a:r>
              <a:rPr lang="en-US" sz="1600" dirty="0"/>
              <a:t> files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87CAE0-6895-D9CC-5496-55165676D5CD}"/>
              </a:ext>
            </a:extLst>
          </p:cNvPr>
          <p:cNvSpPr txBox="1"/>
          <p:nvPr/>
        </p:nvSpPr>
        <p:spPr>
          <a:xfrm>
            <a:off x="10109976" y="733638"/>
            <a:ext cx="1673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NHANES III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D838B1-9119-9102-BBE9-941B030D7BB8}"/>
              </a:ext>
            </a:extLst>
          </p:cNvPr>
          <p:cNvSpPr txBox="1"/>
          <p:nvPr/>
        </p:nvSpPr>
        <p:spPr>
          <a:xfrm>
            <a:off x="10059091" y="2172314"/>
            <a:ext cx="257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NHANES Continuous</a:t>
            </a:r>
          </a:p>
        </p:txBody>
      </p:sp>
      <p:graphicFrame>
        <p:nvGraphicFramePr>
          <p:cNvPr id="98" name="Table 4">
            <a:extLst>
              <a:ext uri="{FF2B5EF4-FFF2-40B4-BE49-F238E27FC236}">
                <a16:creationId xmlns:a16="http://schemas.microsoft.com/office/drawing/2014/main" id="{9055D693-E3F4-15DE-40E3-A7A850859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33940"/>
              </p:ext>
            </p:extLst>
          </p:nvPr>
        </p:nvGraphicFramePr>
        <p:xfrm>
          <a:off x="6196886" y="10784279"/>
          <a:ext cx="1566824" cy="13039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59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59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59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59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125954"/>
                  </a:ext>
                </a:extLst>
              </a:tr>
            </a:tbl>
          </a:graphicData>
        </a:graphic>
      </p:graphicFrame>
      <p:graphicFrame>
        <p:nvGraphicFramePr>
          <p:cNvPr id="99" name="Table 4">
            <a:extLst>
              <a:ext uri="{FF2B5EF4-FFF2-40B4-BE49-F238E27FC236}">
                <a16:creationId xmlns:a16="http://schemas.microsoft.com/office/drawing/2014/main" id="{04ED19CB-0507-3225-B4B6-54B9D0499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93687"/>
              </p:ext>
            </p:extLst>
          </p:nvPr>
        </p:nvGraphicFramePr>
        <p:xfrm>
          <a:off x="8159042" y="10779028"/>
          <a:ext cx="1566824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430911"/>
                  </a:ext>
                </a:extLst>
              </a:tr>
            </a:tbl>
          </a:graphicData>
        </a:graphic>
      </p:graphicFrame>
      <p:graphicFrame>
        <p:nvGraphicFramePr>
          <p:cNvPr id="100" name="Table 4">
            <a:extLst>
              <a:ext uri="{FF2B5EF4-FFF2-40B4-BE49-F238E27FC236}">
                <a16:creationId xmlns:a16="http://schemas.microsoft.com/office/drawing/2014/main" id="{8FD8BEAF-EB05-427E-97D7-AE8F6D1E2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51606"/>
              </p:ext>
            </p:extLst>
          </p:nvPr>
        </p:nvGraphicFramePr>
        <p:xfrm>
          <a:off x="12159891" y="10778576"/>
          <a:ext cx="1566824" cy="133027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3256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3256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3256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3256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54824"/>
                  </a:ext>
                </a:extLst>
              </a:tr>
            </a:tbl>
          </a:graphicData>
        </a:graphic>
      </p:graphicFrame>
      <p:graphicFrame>
        <p:nvGraphicFramePr>
          <p:cNvPr id="101" name="Table 4">
            <a:extLst>
              <a:ext uri="{FF2B5EF4-FFF2-40B4-BE49-F238E27FC236}">
                <a16:creationId xmlns:a16="http://schemas.microsoft.com/office/drawing/2014/main" id="{393C3B2B-DA98-A0BB-ADD4-CA406862A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0397"/>
              </p:ext>
            </p:extLst>
          </p:nvPr>
        </p:nvGraphicFramePr>
        <p:xfrm>
          <a:off x="10176252" y="10776343"/>
          <a:ext cx="1566824" cy="131638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913973"/>
                  </a:ext>
                </a:extLst>
              </a:tr>
            </a:tbl>
          </a:graphicData>
        </a:graphic>
      </p:graphicFrame>
      <p:graphicFrame>
        <p:nvGraphicFramePr>
          <p:cNvPr id="102" name="Table 4">
            <a:extLst>
              <a:ext uri="{FF2B5EF4-FFF2-40B4-BE49-F238E27FC236}">
                <a16:creationId xmlns:a16="http://schemas.microsoft.com/office/drawing/2014/main" id="{5B4EBC6E-8357-B1A5-DE3D-962C15086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432226"/>
              </p:ext>
            </p:extLst>
          </p:nvPr>
        </p:nvGraphicFramePr>
        <p:xfrm>
          <a:off x="16157723" y="10792112"/>
          <a:ext cx="1566824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70251"/>
                  </a:ext>
                </a:extLst>
              </a:tr>
            </a:tbl>
          </a:graphicData>
        </a:graphic>
      </p:graphicFrame>
      <p:graphicFrame>
        <p:nvGraphicFramePr>
          <p:cNvPr id="103" name="Table 4">
            <a:extLst>
              <a:ext uri="{FF2B5EF4-FFF2-40B4-BE49-F238E27FC236}">
                <a16:creationId xmlns:a16="http://schemas.microsoft.com/office/drawing/2014/main" id="{6DCA79F2-5538-E613-0374-699487427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595500"/>
              </p:ext>
            </p:extLst>
          </p:nvPr>
        </p:nvGraphicFramePr>
        <p:xfrm>
          <a:off x="14155618" y="10772364"/>
          <a:ext cx="1564684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71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171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171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171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957757"/>
                  </a:ext>
                </a:extLst>
              </a:tr>
            </a:tbl>
          </a:graphicData>
        </a:graphic>
      </p:graphicFrame>
      <p:graphicFrame>
        <p:nvGraphicFramePr>
          <p:cNvPr id="104" name="Table 4">
            <a:extLst>
              <a:ext uri="{FF2B5EF4-FFF2-40B4-BE49-F238E27FC236}">
                <a16:creationId xmlns:a16="http://schemas.microsoft.com/office/drawing/2014/main" id="{BF612DCB-F38B-685E-B571-AFDB5033F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10816"/>
              </p:ext>
            </p:extLst>
          </p:nvPr>
        </p:nvGraphicFramePr>
        <p:xfrm>
          <a:off x="18117050" y="10791448"/>
          <a:ext cx="1566824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778271"/>
                  </a:ext>
                </a:extLst>
              </a:tr>
            </a:tbl>
          </a:graphicData>
        </a:graphic>
      </p:graphicFrame>
      <p:graphicFrame>
        <p:nvGraphicFramePr>
          <p:cNvPr id="105" name="Table 4">
            <a:extLst>
              <a:ext uri="{FF2B5EF4-FFF2-40B4-BE49-F238E27FC236}">
                <a16:creationId xmlns:a16="http://schemas.microsoft.com/office/drawing/2014/main" id="{0DBCACDA-2146-249A-4056-0BE446615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46645"/>
              </p:ext>
            </p:extLst>
          </p:nvPr>
        </p:nvGraphicFramePr>
        <p:xfrm>
          <a:off x="20087389" y="10791448"/>
          <a:ext cx="1566824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078624"/>
                  </a:ext>
                </a:extLst>
              </a:tr>
            </a:tbl>
          </a:graphicData>
        </a:graphic>
      </p:graphicFrame>
      <p:graphicFrame>
        <p:nvGraphicFramePr>
          <p:cNvPr id="106" name="Table 4">
            <a:extLst>
              <a:ext uri="{FF2B5EF4-FFF2-40B4-BE49-F238E27FC236}">
                <a16:creationId xmlns:a16="http://schemas.microsoft.com/office/drawing/2014/main" id="{1C811C37-D04A-94DF-D109-A24AA9FB9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07443"/>
              </p:ext>
            </p:extLst>
          </p:nvPr>
        </p:nvGraphicFramePr>
        <p:xfrm>
          <a:off x="2284583" y="10779028"/>
          <a:ext cx="1572768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3192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989169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A233A24-CC78-C413-3BDA-094CA0BD54D3}"/>
              </a:ext>
            </a:extLst>
          </p:cNvPr>
          <p:cNvSpPr txBox="1"/>
          <p:nvPr/>
        </p:nvSpPr>
        <p:spPr>
          <a:xfrm>
            <a:off x="8096302" y="10813231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Dietary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36 files</a:t>
            </a:r>
          </a:p>
          <a:p>
            <a:pPr algn="ctr"/>
            <a:r>
              <a:rPr lang="en-US" b="1" dirty="0"/>
              <a:t>649 variables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A0F824-CAA3-FC2D-50DF-F8FD761B90A3}"/>
              </a:ext>
            </a:extLst>
          </p:cNvPr>
          <p:cNvSpPr txBox="1"/>
          <p:nvPr/>
        </p:nvSpPr>
        <p:spPr>
          <a:xfrm>
            <a:off x="6140604" y="1081323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Questionnaire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41 files</a:t>
            </a:r>
          </a:p>
          <a:p>
            <a:pPr algn="ctr"/>
            <a:r>
              <a:rPr lang="en-US" b="1" dirty="0"/>
              <a:t>1267 variables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A04B58-89C6-01A3-86F8-7A859B981DF8}"/>
              </a:ext>
            </a:extLst>
          </p:cNvPr>
          <p:cNvSpPr txBox="1"/>
          <p:nvPr/>
        </p:nvSpPr>
        <p:spPr>
          <a:xfrm>
            <a:off x="12081999" y="10817496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Occupation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10 files</a:t>
            </a:r>
          </a:p>
          <a:p>
            <a:pPr algn="ctr"/>
            <a:r>
              <a:rPr lang="en-US" b="1" dirty="0"/>
              <a:t>61 variables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500083-0E48-2DA0-B04A-D0032D63F1CD}"/>
              </a:ext>
            </a:extLst>
          </p:cNvPr>
          <p:cNvSpPr txBox="1"/>
          <p:nvPr/>
        </p:nvSpPr>
        <p:spPr>
          <a:xfrm>
            <a:off x="10137747" y="10809146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Medications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12 files</a:t>
            </a:r>
          </a:p>
          <a:p>
            <a:pPr algn="ctr"/>
            <a:r>
              <a:rPr lang="en-US" b="1" dirty="0"/>
              <a:t>94 variables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8B95D3-8C23-B737-5880-0694F285D6AF}"/>
              </a:ext>
            </a:extLst>
          </p:cNvPr>
          <p:cNvSpPr txBox="1"/>
          <p:nvPr/>
        </p:nvSpPr>
        <p:spPr>
          <a:xfrm>
            <a:off x="2260707" y="1081207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Mortality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11 files</a:t>
            </a:r>
          </a:p>
          <a:p>
            <a:pPr algn="ctr"/>
            <a:r>
              <a:rPr lang="en-US" b="1" dirty="0"/>
              <a:t>11 variables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550DEA-C821-3E16-D9EC-98A7EC366DE7}"/>
              </a:ext>
            </a:extLst>
          </p:cNvPr>
          <p:cNvSpPr txBox="1"/>
          <p:nvPr/>
        </p:nvSpPr>
        <p:spPr>
          <a:xfrm>
            <a:off x="18005812" y="10832604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Weights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248 files</a:t>
            </a:r>
          </a:p>
          <a:p>
            <a:pPr algn="ctr"/>
            <a:r>
              <a:rPr lang="en-US" b="1" dirty="0"/>
              <a:t>252 variables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2E1BF6-BD7E-DCEF-A6EE-5C1FF4C9A08B}"/>
              </a:ext>
            </a:extLst>
          </p:cNvPr>
          <p:cNvSpPr txBox="1"/>
          <p:nvPr/>
        </p:nvSpPr>
        <p:spPr>
          <a:xfrm>
            <a:off x="20062738" y="10829502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275 files</a:t>
            </a:r>
          </a:p>
          <a:p>
            <a:pPr algn="ctr"/>
            <a:r>
              <a:rPr lang="en-US" b="1" dirty="0"/>
              <a:t>1045 variables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4C59AD-9BA9-FC61-EB6D-7A4AB6834DA7}"/>
              </a:ext>
            </a:extLst>
          </p:cNvPr>
          <p:cNvSpPr txBox="1"/>
          <p:nvPr/>
        </p:nvSpPr>
        <p:spPr>
          <a:xfrm>
            <a:off x="14085925" y="10839364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Chemicals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237 files</a:t>
            </a:r>
          </a:p>
          <a:p>
            <a:pPr algn="ctr"/>
            <a:r>
              <a:rPr lang="en-US" b="1" dirty="0"/>
              <a:t>632 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099550-43A3-58F8-5557-BEF6168D4DFA}"/>
              </a:ext>
            </a:extLst>
          </p:cNvPr>
          <p:cNvSpPr txBox="1"/>
          <p:nvPr/>
        </p:nvSpPr>
        <p:spPr>
          <a:xfrm>
            <a:off x="16056264" y="10836442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Comments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234 files</a:t>
            </a:r>
          </a:p>
          <a:p>
            <a:pPr algn="ctr"/>
            <a:r>
              <a:rPr lang="en-US" b="1" dirty="0"/>
              <a:t>469 variables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F791C9-6696-BF53-4227-6D50DDEB7258}"/>
              </a:ext>
            </a:extLst>
          </p:cNvPr>
          <p:cNvSpPr txBox="1"/>
          <p:nvPr/>
        </p:nvSpPr>
        <p:spPr>
          <a:xfrm>
            <a:off x="4166928" y="10813054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Demographics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12 files</a:t>
            </a:r>
          </a:p>
          <a:p>
            <a:pPr algn="ctr"/>
            <a:r>
              <a:rPr lang="en-US" b="1" dirty="0"/>
              <a:t>315 variables</a:t>
            </a:r>
          </a:p>
        </p:txBody>
      </p:sp>
      <p:graphicFrame>
        <p:nvGraphicFramePr>
          <p:cNvPr id="107" name="Table 4">
            <a:extLst>
              <a:ext uri="{FF2B5EF4-FFF2-40B4-BE49-F238E27FC236}">
                <a16:creationId xmlns:a16="http://schemas.microsoft.com/office/drawing/2014/main" id="{36691B7A-1677-3F33-B2AA-437212DFD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790681"/>
              </p:ext>
            </p:extLst>
          </p:nvPr>
        </p:nvGraphicFramePr>
        <p:xfrm>
          <a:off x="16042910" y="4806495"/>
          <a:ext cx="624840" cy="640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</a:tblGrid>
              <a:tr h="163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</a:tbl>
          </a:graphicData>
        </a:graphic>
      </p:graphicFrame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BAEDEBF-669D-E33C-EA87-AB43431A1B07}"/>
              </a:ext>
            </a:extLst>
          </p:cNvPr>
          <p:cNvGrpSpPr/>
          <p:nvPr/>
        </p:nvGrpSpPr>
        <p:grpSpPr>
          <a:xfrm>
            <a:off x="10715717" y="1187652"/>
            <a:ext cx="1178262" cy="754278"/>
            <a:chOff x="6860971" y="5822985"/>
            <a:chExt cx="1178262" cy="754278"/>
          </a:xfrm>
          <a:solidFill>
            <a:srgbClr val="CFA7D1"/>
          </a:solidFill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F360820-144A-DD2E-7617-AE519D98153B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AC7AE1E-3199-F693-1EC0-CF1639EAA10A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9FE3265-91B4-9582-B71B-4DE9F0D6253C}"/>
              </a:ext>
            </a:extLst>
          </p:cNvPr>
          <p:cNvGrpSpPr/>
          <p:nvPr/>
        </p:nvGrpSpPr>
        <p:grpSpPr>
          <a:xfrm>
            <a:off x="12076695" y="2649367"/>
            <a:ext cx="1178262" cy="754278"/>
            <a:chOff x="6860971" y="5822985"/>
            <a:chExt cx="1178262" cy="754278"/>
          </a:xfrm>
          <a:solidFill>
            <a:srgbClr val="D17BC7"/>
          </a:solidFill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2A367E0-59E7-5EB7-4D2C-1D26BF144265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995A825-6D28-8820-7EEF-438115C91EAC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23788E6-A889-D06B-03BC-1716BD7F8781}"/>
              </a:ext>
            </a:extLst>
          </p:cNvPr>
          <p:cNvGrpSpPr/>
          <p:nvPr/>
        </p:nvGrpSpPr>
        <p:grpSpPr>
          <a:xfrm>
            <a:off x="13434115" y="2649367"/>
            <a:ext cx="1178262" cy="754278"/>
            <a:chOff x="6860971" y="5822985"/>
            <a:chExt cx="1178262" cy="754278"/>
          </a:xfrm>
          <a:solidFill>
            <a:srgbClr val="D17BC7"/>
          </a:solidFill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5D9E6E8-F8C4-B055-D2C1-E99E5EBD6994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ECA32E3-1092-A41D-CBDF-DB94AAF1C3B9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C8976C77-3DBE-16FE-F7DD-E5EB2AE3875E}"/>
              </a:ext>
            </a:extLst>
          </p:cNvPr>
          <p:cNvSpPr txBox="1"/>
          <p:nvPr/>
        </p:nvSpPr>
        <p:spPr>
          <a:xfrm>
            <a:off x="10474034" y="3770412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1999-2000</a:t>
            </a:r>
          </a:p>
          <a:p>
            <a:pPr algn="ctr"/>
            <a:r>
              <a:rPr lang="en-US" sz="1600" dirty="0"/>
              <a:t>42 files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C32F5EA-2A34-1232-95D9-0D4456C4B6A6}"/>
              </a:ext>
            </a:extLst>
          </p:cNvPr>
          <p:cNvGrpSpPr/>
          <p:nvPr/>
        </p:nvGrpSpPr>
        <p:grpSpPr>
          <a:xfrm>
            <a:off x="10721433" y="3604364"/>
            <a:ext cx="1178262" cy="754278"/>
            <a:chOff x="6860971" y="5822985"/>
            <a:chExt cx="1178262" cy="754278"/>
          </a:xfrm>
          <a:solidFill>
            <a:srgbClr val="D17BC7"/>
          </a:solidFill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FA8B27E-708E-8097-A1B3-113EB5ABFD2F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0C0B235-9607-2A28-7591-C1507AE0E6CD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21553BD-85CB-B3F0-3F28-85A8411B329B}"/>
              </a:ext>
            </a:extLst>
          </p:cNvPr>
          <p:cNvGrpSpPr/>
          <p:nvPr/>
        </p:nvGrpSpPr>
        <p:grpSpPr>
          <a:xfrm>
            <a:off x="12078853" y="3618035"/>
            <a:ext cx="1178262" cy="754278"/>
            <a:chOff x="6860971" y="5822985"/>
            <a:chExt cx="1178262" cy="754278"/>
          </a:xfrm>
          <a:solidFill>
            <a:srgbClr val="D17BC7"/>
          </a:solidFill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D9324CD-282A-4D99-29A2-7F6160938932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8FEC9F20-FE11-2AD7-C39F-C360320868B2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40CFFCC-7811-CA17-CD3A-4C8650B13AEF}"/>
              </a:ext>
            </a:extLst>
          </p:cNvPr>
          <p:cNvGrpSpPr/>
          <p:nvPr/>
        </p:nvGrpSpPr>
        <p:grpSpPr>
          <a:xfrm>
            <a:off x="13436273" y="3618035"/>
            <a:ext cx="1178262" cy="754278"/>
            <a:chOff x="6860971" y="5822985"/>
            <a:chExt cx="1178262" cy="754278"/>
          </a:xfrm>
          <a:solidFill>
            <a:srgbClr val="D17BC7"/>
          </a:solidFill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A3F0C20-A02F-E740-1A51-4C16C21C6420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A9284B3-189F-8192-0567-5ACD1C3AE386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67BE8CD3-9067-4DF9-0E1F-2451223D00BC}"/>
              </a:ext>
            </a:extLst>
          </p:cNvPr>
          <p:cNvSpPr txBox="1"/>
          <p:nvPr/>
        </p:nvSpPr>
        <p:spPr>
          <a:xfrm>
            <a:off x="10466678" y="4719304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1999-2000</a:t>
            </a:r>
          </a:p>
          <a:p>
            <a:pPr algn="ctr"/>
            <a:r>
              <a:rPr lang="en-US" sz="1600" dirty="0"/>
              <a:t>42 files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7EA2EFB-09A0-E73B-2788-CEAF9689C369}"/>
              </a:ext>
            </a:extLst>
          </p:cNvPr>
          <p:cNvGrpSpPr/>
          <p:nvPr/>
        </p:nvGrpSpPr>
        <p:grpSpPr>
          <a:xfrm>
            <a:off x="10714077" y="4553256"/>
            <a:ext cx="1178262" cy="754278"/>
            <a:chOff x="6860971" y="5822985"/>
            <a:chExt cx="1178262" cy="754278"/>
          </a:xfrm>
          <a:solidFill>
            <a:srgbClr val="D17BC7"/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6599F71-2AA6-A787-0692-6F168945DC90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4C76B9C-AD29-48B2-A472-16EDDA8EF3D8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761D285-4378-E16C-7D1C-45DB392C17D4}"/>
              </a:ext>
            </a:extLst>
          </p:cNvPr>
          <p:cNvGrpSpPr/>
          <p:nvPr/>
        </p:nvGrpSpPr>
        <p:grpSpPr>
          <a:xfrm>
            <a:off x="12071497" y="4566927"/>
            <a:ext cx="1178262" cy="754278"/>
            <a:chOff x="6860971" y="5822985"/>
            <a:chExt cx="1178262" cy="754278"/>
          </a:xfrm>
          <a:solidFill>
            <a:srgbClr val="D17BC7"/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D03D836-6B7D-9DFF-EEF2-5B97E4AE71D6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4860698-388F-5640-14D2-B6F952671EB3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BF9A372-7205-8787-B11A-712538F0E578}"/>
              </a:ext>
            </a:extLst>
          </p:cNvPr>
          <p:cNvGrpSpPr/>
          <p:nvPr/>
        </p:nvGrpSpPr>
        <p:grpSpPr>
          <a:xfrm>
            <a:off x="13428917" y="4566927"/>
            <a:ext cx="1178262" cy="754278"/>
            <a:chOff x="6860971" y="5822985"/>
            <a:chExt cx="1178262" cy="754278"/>
          </a:xfrm>
          <a:solidFill>
            <a:srgbClr val="D17BC7"/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2B5532E-2E42-A725-F4B1-F1ACE45FD80A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A1A8BFE-7E1F-9E23-2E96-95CAC0533B0F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B17C505-81C3-C3A3-729C-3A214D5CED35}"/>
              </a:ext>
            </a:extLst>
          </p:cNvPr>
          <p:cNvGrpSpPr/>
          <p:nvPr/>
        </p:nvGrpSpPr>
        <p:grpSpPr>
          <a:xfrm>
            <a:off x="10714077" y="5508869"/>
            <a:ext cx="1178262" cy="754278"/>
            <a:chOff x="6860971" y="5822985"/>
            <a:chExt cx="1178262" cy="754278"/>
          </a:xfrm>
          <a:solidFill>
            <a:srgbClr val="D17BC7"/>
          </a:solidFill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EDDD042-43E9-0B2C-6C28-D390D00202ED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CB650D2-BF43-A669-9FD4-8D3B4C743C0F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7A11188-1DA2-D1FF-0153-9F8943E4F907}"/>
              </a:ext>
            </a:extLst>
          </p:cNvPr>
          <p:cNvSpPr txBox="1"/>
          <p:nvPr/>
        </p:nvSpPr>
        <p:spPr>
          <a:xfrm>
            <a:off x="11806068" y="2806459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2001-2002</a:t>
            </a:r>
          </a:p>
          <a:p>
            <a:pPr algn="ctr"/>
            <a:r>
              <a:rPr lang="en-US" sz="1600" dirty="0"/>
              <a:t>56 files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228C6B-E83F-8F74-AB05-16AB207C4F72}"/>
              </a:ext>
            </a:extLst>
          </p:cNvPr>
          <p:cNvSpPr txBox="1"/>
          <p:nvPr/>
        </p:nvSpPr>
        <p:spPr>
          <a:xfrm>
            <a:off x="13186716" y="2809378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2003-2004</a:t>
            </a:r>
          </a:p>
          <a:p>
            <a:pPr algn="ctr"/>
            <a:r>
              <a:rPr lang="en-US" sz="1600" dirty="0"/>
              <a:t>66 files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8D4072-BED9-276C-529C-477A4BC9192C}"/>
              </a:ext>
            </a:extLst>
          </p:cNvPr>
          <p:cNvSpPr txBox="1"/>
          <p:nvPr/>
        </p:nvSpPr>
        <p:spPr>
          <a:xfrm>
            <a:off x="10487918" y="3778575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2005-2006</a:t>
            </a:r>
          </a:p>
          <a:p>
            <a:pPr algn="ctr"/>
            <a:r>
              <a:rPr lang="en-US" sz="1600" dirty="0"/>
              <a:t>64 files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40CA8A-37F5-46B0-C07B-586835295A06}"/>
              </a:ext>
            </a:extLst>
          </p:cNvPr>
          <p:cNvSpPr txBox="1"/>
          <p:nvPr/>
        </p:nvSpPr>
        <p:spPr>
          <a:xfrm>
            <a:off x="11801559" y="3768522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2007-2008</a:t>
            </a:r>
          </a:p>
          <a:p>
            <a:pPr algn="ctr"/>
            <a:r>
              <a:rPr lang="en-US" sz="1600" dirty="0"/>
              <a:t>61 files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DFE066-BC73-8C8E-1138-2B2F818E4385}"/>
              </a:ext>
            </a:extLst>
          </p:cNvPr>
          <p:cNvSpPr txBox="1"/>
          <p:nvPr/>
        </p:nvSpPr>
        <p:spPr>
          <a:xfrm>
            <a:off x="13174990" y="3760863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2009-2010</a:t>
            </a:r>
          </a:p>
          <a:p>
            <a:pPr algn="ctr"/>
            <a:r>
              <a:rPr lang="en-US" sz="1600" dirty="0"/>
              <a:t>59 files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E324924-B4E2-F63E-8060-E9C367ACBA24}"/>
              </a:ext>
            </a:extLst>
          </p:cNvPr>
          <p:cNvSpPr txBox="1"/>
          <p:nvPr/>
        </p:nvSpPr>
        <p:spPr>
          <a:xfrm>
            <a:off x="10466678" y="4726508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2011-2012</a:t>
            </a:r>
          </a:p>
          <a:p>
            <a:pPr algn="ctr"/>
            <a:r>
              <a:rPr lang="en-US" sz="1600" dirty="0"/>
              <a:t>61 files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1C98B3-A632-5520-89C2-4788A4DF16F8}"/>
              </a:ext>
            </a:extLst>
          </p:cNvPr>
          <p:cNvSpPr txBox="1"/>
          <p:nvPr/>
        </p:nvSpPr>
        <p:spPr>
          <a:xfrm>
            <a:off x="11772622" y="4703723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2013-2014</a:t>
            </a:r>
          </a:p>
          <a:p>
            <a:pPr algn="ctr"/>
            <a:r>
              <a:rPr lang="en-US" sz="1600" dirty="0"/>
              <a:t>71 files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F200D4-8E90-61AD-9072-010E7A859322}"/>
              </a:ext>
            </a:extLst>
          </p:cNvPr>
          <p:cNvSpPr txBox="1"/>
          <p:nvPr/>
        </p:nvSpPr>
        <p:spPr>
          <a:xfrm>
            <a:off x="13181518" y="4696086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2015-2016</a:t>
            </a:r>
          </a:p>
          <a:p>
            <a:pPr algn="ctr"/>
            <a:r>
              <a:rPr lang="en-US" sz="1600" dirty="0"/>
              <a:t>66 files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4CFC807-4F23-EA5D-29B7-1FE4CAD16002}"/>
              </a:ext>
            </a:extLst>
          </p:cNvPr>
          <p:cNvSpPr txBox="1"/>
          <p:nvPr/>
        </p:nvSpPr>
        <p:spPr>
          <a:xfrm>
            <a:off x="10466678" y="5653008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2017-2018</a:t>
            </a:r>
          </a:p>
          <a:p>
            <a:pPr algn="ctr"/>
            <a:r>
              <a:rPr lang="en-US" sz="1600" dirty="0"/>
              <a:t>54 files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192DB3-AB48-56AF-D5EE-2105A5D3A5D4}"/>
              </a:ext>
            </a:extLst>
          </p:cNvPr>
          <p:cNvSpPr txBox="1"/>
          <p:nvPr/>
        </p:nvSpPr>
        <p:spPr>
          <a:xfrm>
            <a:off x="10473493" y="1302811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1988-1994</a:t>
            </a:r>
          </a:p>
          <a:p>
            <a:pPr algn="ctr"/>
            <a:r>
              <a:rPr lang="en-US" sz="1600" dirty="0"/>
              <a:t>13 files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473B36F-5E0B-1BF2-0633-C48F8A54E12D}"/>
              </a:ext>
            </a:extLst>
          </p:cNvPr>
          <p:cNvSpPr/>
          <p:nvPr/>
        </p:nvSpPr>
        <p:spPr>
          <a:xfrm>
            <a:off x="10466678" y="2497482"/>
            <a:ext cx="4381372" cy="395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851765B-C356-EE0D-C410-DAC9C1627501}"/>
              </a:ext>
            </a:extLst>
          </p:cNvPr>
          <p:cNvSpPr/>
          <p:nvPr/>
        </p:nvSpPr>
        <p:spPr>
          <a:xfrm>
            <a:off x="10475140" y="1043787"/>
            <a:ext cx="4381372" cy="1029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877DE35-87CB-A0DE-FA21-ECEA3B5035DA}"/>
              </a:ext>
            </a:extLst>
          </p:cNvPr>
          <p:cNvCxnSpPr/>
          <p:nvPr/>
        </p:nvCxnSpPr>
        <p:spPr>
          <a:xfrm>
            <a:off x="14848058" y="1526644"/>
            <a:ext cx="8456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1168C6A-8E00-1687-E3C4-86ACF6E6D347}"/>
              </a:ext>
            </a:extLst>
          </p:cNvPr>
          <p:cNvCxnSpPr/>
          <p:nvPr/>
        </p:nvCxnSpPr>
        <p:spPr>
          <a:xfrm>
            <a:off x="14867601" y="5223791"/>
            <a:ext cx="8456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C8190FF-B246-AD72-A9A4-A0745D14C836}"/>
              </a:ext>
            </a:extLst>
          </p:cNvPr>
          <p:cNvSpPr txBox="1"/>
          <p:nvPr/>
        </p:nvSpPr>
        <p:spPr>
          <a:xfrm>
            <a:off x="8838152" y="209810"/>
            <a:ext cx="600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Files by Study Period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A014E94-C671-3368-0D63-A515C8AA7E67}"/>
              </a:ext>
            </a:extLst>
          </p:cNvPr>
          <p:cNvSpPr txBox="1"/>
          <p:nvPr/>
        </p:nvSpPr>
        <p:spPr>
          <a:xfrm>
            <a:off x="897666" y="27937405"/>
            <a:ext cx="55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Cleaned NHANES Modules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A72084F-0073-2FBC-BF89-B0565234C2BD}"/>
              </a:ext>
            </a:extLst>
          </p:cNvPr>
          <p:cNvSpPr txBox="1"/>
          <p:nvPr/>
        </p:nvSpPr>
        <p:spPr>
          <a:xfrm>
            <a:off x="8030627" y="28559259"/>
            <a:ext cx="1673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Dietary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324 variables</a:t>
            </a:r>
          </a:p>
          <a:p>
            <a:pPr algn="ctr"/>
            <a:r>
              <a:rPr lang="en-US" b="1" dirty="0"/>
              <a:t>127,584 participants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B7A6452-DE3F-E7D9-53FD-2FAE079CFF45}"/>
              </a:ext>
            </a:extLst>
          </p:cNvPr>
          <p:cNvSpPr txBox="1"/>
          <p:nvPr/>
        </p:nvSpPr>
        <p:spPr>
          <a:xfrm>
            <a:off x="6066384" y="28542869"/>
            <a:ext cx="1673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Questionnaire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1,167 variables</a:t>
            </a:r>
          </a:p>
          <a:p>
            <a:pPr algn="ctr"/>
            <a:r>
              <a:rPr lang="en-US" b="1" dirty="0"/>
              <a:t>116,861 participants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F19DEF6-F8D6-3480-09C7-32DB9064E816}"/>
              </a:ext>
            </a:extLst>
          </p:cNvPr>
          <p:cNvSpPr txBox="1"/>
          <p:nvPr/>
        </p:nvSpPr>
        <p:spPr>
          <a:xfrm>
            <a:off x="12012957" y="28563180"/>
            <a:ext cx="1673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Occupation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73 variables</a:t>
            </a:r>
          </a:p>
          <a:p>
            <a:pPr algn="ctr"/>
            <a:r>
              <a:rPr lang="en-US" b="1" dirty="0"/>
              <a:t>64,843 participants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1F1B6BB-876A-1E8E-4458-8E08F53F1AB4}"/>
              </a:ext>
            </a:extLst>
          </p:cNvPr>
          <p:cNvSpPr txBox="1"/>
          <p:nvPr/>
        </p:nvSpPr>
        <p:spPr>
          <a:xfrm>
            <a:off x="10029632" y="28566242"/>
            <a:ext cx="1673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Medications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29 variables</a:t>
            </a:r>
          </a:p>
          <a:p>
            <a:pPr algn="ctr"/>
            <a:r>
              <a:rPr lang="en-US" b="1" dirty="0"/>
              <a:t>113,334 participants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AC4DF6C-7A04-FC2C-5C87-3E63A5210FAA}"/>
              </a:ext>
            </a:extLst>
          </p:cNvPr>
          <p:cNvSpPr txBox="1"/>
          <p:nvPr/>
        </p:nvSpPr>
        <p:spPr>
          <a:xfrm>
            <a:off x="2133823" y="28556741"/>
            <a:ext cx="1673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Mortality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15 variables</a:t>
            </a:r>
          </a:p>
          <a:p>
            <a:pPr algn="ctr"/>
            <a:r>
              <a:rPr lang="en-US" b="1" dirty="0"/>
              <a:t>135,310 participants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6463CD3-C75D-D51D-A114-C5F02AAB9280}"/>
              </a:ext>
            </a:extLst>
          </p:cNvPr>
          <p:cNvSpPr txBox="1"/>
          <p:nvPr/>
        </p:nvSpPr>
        <p:spPr>
          <a:xfrm>
            <a:off x="17937443" y="28582929"/>
            <a:ext cx="1673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Weights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857 variables</a:t>
            </a:r>
          </a:p>
          <a:p>
            <a:pPr algn="ctr"/>
            <a:r>
              <a:rPr lang="en-US" b="1" dirty="0"/>
              <a:t>132,518 participants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C18AF1E-72F8-E8FC-DE3C-65030B825069}"/>
              </a:ext>
            </a:extLst>
          </p:cNvPr>
          <p:cNvSpPr txBox="1"/>
          <p:nvPr/>
        </p:nvSpPr>
        <p:spPr>
          <a:xfrm>
            <a:off x="19925527" y="28574914"/>
            <a:ext cx="1673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1,027 variables</a:t>
            </a:r>
          </a:p>
          <a:p>
            <a:pPr algn="ctr"/>
            <a:r>
              <a:rPr lang="en-US" b="1" dirty="0"/>
              <a:t>131,030 participants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E201F53-6AB9-DA49-8775-878B3EC215FD}"/>
              </a:ext>
            </a:extLst>
          </p:cNvPr>
          <p:cNvSpPr txBox="1"/>
          <p:nvPr/>
        </p:nvSpPr>
        <p:spPr>
          <a:xfrm>
            <a:off x="14017433" y="28563180"/>
            <a:ext cx="1673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Chemicals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598 variables</a:t>
            </a:r>
          </a:p>
          <a:p>
            <a:pPr algn="ctr"/>
            <a:r>
              <a:rPr lang="en-US" b="1" dirty="0"/>
              <a:t>121,745 participants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91B836D-7B28-A3CD-0F99-5723780FF456}"/>
              </a:ext>
            </a:extLst>
          </p:cNvPr>
          <p:cNvSpPr txBox="1"/>
          <p:nvPr/>
        </p:nvSpPr>
        <p:spPr>
          <a:xfrm>
            <a:off x="16003065" y="28582930"/>
            <a:ext cx="1673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Comments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505 variables</a:t>
            </a:r>
          </a:p>
          <a:p>
            <a:pPr algn="ctr"/>
            <a:r>
              <a:rPr lang="en-US" b="1" dirty="0"/>
              <a:t>121,745 participants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A293927-709E-54C3-8CDC-C16FD495BE23}"/>
              </a:ext>
            </a:extLst>
          </p:cNvPr>
          <p:cNvSpPr txBox="1"/>
          <p:nvPr/>
        </p:nvSpPr>
        <p:spPr>
          <a:xfrm>
            <a:off x="4098066" y="28563180"/>
            <a:ext cx="1619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Demographics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283 variables</a:t>
            </a:r>
          </a:p>
          <a:p>
            <a:pPr algn="ctr"/>
            <a:r>
              <a:rPr lang="en-US" b="1" dirty="0"/>
              <a:t>135,310 participants</a:t>
            </a:r>
          </a:p>
        </p:txBody>
      </p:sp>
      <p:graphicFrame>
        <p:nvGraphicFramePr>
          <p:cNvPr id="199" name="Table 198">
            <a:extLst>
              <a:ext uri="{FF2B5EF4-FFF2-40B4-BE49-F238E27FC236}">
                <a16:creationId xmlns:a16="http://schemas.microsoft.com/office/drawing/2014/main" id="{08E4834A-84B3-3B26-3BAC-D81037DA6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695447"/>
              </p:ext>
            </p:extLst>
          </p:nvPr>
        </p:nvGraphicFramePr>
        <p:xfrm>
          <a:off x="1879823" y="33049640"/>
          <a:ext cx="17226322" cy="617286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01697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2421975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1137891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225354">
                  <a:extLst>
                    <a:ext uri="{9D8B030D-6E8A-4147-A177-3AD203B41FA5}">
                      <a16:colId xmlns:a16="http://schemas.microsoft.com/office/drawing/2014/main" val="3048357255"/>
                    </a:ext>
                  </a:extLst>
                </a:gridCol>
                <a:gridCol w="1367172">
                  <a:extLst>
                    <a:ext uri="{9D8B030D-6E8A-4147-A177-3AD203B41FA5}">
                      <a16:colId xmlns:a16="http://schemas.microsoft.com/office/drawing/2014/main" val="2660126537"/>
                    </a:ext>
                  </a:extLst>
                </a:gridCol>
                <a:gridCol w="1348945">
                  <a:extLst>
                    <a:ext uri="{9D8B030D-6E8A-4147-A177-3AD203B41FA5}">
                      <a16:colId xmlns:a16="http://schemas.microsoft.com/office/drawing/2014/main" val="324927861"/>
                    </a:ext>
                  </a:extLst>
                </a:gridCol>
                <a:gridCol w="1006175">
                  <a:extLst>
                    <a:ext uri="{9D8B030D-6E8A-4147-A177-3AD203B41FA5}">
                      <a16:colId xmlns:a16="http://schemas.microsoft.com/office/drawing/2014/main" val="636061824"/>
                    </a:ext>
                  </a:extLst>
                </a:gridCol>
                <a:gridCol w="1090156">
                  <a:extLst>
                    <a:ext uri="{9D8B030D-6E8A-4147-A177-3AD203B41FA5}">
                      <a16:colId xmlns:a16="http://schemas.microsoft.com/office/drawing/2014/main" val="1177086760"/>
                    </a:ext>
                  </a:extLst>
                </a:gridCol>
                <a:gridCol w="1239570">
                  <a:extLst>
                    <a:ext uri="{9D8B030D-6E8A-4147-A177-3AD203B41FA5}">
                      <a16:colId xmlns:a16="http://schemas.microsoft.com/office/drawing/2014/main" val="2300560145"/>
                    </a:ext>
                  </a:extLst>
                </a:gridCol>
                <a:gridCol w="1670968">
                  <a:extLst>
                    <a:ext uri="{9D8B030D-6E8A-4147-A177-3AD203B41FA5}">
                      <a16:colId xmlns:a16="http://schemas.microsoft.com/office/drawing/2014/main" val="1718404085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861279619"/>
                    </a:ext>
                  </a:extLst>
                </a:gridCol>
              </a:tblGrid>
              <a:tr h="5324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Variable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Category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Number of participants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Study Periods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CAS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Comment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Chemical family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Chemical family shorten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53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ELIGSTAT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Eligibility Status for Mortality Follow-up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Mortality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Mortality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135310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1988-1994, 1999-2018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53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DRXTSFAT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saturated fatty acids (gm)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Dietary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Nutrient Intakes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117180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1988-1994, 1999-2018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53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RIAGENDR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 of the participant.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Demographics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Demographics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135310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1988-1994, 1999-2018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69771"/>
                  </a:ext>
                </a:extLst>
              </a:tr>
              <a:tr h="53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BMXBMI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Body Mass Index (kg/m**2)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Body Measures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115629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1988-1994, 1999-2018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75010"/>
                  </a:ext>
                </a:extLst>
              </a:tr>
              <a:tr h="53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RXDDRUG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GENERIC DRUG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Medications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Prescription Medications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51352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1988-1994, 1999-2018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745988"/>
                  </a:ext>
                </a:extLst>
              </a:tr>
              <a:tr h="53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MCQ220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Ever told you had cancer or malignancy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Questionnaire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Medical Conditions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1988-1994, 1999-2018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570679"/>
                  </a:ext>
                </a:extLst>
              </a:tr>
              <a:tr h="53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URXTRS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Urinary Triclosan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Chemicals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Personal Care and Consumer Product Chemicals and Metabolites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18244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2003-2016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3380-34-5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URDTRSLC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Personal Care &amp; Consumer Product Compounds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PCCPCs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452157"/>
                  </a:ext>
                </a:extLst>
              </a:tr>
              <a:tr h="53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URDTRSLC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Comments code for Urinary Triclosan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Personal Care and Consumer Product Chemicals and Metabolites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18244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2003-2016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906590"/>
                  </a:ext>
                </a:extLst>
              </a:tr>
              <a:tr h="53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WT_URXTRS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Survey weights for Urinary Triclosan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Survey Weights - Chemicals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2003-2016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245419"/>
                  </a:ext>
                </a:extLst>
              </a:tr>
              <a:tr h="53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VNCURRJOB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Harmonized job code and description for current job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Occupation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Occupation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26523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1999-2014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942385"/>
                  </a:ext>
                </a:extLst>
              </a:tr>
            </a:tbl>
          </a:graphicData>
        </a:graphic>
      </p:graphicFrame>
      <p:sp>
        <p:nvSpPr>
          <p:cNvPr id="200" name="TextBox 199">
            <a:extLst>
              <a:ext uri="{FF2B5EF4-FFF2-40B4-BE49-F238E27FC236}">
                <a16:creationId xmlns:a16="http://schemas.microsoft.com/office/drawing/2014/main" id="{BEEE8CC5-87BF-5B5E-6587-29D1FC238654}"/>
              </a:ext>
            </a:extLst>
          </p:cNvPr>
          <p:cNvSpPr txBox="1"/>
          <p:nvPr/>
        </p:nvSpPr>
        <p:spPr>
          <a:xfrm>
            <a:off x="1837614" y="32469705"/>
            <a:ext cx="600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Dictionary (example subset)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785A223A-6E62-6E76-3DFF-7E0DAD9E2A89}"/>
              </a:ext>
            </a:extLst>
          </p:cNvPr>
          <p:cNvCxnSpPr>
            <a:cxnSpLocks/>
          </p:cNvCxnSpPr>
          <p:nvPr/>
        </p:nvCxnSpPr>
        <p:spPr>
          <a:xfrm>
            <a:off x="2963177" y="25406150"/>
            <a:ext cx="0" cy="228600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" name="Table 204">
            <a:extLst>
              <a:ext uri="{FF2B5EF4-FFF2-40B4-BE49-F238E27FC236}">
                <a16:creationId xmlns:a16="http://schemas.microsoft.com/office/drawing/2014/main" id="{34C818B1-6F80-D3D3-EC54-3573B3E58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62731"/>
              </p:ext>
            </p:extLst>
          </p:nvPr>
        </p:nvGraphicFramePr>
        <p:xfrm>
          <a:off x="1837614" y="1043787"/>
          <a:ext cx="7507003" cy="449811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31050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2681207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1022888">
                  <a:extLst>
                    <a:ext uri="{9D8B030D-6E8A-4147-A177-3AD203B41FA5}">
                      <a16:colId xmlns:a16="http://schemas.microsoft.com/office/drawing/2014/main" val="3997711688"/>
                    </a:ext>
                  </a:extLst>
                </a:gridCol>
                <a:gridCol w="2571858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</a:tblGrid>
              <a:tr h="3023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Variable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File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Study period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replicate 1 (kg/m**2)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1988-1994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replicate 2 (kg/m**2)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1988-1994 Examination - Second Exam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(kg/m**2)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1999-2000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69771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(kg/m**2)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2001-2002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75010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(kg/m**2)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BMX_C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2003-2004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745988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(kg/m**2)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BMX_D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2005-2006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570679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(kg/m**2)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BMX_E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2007-2008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452157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(kg/m**2)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BMX_F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2009-2010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906590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(kg/m**2)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BMX_G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2011-2012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245419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(kg/m**2)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BMX_H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2013-2014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942385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(kg/m**2)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BMX_I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2015-2016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682817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(kg/m**2)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BMX_J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2017-2018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388628"/>
                  </a:ext>
                </a:extLst>
              </a:tr>
            </a:tbl>
          </a:graphicData>
        </a:graphic>
      </p:graphicFrame>
      <p:sp>
        <p:nvSpPr>
          <p:cNvPr id="206" name="Folded Corner 205">
            <a:extLst>
              <a:ext uri="{FF2B5EF4-FFF2-40B4-BE49-F238E27FC236}">
                <a16:creationId xmlns:a16="http://schemas.microsoft.com/office/drawing/2014/main" id="{5D15168A-BB90-61EE-D63E-4EEF9D1BD83F}"/>
              </a:ext>
            </a:extLst>
          </p:cNvPr>
          <p:cNvSpPr/>
          <p:nvPr/>
        </p:nvSpPr>
        <p:spPr>
          <a:xfrm rot="10800000">
            <a:off x="15732365" y="2731106"/>
            <a:ext cx="872600" cy="859979"/>
          </a:xfrm>
          <a:prstGeom prst="foldedCorner">
            <a:avLst>
              <a:gd name="adj" fmla="val 304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olded Corner 206">
            <a:extLst>
              <a:ext uri="{FF2B5EF4-FFF2-40B4-BE49-F238E27FC236}">
                <a16:creationId xmlns:a16="http://schemas.microsoft.com/office/drawing/2014/main" id="{753D7C83-618A-DC7F-61D4-15AAB0941419}"/>
              </a:ext>
            </a:extLst>
          </p:cNvPr>
          <p:cNvSpPr/>
          <p:nvPr/>
        </p:nvSpPr>
        <p:spPr>
          <a:xfrm rot="10800000">
            <a:off x="15862062" y="2900884"/>
            <a:ext cx="872600" cy="859979"/>
          </a:xfrm>
          <a:prstGeom prst="foldedCorner">
            <a:avLst>
              <a:gd name="adj" fmla="val 30416"/>
            </a:avLst>
          </a:prstGeom>
          <a:solidFill>
            <a:srgbClr val="D17B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8" name="Table 4">
            <a:extLst>
              <a:ext uri="{FF2B5EF4-FFF2-40B4-BE49-F238E27FC236}">
                <a16:creationId xmlns:a16="http://schemas.microsoft.com/office/drawing/2014/main" id="{AE94CB40-D8AF-C7A8-0340-65B01B356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47897"/>
              </p:ext>
            </p:extLst>
          </p:nvPr>
        </p:nvGraphicFramePr>
        <p:xfrm>
          <a:off x="16023786" y="3037351"/>
          <a:ext cx="624840" cy="640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</a:tblGrid>
              <a:tr h="163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</a:tbl>
          </a:graphicData>
        </a:graphic>
      </p:graphicFrame>
      <p:sp>
        <p:nvSpPr>
          <p:cNvPr id="209" name="TextBox 208">
            <a:extLst>
              <a:ext uri="{FF2B5EF4-FFF2-40B4-BE49-F238E27FC236}">
                <a16:creationId xmlns:a16="http://schemas.microsoft.com/office/drawing/2014/main" id="{9F74B900-2179-06AC-B334-4C397ECF5253}"/>
              </a:ext>
            </a:extLst>
          </p:cNvPr>
          <p:cNvSpPr txBox="1"/>
          <p:nvPr/>
        </p:nvSpPr>
        <p:spPr>
          <a:xfrm>
            <a:off x="15453164" y="3786425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 .</a:t>
            </a:r>
            <a:r>
              <a:rPr lang="en-US" sz="1600" dirty="0" err="1"/>
              <a:t>dat</a:t>
            </a:r>
            <a:r>
              <a:rPr lang="en-US" sz="1600" dirty="0"/>
              <a:t> mortality files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05DC1C2-59A4-30E5-EB53-38F49EE88FEE}"/>
              </a:ext>
            </a:extLst>
          </p:cNvPr>
          <p:cNvCxnSpPr/>
          <p:nvPr/>
        </p:nvCxnSpPr>
        <p:spPr>
          <a:xfrm>
            <a:off x="14866089" y="3425675"/>
            <a:ext cx="8456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3B3A4F13-03FE-DF91-8A67-567FFB479671}"/>
              </a:ext>
            </a:extLst>
          </p:cNvPr>
          <p:cNvCxnSpPr>
            <a:cxnSpLocks/>
          </p:cNvCxnSpPr>
          <p:nvPr/>
        </p:nvCxnSpPr>
        <p:spPr>
          <a:xfrm>
            <a:off x="3142300" y="6790744"/>
            <a:ext cx="0" cy="292608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DE6BE9F8-8911-D6B0-CE78-891DD1BACDD1}"/>
              </a:ext>
            </a:extLst>
          </p:cNvPr>
          <p:cNvSpPr txBox="1"/>
          <p:nvPr/>
        </p:nvSpPr>
        <p:spPr>
          <a:xfrm>
            <a:off x="1677830" y="287265"/>
            <a:ext cx="7588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Tables (example subset) of file names of NHANES datasets</a:t>
            </a:r>
          </a:p>
        </p:txBody>
      </p:sp>
      <p:graphicFrame>
        <p:nvGraphicFramePr>
          <p:cNvPr id="214" name="Table 213">
            <a:extLst>
              <a:ext uri="{FF2B5EF4-FFF2-40B4-BE49-F238E27FC236}">
                <a16:creationId xmlns:a16="http://schemas.microsoft.com/office/drawing/2014/main" id="{DDCACCBB-2647-20C2-7B1D-7DB456687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29050"/>
              </p:ext>
            </p:extLst>
          </p:nvPr>
        </p:nvGraphicFramePr>
        <p:xfrm>
          <a:off x="2037932" y="17021047"/>
          <a:ext cx="12781378" cy="813634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74667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3549830740"/>
                    </a:ext>
                  </a:extLst>
                </a:gridCol>
                <a:gridCol w="2615609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774213991"/>
                    </a:ext>
                  </a:extLst>
                </a:gridCol>
                <a:gridCol w="723014">
                  <a:extLst>
                    <a:ext uri="{9D8B030D-6E8A-4147-A177-3AD203B41FA5}">
                      <a16:colId xmlns:a16="http://schemas.microsoft.com/office/drawing/2014/main" val="3071302764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1052839496"/>
                    </a:ext>
                  </a:extLst>
                </a:gridCol>
                <a:gridCol w="1360967">
                  <a:extLst>
                    <a:ext uri="{9D8B030D-6E8A-4147-A177-3AD203B41FA5}">
                      <a16:colId xmlns:a16="http://schemas.microsoft.com/office/drawing/2014/main" val="624387487"/>
                    </a:ext>
                  </a:extLst>
                </a:gridCol>
                <a:gridCol w="839838">
                  <a:extLst>
                    <a:ext uri="{9D8B030D-6E8A-4147-A177-3AD203B41FA5}">
                      <a16:colId xmlns:a16="http://schemas.microsoft.com/office/drawing/2014/main" val="3428595208"/>
                    </a:ext>
                  </a:extLst>
                </a:gridCol>
                <a:gridCol w="1886669">
                  <a:extLst>
                    <a:ext uri="{9D8B030D-6E8A-4147-A177-3AD203B41FA5}">
                      <a16:colId xmlns:a16="http://schemas.microsoft.com/office/drawing/2014/main" val="2891496474"/>
                    </a:ext>
                  </a:extLst>
                </a:gridCol>
              </a:tblGrid>
              <a:tr h="72660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Original variable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Harmonized variable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Study period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Value indicating “Blank but applicable”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Change in variable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Change in measurement 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Conversion factor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Statistic on replicates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Replicates used for 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HFA6XCR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what country {were you/was SP} born?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1988-1994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194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 what country {were you/was SP} born?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1999-2000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069941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 what country {were you/was SP} born?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2001-2002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570155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 what country {were you/was SP} born?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2003-2004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99586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 what country {were you/was SP} born?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2005-2006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889129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 what country {were you/was SP} born?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2007-2008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856576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 what country {were you/was SP} born?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2009-2010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892560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 what country {were you/was SP} born?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2011-2012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867173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 what country {were you/was SP} born?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06796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 what country {were you/was SP} born?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2015-2016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339273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what country {were you/was SP} born?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2017-2018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12602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HFA8R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DMDEDUC2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Education level - Adults 20+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1988-1994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Blood Chloroform (pg/mL)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1999-2000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977338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Blood Chloroform (pg/mL)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2001-2002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824664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Blood Chloroform (pg/mL)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2003-2004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393373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Blood Chloroform (pg/mL)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2005-2006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113114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Blood Chloroform (pg/mL)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2007-2008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197207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Blood Chloroform (pg/mL)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2009-2010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646036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Blood Chloroform (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pg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2011-2012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43318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Chloroform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132288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Chloroform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2015-2016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9769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Chloroform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2017-2018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930162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replicate 1 (ng/mL)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1988-1994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950303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replicate 2 (ng/mL)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1988-1994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67290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replicate 3 (ng/mL)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1988-1994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132384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1988-1994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rowMeans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LBXCOT1, LBXCOT2, LBXCOT3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5445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1999-2000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582999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LB2COT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replicate 1 (ng/mL)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2001-2002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805386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replicate 2 (ng/mL)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2001-2002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420532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2001-2002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rowMeans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LBXCOT1, LBXCOT2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20849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2003-2004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796716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2005-2006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26644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2007-2008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097546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2009-2010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497686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2011-2012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555697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466939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2015-2016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585897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2017-2018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377413"/>
                  </a:ext>
                </a:extLst>
              </a:tr>
            </a:tbl>
          </a:graphicData>
        </a:graphic>
      </p:graphicFrame>
      <p:sp>
        <p:nvSpPr>
          <p:cNvPr id="215" name="TextBox 214">
            <a:extLst>
              <a:ext uri="{FF2B5EF4-FFF2-40B4-BE49-F238E27FC236}">
                <a16:creationId xmlns:a16="http://schemas.microsoft.com/office/drawing/2014/main" id="{4FF8FA43-7D6C-7455-FCA2-D31D75BFBDED}"/>
              </a:ext>
            </a:extLst>
          </p:cNvPr>
          <p:cNvSpPr txBox="1"/>
          <p:nvPr/>
        </p:nvSpPr>
        <p:spPr>
          <a:xfrm>
            <a:off x="1402798" y="16388506"/>
            <a:ext cx="7619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Table (example subset) documenting inconsistencies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0B45DBA-7D2E-0CB1-D510-E932A2DB79E7}"/>
              </a:ext>
            </a:extLst>
          </p:cNvPr>
          <p:cNvSpPr txBox="1"/>
          <p:nvPr/>
        </p:nvSpPr>
        <p:spPr>
          <a:xfrm>
            <a:off x="995325" y="89805"/>
            <a:ext cx="96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A)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2040A2E-BCBF-67A1-9EE1-EF0651838321}"/>
              </a:ext>
            </a:extLst>
          </p:cNvPr>
          <p:cNvSpPr txBox="1"/>
          <p:nvPr/>
        </p:nvSpPr>
        <p:spPr>
          <a:xfrm>
            <a:off x="9677825" y="85108"/>
            <a:ext cx="96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B)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384C443-1DDC-AA37-3F49-966FC5A64CD3}"/>
              </a:ext>
            </a:extLst>
          </p:cNvPr>
          <p:cNvSpPr txBox="1"/>
          <p:nvPr/>
        </p:nvSpPr>
        <p:spPr>
          <a:xfrm>
            <a:off x="2284583" y="7798494"/>
            <a:ext cx="96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C)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AB1C01F-5636-34D0-6700-1BDA64656E26}"/>
              </a:ext>
            </a:extLst>
          </p:cNvPr>
          <p:cNvSpPr txBox="1"/>
          <p:nvPr/>
        </p:nvSpPr>
        <p:spPr>
          <a:xfrm>
            <a:off x="1055512" y="10080023"/>
            <a:ext cx="96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D)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50F5578-D25C-20E1-1C7B-A3E1EE7A226A}"/>
              </a:ext>
            </a:extLst>
          </p:cNvPr>
          <p:cNvSpPr txBox="1"/>
          <p:nvPr/>
        </p:nvSpPr>
        <p:spPr>
          <a:xfrm>
            <a:off x="1080490" y="16274037"/>
            <a:ext cx="96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F)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80B81A3-68E8-D3F1-7674-496BB721D424}"/>
              </a:ext>
            </a:extLst>
          </p:cNvPr>
          <p:cNvSpPr txBox="1"/>
          <p:nvPr/>
        </p:nvSpPr>
        <p:spPr>
          <a:xfrm>
            <a:off x="2050892" y="25975339"/>
            <a:ext cx="96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G)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C4BC26A-960E-E4A3-157A-4D1C3CE5FE4E}"/>
              </a:ext>
            </a:extLst>
          </p:cNvPr>
          <p:cNvSpPr txBox="1"/>
          <p:nvPr/>
        </p:nvSpPr>
        <p:spPr>
          <a:xfrm>
            <a:off x="1209066" y="27779734"/>
            <a:ext cx="96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H)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C86F7A8-44ED-80B4-F189-2FCC132CC092}"/>
              </a:ext>
            </a:extLst>
          </p:cNvPr>
          <p:cNvSpPr txBox="1"/>
          <p:nvPr/>
        </p:nvSpPr>
        <p:spPr>
          <a:xfrm>
            <a:off x="1134689" y="32366257"/>
            <a:ext cx="96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J)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684E465-DA2D-44F5-3CC1-02C30597AB39}"/>
              </a:ext>
            </a:extLst>
          </p:cNvPr>
          <p:cNvSpPr txBox="1"/>
          <p:nvPr/>
        </p:nvSpPr>
        <p:spPr>
          <a:xfrm>
            <a:off x="3456259" y="6908877"/>
            <a:ext cx="10146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 unclean modules</a:t>
            </a:r>
          </a:p>
          <a:p>
            <a:pPr marL="461963"/>
            <a:r>
              <a:rPr lang="en-US" sz="2400" dirty="0"/>
              <a:t>Format DAT files into </a:t>
            </a:r>
            <a:r>
              <a:rPr lang="en-US" sz="2400" i="1" dirty="0" err="1"/>
              <a:t>Nxp</a:t>
            </a:r>
            <a:r>
              <a:rPr lang="en-US" sz="2400" dirty="0"/>
              <a:t> format</a:t>
            </a:r>
          </a:p>
          <a:p>
            <a:pPr marL="461963"/>
            <a:r>
              <a:rPr lang="en-US" sz="2400" dirty="0"/>
              <a:t>Read in SAS with R package </a:t>
            </a:r>
            <a:r>
              <a:rPr lang="en-US" sz="2400" dirty="0" err="1"/>
              <a:t>nhanesA</a:t>
            </a:r>
            <a:endParaRPr lang="en-US" sz="2400" dirty="0"/>
          </a:p>
          <a:p>
            <a:pPr marL="461963"/>
            <a:r>
              <a:rPr lang="en-US" sz="2400" dirty="0"/>
              <a:t>Create new identifier “</a:t>
            </a:r>
            <a:r>
              <a:rPr lang="en-US" sz="2400" dirty="0" err="1"/>
              <a:t>SEQN_new</a:t>
            </a:r>
            <a:r>
              <a:rPr lang="en-US" sz="2400" dirty="0"/>
              <a:t>”</a:t>
            </a:r>
          </a:p>
          <a:p>
            <a:pPr marL="461963"/>
            <a:r>
              <a:rPr lang="en-US" sz="2400" dirty="0"/>
              <a:t>Encode study period (“SDDSRVYR”) for NHANES III (1988-1994) as -1</a:t>
            </a:r>
          </a:p>
          <a:p>
            <a:pPr marL="461963"/>
            <a:r>
              <a:rPr lang="en-US" sz="2400" dirty="0"/>
              <a:t>Merge individual datasets with “SEQN”, “</a:t>
            </a:r>
            <a:r>
              <a:rPr lang="en-US" sz="2400" dirty="0" err="1"/>
              <a:t>SEQN_new</a:t>
            </a:r>
            <a:r>
              <a:rPr lang="en-US" sz="2400" dirty="0"/>
              <a:t>”, and “SDDSRVYR”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E261DEA-710A-E95F-7B46-62E96C4C4475}"/>
              </a:ext>
            </a:extLst>
          </p:cNvPr>
          <p:cNvSpPr txBox="1"/>
          <p:nvPr/>
        </p:nvSpPr>
        <p:spPr>
          <a:xfrm>
            <a:off x="3190982" y="26103290"/>
            <a:ext cx="917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Write coding pipeline to clean each module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524FABD-B3A1-D56B-B701-5124E45ACE91}"/>
              </a:ext>
            </a:extLst>
          </p:cNvPr>
          <p:cNvCxnSpPr>
            <a:cxnSpLocks/>
          </p:cNvCxnSpPr>
          <p:nvPr/>
        </p:nvCxnSpPr>
        <p:spPr>
          <a:xfrm>
            <a:off x="3089161" y="12554889"/>
            <a:ext cx="0" cy="347472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632467-4AE1-257B-AD68-83C99321E980}"/>
              </a:ext>
            </a:extLst>
          </p:cNvPr>
          <p:cNvSpPr txBox="1"/>
          <p:nvPr/>
        </p:nvSpPr>
        <p:spPr>
          <a:xfrm>
            <a:off x="2142123" y="13612880"/>
            <a:ext cx="96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DAAF-776E-F29A-0B45-240D549B25EB}"/>
              </a:ext>
            </a:extLst>
          </p:cNvPr>
          <p:cNvSpPr txBox="1"/>
          <p:nvPr/>
        </p:nvSpPr>
        <p:spPr>
          <a:xfrm>
            <a:off x="3324686" y="12531585"/>
            <a:ext cx="97911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Tabulate inconsistencies in each module</a:t>
            </a:r>
          </a:p>
          <a:p>
            <a:pPr marL="461963"/>
            <a:r>
              <a:rPr lang="en-US" sz="2400" dirty="0"/>
              <a:t>Determine values indicating “Blank but applicable”</a:t>
            </a:r>
          </a:p>
          <a:p>
            <a:pPr marL="461963"/>
            <a:r>
              <a:rPr lang="en-US" sz="2400" dirty="0"/>
              <a:t>Identify changes in variable nomenclature </a:t>
            </a:r>
          </a:p>
          <a:p>
            <a:pPr marL="461963"/>
            <a:r>
              <a:rPr lang="en-US" sz="2400" dirty="0"/>
              <a:t>Identify changes in measurement units</a:t>
            </a:r>
          </a:p>
          <a:p>
            <a:pPr marL="461963"/>
            <a:r>
              <a:rPr lang="en-US" sz="2400" dirty="0"/>
              <a:t>Determine changes in levels for the same category</a:t>
            </a:r>
          </a:p>
          <a:p>
            <a:pPr marL="461963"/>
            <a:r>
              <a:rPr lang="en-US" sz="2400" dirty="0"/>
              <a:t>Determine variables with multiple replicates</a:t>
            </a:r>
          </a:p>
          <a:p>
            <a:pPr marL="461963"/>
            <a:r>
              <a:rPr lang="en-US" sz="2400" dirty="0"/>
              <a:t>Include additional variables</a:t>
            </a:r>
          </a:p>
          <a:p>
            <a:pPr marL="461963"/>
            <a:r>
              <a:rPr lang="en-US" sz="2400" dirty="0"/>
              <a:t>Form consolidated survey weights specific for each chemical biomarker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54CE73-40B3-0D77-4F84-3A123D527AE6}"/>
              </a:ext>
            </a:extLst>
          </p:cNvPr>
          <p:cNvCxnSpPr>
            <a:cxnSpLocks/>
          </p:cNvCxnSpPr>
          <p:nvPr/>
        </p:nvCxnSpPr>
        <p:spPr>
          <a:xfrm>
            <a:off x="2914495" y="30129223"/>
            <a:ext cx="0" cy="228600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3C68AF-96E0-0A78-F4C5-A0D739272971}"/>
              </a:ext>
            </a:extLst>
          </p:cNvPr>
          <p:cNvSpPr txBox="1"/>
          <p:nvPr/>
        </p:nvSpPr>
        <p:spPr>
          <a:xfrm>
            <a:off x="2002210" y="30698412"/>
            <a:ext cx="96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BBA5E7-37E9-F2F3-58E2-45F290685B8E}"/>
              </a:ext>
            </a:extLst>
          </p:cNvPr>
          <p:cNvSpPr txBox="1"/>
          <p:nvPr/>
        </p:nvSpPr>
        <p:spPr>
          <a:xfrm>
            <a:off x="3142300" y="30826363"/>
            <a:ext cx="917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Form 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40161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25681</TotalTime>
  <Words>1222</Words>
  <Application>Microsoft Macintosh PowerPoint</Application>
  <PresentationFormat>Custom</PresentationFormat>
  <Paragraphs>461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Vy Kim</dc:creator>
  <cp:lastModifiedBy>Nguyen, Vy Kim</cp:lastModifiedBy>
  <cp:revision>37</cp:revision>
  <dcterms:created xsi:type="dcterms:W3CDTF">2022-10-03T15:10:36Z</dcterms:created>
  <dcterms:modified xsi:type="dcterms:W3CDTF">2022-12-23T23:17:38Z</dcterms:modified>
</cp:coreProperties>
</file>