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</p:sldIdLst>
  <p:sldSz cx="20116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244726"/>
            <a:ext cx="1709928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204076"/>
            <a:ext cx="150876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30250"/>
            <a:ext cx="433768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30250"/>
            <a:ext cx="1276159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419479"/>
            <a:ext cx="1735074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178929"/>
            <a:ext cx="1735074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651250"/>
            <a:ext cx="85496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651250"/>
            <a:ext cx="85496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30253"/>
            <a:ext cx="173507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362326"/>
            <a:ext cx="851034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010150"/>
            <a:ext cx="851034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362326"/>
            <a:ext cx="855226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010150"/>
            <a:ext cx="855226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974853"/>
            <a:ext cx="1018413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8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974853"/>
            <a:ext cx="1018413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30253"/>
            <a:ext cx="173507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651250"/>
            <a:ext cx="173507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2712703"/>
            <a:ext cx="67894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4374536" y="5421216"/>
            <a:ext cx="1143000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>
            <a:off x="1446589" y="1842860"/>
            <a:ext cx="16486932" cy="4469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6940296" y="64985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2294613" y="6111561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8696162" y="6068802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3" name="TextBox 3">
            <a:extLst>
              <a:ext uri="{FF2B5EF4-FFF2-40B4-BE49-F238E27FC236}">
                <a16:creationId xmlns:a16="http://schemas.microsoft.com/office/drawing/2014/main" id="{FD1AE9AD-37BB-A14C-9A95-F01BCD17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73" y="635569"/>
            <a:ext cx="471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Compilation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47" y="6570776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0320360" y="1095111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/>
          <p:nvPr/>
        </p:nvCxnSpPr>
        <p:spPr bwMode="auto">
          <a:xfrm>
            <a:off x="10291994" y="4361260"/>
            <a:ext cx="0" cy="82296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19257" y="4600884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9FEF111-3D88-1F46-9CBB-D1217C6C7A6F}"/>
              </a:ext>
            </a:extLst>
          </p:cNvPr>
          <p:cNvCxnSpPr/>
          <p:nvPr/>
        </p:nvCxnSpPr>
        <p:spPr bwMode="auto">
          <a:xfrm flipH="1">
            <a:off x="3221524" y="4074959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6865819-952E-4345-8175-E7068A0DF2E5}"/>
              </a:ext>
            </a:extLst>
          </p:cNvPr>
          <p:cNvCxnSpPr/>
          <p:nvPr/>
        </p:nvCxnSpPr>
        <p:spPr bwMode="auto">
          <a:xfrm flipH="1">
            <a:off x="8112798" y="4073371"/>
            <a:ext cx="0" cy="255588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9B3890C-2467-0149-8817-8D9DDDE030FD}"/>
              </a:ext>
            </a:extLst>
          </p:cNvPr>
          <p:cNvCxnSpPr/>
          <p:nvPr/>
        </p:nvCxnSpPr>
        <p:spPr bwMode="auto">
          <a:xfrm flipH="1">
            <a:off x="10303426" y="4085694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A8007F4-3A0B-2D4C-A3E5-15C45990D29D}"/>
              </a:ext>
            </a:extLst>
          </p:cNvPr>
          <p:cNvCxnSpPr/>
          <p:nvPr/>
        </p:nvCxnSpPr>
        <p:spPr bwMode="auto">
          <a:xfrm flipH="1">
            <a:off x="12651009" y="4085694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B6812D7-0F40-7744-B9B6-898C24E1444C}"/>
              </a:ext>
            </a:extLst>
          </p:cNvPr>
          <p:cNvCxnSpPr/>
          <p:nvPr/>
        </p:nvCxnSpPr>
        <p:spPr bwMode="auto">
          <a:xfrm flipH="1">
            <a:off x="5591321" y="4084112"/>
            <a:ext cx="0" cy="25558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9071" y="689777"/>
            <a:ext cx="297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/>
              <a:t>N = 53,468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3814" y="4637270"/>
            <a:ext cx="293979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N = 3,417 participants</a:t>
            </a:r>
          </a:p>
        </p:txBody>
      </p:sp>
      <p:sp>
        <p:nvSpPr>
          <p:cNvPr id="194" name="TextBox 18">
            <a:extLst>
              <a:ext uri="{FF2B5EF4-FFF2-40B4-BE49-F238E27FC236}">
                <a16:creationId xmlns:a16="http://schemas.microsoft.com/office/drawing/2014/main" id="{15E96B6B-D775-C647-A47B-A68AFE7D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103" y="10162270"/>
            <a:ext cx="499955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Conduct hierarchical clustering on occupational percent differences</a:t>
            </a:r>
            <a:r>
              <a:rPr lang="en-US" altLang="en-US" sz="1900" b="1" kern="0" baseline="-25000" dirty="0"/>
              <a:t> </a:t>
            </a:r>
            <a:r>
              <a:rPr lang="en-US" altLang="en-US" sz="1900" b="1" kern="0" dirty="0"/>
              <a:t>using Pearson’s correlation-based distance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4CED7C7-EC33-794A-94B6-4EC8876B4E85}"/>
              </a:ext>
            </a:extLst>
          </p:cNvPr>
          <p:cNvCxnSpPr/>
          <p:nvPr/>
        </p:nvCxnSpPr>
        <p:spPr bwMode="auto">
          <a:xfrm flipH="1">
            <a:off x="15424577" y="4074959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84982"/>
              </p:ext>
            </p:extLst>
          </p:nvPr>
        </p:nvGraphicFramePr>
        <p:xfrm>
          <a:off x="1464632" y="8570398"/>
          <a:ext cx="6390389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Chemical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Occupations </a:t>
                      </a:r>
                      <a:r>
                        <a:rPr kumimoji="0" lang="en-US" altLang="en-US" sz="19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Occupations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	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Sex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Sex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</a:t>
                      </a:r>
                    </a:p>
                    <a:p>
                      <a:pPr marL="0" marR="0" lvl="0" indent="0" algn="l" defTabSz="32988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Poverty Income Ratio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Poverty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Income Ratio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algn="l" defTabSz="32988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NHANES cycles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NHANES cycles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algn="l" defTabSz="32988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smoking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smoking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6963541" y="1605314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0" name="TextBox 11">
            <a:extLst>
              <a:ext uri="{FF2B5EF4-FFF2-40B4-BE49-F238E27FC236}">
                <a16:creationId xmlns:a16="http://schemas.microsoft.com/office/drawing/2014/main" id="{D77C5046-67A8-B94C-8321-83E2474C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798" y="1608489"/>
            <a:ext cx="2786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>
                <a:solidFill>
                  <a:srgbClr val="F0AF00"/>
                </a:solidFill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6990722" y="5225889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75AD0E1E-3FF6-2349-9537-07016FA2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730" y="5210212"/>
            <a:ext cx="3539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/>
          <p:nvPr/>
        </p:nvCxnSpPr>
        <p:spPr bwMode="auto">
          <a:xfrm>
            <a:off x="10765352" y="783475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04" name="TextBox 18">
            <a:extLst>
              <a:ext uri="{FF2B5EF4-FFF2-40B4-BE49-F238E27FC236}">
                <a16:creationId xmlns:a16="http://schemas.microsoft.com/office/drawing/2014/main" id="{1586CADD-B917-BF4D-870A-40D29E8A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180" y="8440974"/>
            <a:ext cx="4433285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Normalize distribution of occupational percent differences</a:t>
            </a:r>
            <a:r>
              <a:rPr lang="en-US" altLang="en-US" sz="1900" b="1" kern="0" baseline="-25000" dirty="0"/>
              <a:t> </a:t>
            </a:r>
            <a:r>
              <a:rPr lang="en-US" altLang="en-US" sz="1900" b="1" kern="0" dirty="0"/>
              <a:t>for each chemical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4D3A5D6-ABF1-6C4B-83B4-36B7FDCAB9D4}"/>
              </a:ext>
            </a:extLst>
          </p:cNvPr>
          <p:cNvCxnSpPr/>
          <p:nvPr/>
        </p:nvCxnSpPr>
        <p:spPr bwMode="auto">
          <a:xfrm>
            <a:off x="10750067" y="9551798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4387138" y="5421216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7442767-73E6-D54D-8D4B-EB60A377BF5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8025704" y="591957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096B98D-182A-BA42-A4F9-E0B58671E92B}"/>
              </a:ext>
            </a:extLst>
          </p:cNvPr>
          <p:cNvCxnSpPr/>
          <p:nvPr/>
        </p:nvCxnSpPr>
        <p:spPr bwMode="auto">
          <a:xfrm>
            <a:off x="7089647" y="12501283"/>
            <a:ext cx="64008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1459634" y="1857409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9B07032-2A63-D042-9636-7D9632F25AEC}"/>
              </a:ext>
            </a:extLst>
          </p:cNvPr>
          <p:cNvCxnSpPr/>
          <p:nvPr/>
        </p:nvCxnSpPr>
        <p:spPr bwMode="auto">
          <a:xfrm flipH="1">
            <a:off x="1487034" y="4099152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17933522" y="4074959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>
            <a:off x="1479851" y="4329892"/>
            <a:ext cx="16486932" cy="4469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18">
                <a:extLst>
                  <a:ext uri="{FF2B5EF4-FFF2-40B4-BE49-F238E27FC236}">
                    <a16:creationId xmlns:a16="http://schemas.microsoft.com/office/drawing/2014/main" id="{B79A68B7-373F-1040-B5F3-FDCC68C59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3171" y="11900814"/>
                <a:ext cx="4137335" cy="1018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6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6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5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900" b="1" kern="0" dirty="0"/>
                  <a:t>Convert β</a:t>
                </a:r>
                <a:r>
                  <a:rPr lang="en-US" altLang="en-US" sz="1900" b="1" kern="0" baseline="-25000" dirty="0"/>
                  <a:t>Occupations </a:t>
                </a:r>
                <a:r>
                  <a:rPr lang="en-US" altLang="en-US" sz="1900" b="1" kern="0" dirty="0"/>
                  <a:t>to percent differences with 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9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900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900" b="1" i="1" ker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en-US" sz="1900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en-US" sz="1900" b="1" i="1" ker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en-US" sz="1900" b="1" i="1" kern="0">
                                      <a:latin typeface="Cambria Math" panose="02040503050406030204" pitchFamily="18" charset="0"/>
                                    </a:rPr>
                                    <m:t>𝑶𝒄𝒄𝒖𝒑𝒂𝒕𝒊𝒐𝒏𝒔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en-US" sz="1900" b="1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900" b="1" i="1" ker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en-US" sz="1900" b="1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1900" b="1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1900" b="1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altLang="en-US" sz="1900" b="1" kern="0" dirty="0"/>
              </a:p>
            </p:txBody>
          </p:sp>
        </mc:Choice>
        <mc:Fallback xmlns="">
          <p:sp>
            <p:nvSpPr>
              <p:cNvPr id="223" name="TextBox 18">
                <a:extLst>
                  <a:ext uri="{FF2B5EF4-FFF2-40B4-BE49-F238E27FC236}">
                    <a16:creationId xmlns:a16="http://schemas.microsoft.com/office/drawing/2014/main" id="{B79A68B7-373F-1040-B5F3-FDCC68C5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171" y="11900814"/>
                <a:ext cx="4137335" cy="1018036"/>
              </a:xfrm>
              <a:prstGeom prst="rect">
                <a:avLst/>
              </a:prstGeom>
              <a:blipFill>
                <a:blip r:embed="rId2"/>
                <a:stretch>
                  <a:fillRect t="-24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EE8D347-B609-C24E-B266-8CC6D7A1C199}"/>
              </a:ext>
            </a:extLst>
          </p:cNvPr>
          <p:cNvCxnSpPr/>
          <p:nvPr/>
        </p:nvCxnSpPr>
        <p:spPr bwMode="auto">
          <a:xfrm>
            <a:off x="4387138" y="11360585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25" name="TextBox 18">
            <a:extLst>
              <a:ext uri="{FF2B5EF4-FFF2-40B4-BE49-F238E27FC236}">
                <a16:creationId xmlns:a16="http://schemas.microsoft.com/office/drawing/2014/main" id="{E5628E42-A0BF-2548-BB8A-5FAF5CFF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623" y="11726498"/>
            <a:ext cx="506131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Select linkage method (e.g. single, complete, average, and </a:t>
            </a:r>
            <a:r>
              <a:rPr lang="en-US" altLang="en-US" sz="1900" b="1" kern="0" dirty="0" err="1"/>
              <a:t>McQuitty’s</a:t>
            </a:r>
            <a:r>
              <a:rPr lang="en-US" altLang="en-US" sz="1900" b="1" kern="0" dirty="0"/>
              <a:t>) with highest cophenetic coefficient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3A3C30-32E8-A94C-89BB-54E1DABA3DC1}"/>
              </a:ext>
            </a:extLst>
          </p:cNvPr>
          <p:cNvCxnSpPr/>
          <p:nvPr/>
        </p:nvCxnSpPr>
        <p:spPr bwMode="auto">
          <a:xfrm>
            <a:off x="10728562" y="11222097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3798985" y="6184960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8720" y="6641813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2671" y="6558539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3059" y="8430175"/>
            <a:ext cx="445769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Develop database of biomonitoring equivalents 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15766691" y="793684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7543" y="9813736"/>
            <a:ext cx="445769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Calculate the percentage of participants above the biomonitoring equivalent for each occupation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15838346" y="9232161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27D8AD6-FCD0-0D4C-B688-7E0640AAE0A9}"/>
              </a:ext>
            </a:extLst>
          </p:cNvPr>
          <p:cNvCxnSpPr/>
          <p:nvPr/>
        </p:nvCxnSpPr>
        <p:spPr bwMode="auto">
          <a:xfrm>
            <a:off x="7704145" y="6221223"/>
            <a:ext cx="0" cy="630936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15792887" y="5421216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BD8E54-ED28-454B-9885-2763FBA012BF}"/>
              </a:ext>
            </a:extLst>
          </p:cNvPr>
          <p:cNvSpPr/>
          <p:nvPr/>
        </p:nvSpPr>
        <p:spPr>
          <a:xfrm>
            <a:off x="2294613" y="6111565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4387138" y="783475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F04472C-0CDA-9E44-817F-339CC6A3E10E}"/>
              </a:ext>
            </a:extLst>
          </p:cNvPr>
          <p:cNvSpPr/>
          <p:nvPr/>
        </p:nvSpPr>
        <p:spPr>
          <a:xfrm>
            <a:off x="8691019" y="6128581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24AF82A5-EBD5-B04A-B658-D12705E6C2CE}"/>
              </a:ext>
            </a:extLst>
          </p:cNvPr>
          <p:cNvSpPr/>
          <p:nvPr/>
        </p:nvSpPr>
        <p:spPr>
          <a:xfrm>
            <a:off x="13802576" y="6208331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/>
          <p:nvPr/>
        </p:nvCxnSpPr>
        <p:spPr bwMode="auto">
          <a:xfrm>
            <a:off x="10303426" y="5664039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029" y="2541121"/>
            <a:ext cx="170685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</a:t>
            </a:r>
            <a:r>
              <a:rPr lang="en-US" altLang="en-US" sz="1900" b="1" kern="0" dirty="0" err="1"/>
              <a:t>xx,xxx</a:t>
            </a:r>
            <a:r>
              <a:rPr lang="en-US" altLang="en-US" sz="1900" b="1" kern="0" dirty="0"/>
              <a:t>)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882" y="2558243"/>
            <a:ext cx="250266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missing data 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</a:t>
            </a:r>
            <a:r>
              <a:rPr lang="en-US" altLang="en-US" sz="1900" b="1" kern="0" dirty="0" err="1"/>
              <a:t>xx,xxx</a:t>
            </a:r>
            <a:r>
              <a:rPr lang="en-US" altLang="en-US" sz="1900" b="1" kern="0" dirty="0"/>
              <a:t>)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550" y="2552542"/>
            <a:ext cx="2502668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missing data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</a:t>
            </a:r>
            <a:r>
              <a:rPr lang="en-US" altLang="en-US" sz="1900" b="1" kern="0" dirty="0" err="1"/>
              <a:t>xx,xxx</a:t>
            </a:r>
            <a:r>
              <a:rPr lang="en-US" altLang="en-US" sz="1900" b="1" kern="0" dirty="0"/>
              <a:t>)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7149" y="2404876"/>
            <a:ext cx="2536068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missing data 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</a:t>
            </a:r>
            <a:r>
              <a:rPr lang="en-US" altLang="en-US" sz="1900" b="1" kern="0" dirty="0" err="1"/>
              <a:t>xx,xxx</a:t>
            </a:r>
            <a:r>
              <a:rPr lang="en-US" altLang="en-US" sz="1900" b="1" kern="0" dirty="0"/>
              <a:t>)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2964" y="2265894"/>
            <a:ext cx="2502668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missing data 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</a:t>
            </a:r>
            <a:r>
              <a:rPr lang="en-US" altLang="en-US" sz="1900" b="1" kern="0" dirty="0" err="1"/>
              <a:t>xx,xxx</a:t>
            </a:r>
            <a:r>
              <a:rPr lang="en-US" altLang="en-US" sz="1900" b="1" kern="0" dirty="0"/>
              <a:t>)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6938" y="2189309"/>
            <a:ext cx="2502668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missing data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</a:t>
            </a:r>
            <a:r>
              <a:rPr lang="en-US" altLang="en-US" sz="1900" b="1" kern="0" dirty="0" err="1"/>
              <a:t>xx,xxx</a:t>
            </a:r>
            <a:r>
              <a:rPr lang="en-US" altLang="en-US" sz="1900" b="1" kern="0" dirty="0"/>
              <a:t>)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605" y="2314372"/>
            <a:ext cx="2502668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missing data on BP3 measurements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</a:t>
            </a:r>
            <a:r>
              <a:rPr lang="en-US" altLang="en-US" sz="1900" b="1" kern="0" dirty="0" err="1"/>
              <a:t>xx,xxx</a:t>
            </a:r>
            <a:r>
              <a:rPr lang="en-US" altLang="en-US" sz="1900" b="1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25538</TotalTime>
  <Words>252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Nguyen, Vy Kim</cp:lastModifiedBy>
  <cp:revision>104</cp:revision>
  <dcterms:created xsi:type="dcterms:W3CDTF">2020-07-17T16:29:03Z</dcterms:created>
  <dcterms:modified xsi:type="dcterms:W3CDTF">2024-01-14T17:45:43Z</dcterms:modified>
</cp:coreProperties>
</file>