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201168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6327"/>
  </p:normalViewPr>
  <p:slideViewPr>
    <p:cSldViewPr snapToGrid="0" snapToObjects="1">
      <p:cViewPr varScale="1">
        <p:scale>
          <a:sx n="77" d="100"/>
          <a:sy n="77" d="100"/>
        </p:scale>
        <p:origin x="3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2394374"/>
            <a:ext cx="1709928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7684348"/>
            <a:ext cx="150876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7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6" y="778933"/>
            <a:ext cx="4337685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1" y="778933"/>
            <a:ext cx="12761595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7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4" y="3647444"/>
            <a:ext cx="1735074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4" y="9790858"/>
            <a:ext cx="1735074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6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3894667"/>
            <a:ext cx="85496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3894667"/>
            <a:ext cx="85496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778936"/>
            <a:ext cx="1735074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2" y="3586481"/>
            <a:ext cx="8510348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2" y="5344160"/>
            <a:ext cx="8510348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1" y="3586481"/>
            <a:ext cx="8552260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1" y="5344160"/>
            <a:ext cx="8552260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2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6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4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975360"/>
            <a:ext cx="6488192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2106510"/>
            <a:ext cx="1018413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4389120"/>
            <a:ext cx="6488192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975360"/>
            <a:ext cx="6488192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2106510"/>
            <a:ext cx="1018413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4389120"/>
            <a:ext cx="6488192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778936"/>
            <a:ext cx="1735074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3894667"/>
            <a:ext cx="1735074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13560217"/>
            <a:ext cx="45262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13560217"/>
            <a:ext cx="67894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13560217"/>
            <a:ext cx="45262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8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Table 197">
            <a:extLst>
              <a:ext uri="{FF2B5EF4-FFF2-40B4-BE49-F238E27FC236}">
                <a16:creationId xmlns:a16="http://schemas.microsoft.com/office/drawing/2014/main" id="{4047479D-0DE1-B740-9C08-426002FE1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214504"/>
              </p:ext>
            </p:extLst>
          </p:nvPr>
        </p:nvGraphicFramePr>
        <p:xfrm>
          <a:off x="933447" y="8838754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Race,k_body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84E2399-DFC7-A55E-F427-A640663FD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078575"/>
              </p:ext>
            </p:extLst>
          </p:nvPr>
        </p:nvGraphicFramePr>
        <p:xfrm>
          <a:off x="963208" y="8054166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0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98D7E86A-18F4-7BFB-CC32-9F5D8D4AD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31757"/>
              </p:ext>
            </p:extLst>
          </p:nvPr>
        </p:nvGraphicFramePr>
        <p:xfrm>
          <a:off x="8495969" y="8838754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Race,k_Body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 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sunscreen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C5F00711-55D4-9E11-6B91-028B1E20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39395"/>
              </p:ext>
            </p:extLst>
          </p:nvPr>
        </p:nvGraphicFramePr>
        <p:xfrm>
          <a:off x="8474919" y="8054166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8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 </a:t>
                      </a:r>
                      <a:r>
                        <a: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 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sunscreen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sp>
        <p:nvSpPr>
          <p:cNvPr id="182" name="TextBox 181">
            <a:extLst>
              <a:ext uri="{FF2B5EF4-FFF2-40B4-BE49-F238E27FC236}">
                <a16:creationId xmlns:a16="http://schemas.microsoft.com/office/drawing/2014/main" id="{3EAB604D-4DE2-6C3B-1919-4E6E025BBD3D}"/>
              </a:ext>
            </a:extLst>
          </p:cNvPr>
          <p:cNvSpPr txBox="1"/>
          <p:nvPr/>
        </p:nvSpPr>
        <p:spPr>
          <a:xfrm>
            <a:off x="16013859" y="11856994"/>
            <a:ext cx="137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Difference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45175FB-A707-A74D-81A3-F45AD43428DD}"/>
              </a:ext>
            </a:extLst>
          </p:cNvPr>
          <p:cNvCxnSpPr>
            <a:cxnSpLocks/>
          </p:cNvCxnSpPr>
          <p:nvPr/>
        </p:nvCxnSpPr>
        <p:spPr bwMode="auto">
          <a:xfrm>
            <a:off x="3743680" y="5115657"/>
            <a:ext cx="1289304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B02BF9E-1838-9D4A-9F33-A88134298F2A}"/>
              </a:ext>
            </a:extLst>
          </p:cNvPr>
          <p:cNvCxnSpPr>
            <a:cxnSpLocks/>
          </p:cNvCxnSpPr>
          <p:nvPr/>
        </p:nvCxnSpPr>
        <p:spPr bwMode="auto">
          <a:xfrm flipV="1">
            <a:off x="1513091" y="1550070"/>
            <a:ext cx="12180954" cy="18471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E2299E8F-B534-8943-80E3-FA8A4BF62AC0}"/>
              </a:ext>
            </a:extLst>
          </p:cNvPr>
          <p:cNvSpPr/>
          <p:nvPr/>
        </p:nvSpPr>
        <p:spPr bwMode="auto">
          <a:xfrm>
            <a:off x="7006798" y="375537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39656C0F-331A-4F49-83AB-30E61632E7CE}"/>
              </a:ext>
            </a:extLst>
          </p:cNvPr>
          <p:cNvSpPr/>
          <p:nvPr/>
        </p:nvSpPr>
        <p:spPr bwMode="auto">
          <a:xfrm>
            <a:off x="1646037" y="5786977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900" b="1" kern="0" dirty="0">
                <a:solidFill>
                  <a:srgbClr val="F0AF00"/>
                </a:solidFill>
                <a:latin typeface="Arial"/>
              </a:rPr>
              <a:t>Differences in BP3 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72F2419C-EB13-1243-AFD6-BEB572E2EBDF}"/>
              </a:ext>
            </a:extLst>
          </p:cNvPr>
          <p:cNvSpPr/>
          <p:nvPr/>
        </p:nvSpPr>
        <p:spPr bwMode="auto">
          <a:xfrm>
            <a:off x="8334418" y="5794482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200" b="1" kern="0" dirty="0">
                <a:solidFill>
                  <a:srgbClr val="F0AF00"/>
                </a:solidFill>
                <a:latin typeface="Arial"/>
              </a:rPr>
              <a:t>Robustness Analysis  </a:t>
            </a:r>
          </a:p>
        </p:txBody>
      </p:sp>
      <p:sp>
        <p:nvSpPr>
          <p:cNvPr id="173" name="TextBox 3">
            <a:extLst>
              <a:ext uri="{FF2B5EF4-FFF2-40B4-BE49-F238E27FC236}">
                <a16:creationId xmlns:a16="http://schemas.microsoft.com/office/drawing/2014/main" id="{FD1AE9AD-37BB-A14C-9A95-F01BCD173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4975" y="361249"/>
            <a:ext cx="4711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200" b="1" kern="0" dirty="0">
                <a:solidFill>
                  <a:srgbClr val="F0AF00"/>
                </a:solidFill>
              </a:rPr>
              <a:t>Compilation</a:t>
            </a:r>
          </a:p>
        </p:txBody>
      </p:sp>
      <p:sp>
        <p:nvSpPr>
          <p:cNvPr id="176" name="TextBox 18">
            <a:extLst>
              <a:ext uri="{FF2B5EF4-FFF2-40B4-BE49-F238E27FC236}">
                <a16:creationId xmlns:a16="http://schemas.microsoft.com/office/drawing/2014/main" id="{AA1221AA-9964-2D4D-A639-E7C333B88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171" y="6246192"/>
            <a:ext cx="430510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Characterize the differences in biomarker levels of BP3 by race and body dissatisfaction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E679458-F70B-6B4F-AB9A-101B0E0EE32D}"/>
              </a:ext>
            </a:extLst>
          </p:cNvPr>
          <p:cNvCxnSpPr/>
          <p:nvPr/>
        </p:nvCxnSpPr>
        <p:spPr bwMode="auto">
          <a:xfrm>
            <a:off x="10386862" y="820791"/>
            <a:ext cx="1588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A15CAE6-9550-7B42-B6A1-0060E2B5495E}"/>
              </a:ext>
            </a:extLst>
          </p:cNvPr>
          <p:cNvCxnSpPr>
            <a:cxnSpLocks/>
          </p:cNvCxnSpPr>
          <p:nvPr/>
        </p:nvCxnSpPr>
        <p:spPr bwMode="auto">
          <a:xfrm>
            <a:off x="10330683" y="4316456"/>
            <a:ext cx="6043" cy="54695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81" name="Straight Connector 63">
            <a:extLst>
              <a:ext uri="{FF2B5EF4-FFF2-40B4-BE49-F238E27FC236}">
                <a16:creationId xmlns:a16="http://schemas.microsoft.com/office/drawing/2014/main" id="{2F7C401D-6F91-334C-AA54-FE5CD7071D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085760" y="4326564"/>
            <a:ext cx="777875" cy="7794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90" name="TextBox 51">
            <a:extLst>
              <a:ext uri="{FF2B5EF4-FFF2-40B4-BE49-F238E27FC236}">
                <a16:creationId xmlns:a16="http://schemas.microsoft.com/office/drawing/2014/main" id="{C4C5963F-4ECD-304D-9E1C-B7F008482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5573" y="415457"/>
            <a:ext cx="30888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000" b="1" kern="0" dirty="0"/>
              <a:t>N = 132,518 participants</a:t>
            </a:r>
          </a:p>
        </p:txBody>
      </p:sp>
      <p:sp>
        <p:nvSpPr>
          <p:cNvPr id="191" name="TextBox 51">
            <a:extLst>
              <a:ext uri="{FF2B5EF4-FFF2-40B4-BE49-F238E27FC236}">
                <a16:creationId xmlns:a16="http://schemas.microsoft.com/office/drawing/2014/main" id="{21A5FC32-774B-0242-AFE9-538452DE1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4906" y="4440101"/>
            <a:ext cx="293979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N = 3,517 participants</a:t>
            </a:r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BD729599-B342-614C-BF82-5B9D1729FE06}"/>
              </a:ext>
            </a:extLst>
          </p:cNvPr>
          <p:cNvSpPr/>
          <p:nvPr/>
        </p:nvSpPr>
        <p:spPr bwMode="auto">
          <a:xfrm>
            <a:off x="7030043" y="1330994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200" name="TextBox 11">
            <a:extLst>
              <a:ext uri="{FF2B5EF4-FFF2-40B4-BE49-F238E27FC236}">
                <a16:creationId xmlns:a16="http://schemas.microsoft.com/office/drawing/2014/main" id="{D77C5046-67A8-B94C-8321-83E2474C4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4300" y="1334169"/>
            <a:ext cx="2786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200" b="1" kern="0">
                <a:solidFill>
                  <a:srgbClr val="F0AF00"/>
                </a:solidFill>
              </a:rPr>
              <a:t>Cleaning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1892861D-7F5B-0841-A674-D079B756C100}"/>
              </a:ext>
            </a:extLst>
          </p:cNvPr>
          <p:cNvSpPr/>
          <p:nvPr/>
        </p:nvSpPr>
        <p:spPr bwMode="auto">
          <a:xfrm>
            <a:off x="7057224" y="4951569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202" name="TextBox 11">
            <a:extLst>
              <a:ext uri="{FF2B5EF4-FFF2-40B4-BE49-F238E27FC236}">
                <a16:creationId xmlns:a16="http://schemas.microsoft.com/office/drawing/2014/main" id="{75AD0E1E-3FF6-2349-9537-07016FA29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6232" y="4935893"/>
            <a:ext cx="35399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200" b="1" kern="0" dirty="0">
                <a:solidFill>
                  <a:srgbClr val="F0AF00"/>
                </a:solidFill>
              </a:rPr>
              <a:t>Statistical Analyses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543CC6D-F24B-A340-8A9A-7B9A2F8C21FD}"/>
              </a:ext>
            </a:extLst>
          </p:cNvPr>
          <p:cNvCxnSpPr>
            <a:cxnSpLocks/>
          </p:cNvCxnSpPr>
          <p:nvPr/>
        </p:nvCxnSpPr>
        <p:spPr bwMode="auto">
          <a:xfrm>
            <a:off x="10352453" y="7560434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4A3F110-946E-A446-935D-5E74E744304C}"/>
              </a:ext>
            </a:extLst>
          </p:cNvPr>
          <p:cNvCxnSpPr/>
          <p:nvPr/>
        </p:nvCxnSpPr>
        <p:spPr bwMode="auto">
          <a:xfrm>
            <a:off x="3738562" y="5096632"/>
            <a:ext cx="0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0823AE5-62B2-8A45-BE81-7A5FA5D63E75}"/>
              </a:ext>
            </a:extLst>
          </p:cNvPr>
          <p:cNvCxnSpPr/>
          <p:nvPr/>
        </p:nvCxnSpPr>
        <p:spPr bwMode="auto">
          <a:xfrm>
            <a:off x="1526136" y="1583089"/>
            <a:ext cx="1588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B2A7BC88-5F82-E345-93FF-E02E4170C97B}"/>
              </a:ext>
            </a:extLst>
          </p:cNvPr>
          <p:cNvCxnSpPr/>
          <p:nvPr/>
        </p:nvCxnSpPr>
        <p:spPr bwMode="auto">
          <a:xfrm flipH="1">
            <a:off x="17992590" y="4115063"/>
            <a:ext cx="0" cy="25400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E82F28A-7E4F-3E49-A1DB-16CFDC9B536E}"/>
              </a:ext>
            </a:extLst>
          </p:cNvPr>
          <p:cNvCxnSpPr>
            <a:cxnSpLocks/>
          </p:cNvCxnSpPr>
          <p:nvPr/>
        </p:nvCxnSpPr>
        <p:spPr bwMode="auto">
          <a:xfrm flipV="1">
            <a:off x="10319054" y="4351632"/>
            <a:ext cx="769246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AEE8D347-B609-C24E-B266-8CC6D7A1C199}"/>
              </a:ext>
            </a:extLst>
          </p:cNvPr>
          <p:cNvCxnSpPr>
            <a:cxnSpLocks/>
          </p:cNvCxnSpPr>
          <p:nvPr/>
        </p:nvCxnSpPr>
        <p:spPr bwMode="auto">
          <a:xfrm>
            <a:off x="3717663" y="10862348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39762C2F-AB2A-494A-9CBB-954BF0906124}"/>
              </a:ext>
            </a:extLst>
          </p:cNvPr>
          <p:cNvSpPr/>
          <p:nvPr/>
        </p:nvSpPr>
        <p:spPr bwMode="auto">
          <a:xfrm>
            <a:off x="14635527" y="5856310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200" b="1" kern="0" dirty="0">
                <a:solidFill>
                  <a:srgbClr val="F0AF00"/>
                </a:solidFill>
                <a:latin typeface="Arial"/>
              </a:rPr>
              <a:t>Variance of BP3 Explained</a:t>
            </a:r>
          </a:p>
        </p:txBody>
      </p:sp>
      <p:sp>
        <p:nvSpPr>
          <p:cNvPr id="236" name="TextBox 18">
            <a:extLst>
              <a:ext uri="{FF2B5EF4-FFF2-40B4-BE49-F238E27FC236}">
                <a16:creationId xmlns:a16="http://schemas.microsoft.com/office/drawing/2014/main" id="{B90C2580-E87A-6A49-B876-1759E95B2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5263" y="6313163"/>
            <a:ext cx="4114801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Quantify the racial differences in the contribution of sunscreen usage in explaining BP3 levels.</a:t>
            </a:r>
          </a:p>
        </p:txBody>
      </p:sp>
      <p:sp>
        <p:nvSpPr>
          <p:cNvPr id="246" name="TextBox 18">
            <a:extLst>
              <a:ext uri="{FF2B5EF4-FFF2-40B4-BE49-F238E27FC236}">
                <a16:creationId xmlns:a16="http://schemas.microsoft.com/office/drawing/2014/main" id="{CE805869-58B4-B14E-9D76-A1284EE42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419" y="6284219"/>
            <a:ext cx="4114801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b="1" kern="0" dirty="0"/>
              <a:t>Evaluate how racial differences in BP3 change when accounting for different confounders</a:t>
            </a:r>
          </a:p>
        </p:txBody>
      </p:sp>
      <p:sp>
        <p:nvSpPr>
          <p:cNvPr id="247" name="TextBox 18">
            <a:extLst>
              <a:ext uri="{FF2B5EF4-FFF2-40B4-BE49-F238E27FC236}">
                <a16:creationId xmlns:a16="http://schemas.microsoft.com/office/drawing/2014/main" id="{736A9BC6-3DC8-374A-A9D3-B25EBCD8C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0884" y="8535625"/>
            <a:ext cx="445769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Extract R</a:t>
            </a:r>
            <a:r>
              <a:rPr lang="en-US" altLang="en-US" sz="1900" b="1" kern="0" baseline="30000" dirty="0"/>
              <a:t>2</a:t>
            </a:r>
            <a:r>
              <a:rPr lang="en-US" altLang="en-US" sz="1900" b="1" kern="0" dirty="0"/>
              <a:t> from models (1)-(6)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D7556AC4-3D8C-9649-A2EF-B7930F3F3F26}"/>
              </a:ext>
            </a:extLst>
          </p:cNvPr>
          <p:cNvCxnSpPr/>
          <p:nvPr/>
        </p:nvCxnSpPr>
        <p:spPr bwMode="auto">
          <a:xfrm>
            <a:off x="16603233" y="7608199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49" name="TextBox 18">
            <a:extLst>
              <a:ext uri="{FF2B5EF4-FFF2-40B4-BE49-F238E27FC236}">
                <a16:creationId xmlns:a16="http://schemas.microsoft.com/office/drawing/2014/main" id="{DC6EA979-E1FE-9347-96BB-941D70752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4386" y="10602134"/>
            <a:ext cx="445769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Calculate change in model fit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With and without adjusting for sunscreen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39F1A3D-E1B5-8540-9426-8DCB3471F1EF}"/>
              </a:ext>
            </a:extLst>
          </p:cNvPr>
          <p:cNvCxnSpPr/>
          <p:nvPr/>
        </p:nvCxnSpPr>
        <p:spPr bwMode="auto">
          <a:xfrm>
            <a:off x="16641078" y="9684907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80CA626B-88DF-F345-AEE7-A7EE2CEF1394}"/>
              </a:ext>
            </a:extLst>
          </p:cNvPr>
          <p:cNvCxnSpPr/>
          <p:nvPr/>
        </p:nvCxnSpPr>
        <p:spPr bwMode="auto">
          <a:xfrm>
            <a:off x="16629429" y="5109191"/>
            <a:ext cx="0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ABD8E54-ED28-454B-9885-2763FBA012BF}"/>
              </a:ext>
            </a:extLst>
          </p:cNvPr>
          <p:cNvSpPr/>
          <p:nvPr/>
        </p:nvSpPr>
        <p:spPr>
          <a:xfrm>
            <a:off x="1646037" y="5786982"/>
            <a:ext cx="4114800" cy="145422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D2E38F55-9E03-F041-AF05-CB83137244F9}"/>
              </a:ext>
            </a:extLst>
          </p:cNvPr>
          <p:cNvCxnSpPr/>
          <p:nvPr/>
        </p:nvCxnSpPr>
        <p:spPr bwMode="auto">
          <a:xfrm>
            <a:off x="3738562" y="7498907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68" name="Rounded Rectangle 267">
            <a:extLst>
              <a:ext uri="{FF2B5EF4-FFF2-40B4-BE49-F238E27FC236}">
                <a16:creationId xmlns:a16="http://schemas.microsoft.com/office/drawing/2014/main" id="{0F04472C-0CDA-9E44-817F-339CC6A3E10E}"/>
              </a:ext>
            </a:extLst>
          </p:cNvPr>
          <p:cNvSpPr/>
          <p:nvPr/>
        </p:nvSpPr>
        <p:spPr>
          <a:xfrm>
            <a:off x="8334418" y="5854262"/>
            <a:ext cx="4114800" cy="145422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ounded Rectangle 270">
            <a:extLst>
              <a:ext uri="{FF2B5EF4-FFF2-40B4-BE49-F238E27FC236}">
                <a16:creationId xmlns:a16="http://schemas.microsoft.com/office/drawing/2014/main" id="{24AF82A5-EBD5-B04A-B658-D12705E6C2CE}"/>
              </a:ext>
            </a:extLst>
          </p:cNvPr>
          <p:cNvSpPr/>
          <p:nvPr/>
        </p:nvSpPr>
        <p:spPr>
          <a:xfrm>
            <a:off x="14639118" y="5879682"/>
            <a:ext cx="4114800" cy="145422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D860F7-F003-EEE1-D5A5-DEDF5E5F5974}"/>
              </a:ext>
            </a:extLst>
          </p:cNvPr>
          <p:cNvCxnSpPr>
            <a:cxnSpLocks/>
          </p:cNvCxnSpPr>
          <p:nvPr/>
        </p:nvCxnSpPr>
        <p:spPr bwMode="auto">
          <a:xfrm flipH="1">
            <a:off x="10352453" y="5389720"/>
            <a:ext cx="0" cy="397257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" name="TextBox 50">
            <a:extLst>
              <a:ext uri="{FF2B5EF4-FFF2-40B4-BE49-F238E27FC236}">
                <a16:creationId xmlns:a16="http://schemas.microsoft.com/office/drawing/2014/main" id="{F2E32222-83D1-2E25-6570-ACAA21C60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0343" y="2572228"/>
            <a:ext cx="1631118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male participants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(N = 36,771)</a:t>
            </a:r>
          </a:p>
        </p:txBody>
      </p:sp>
      <p:sp>
        <p:nvSpPr>
          <p:cNvPr id="7" name="TextBox 50">
            <a:extLst>
              <a:ext uri="{FF2B5EF4-FFF2-40B4-BE49-F238E27FC236}">
                <a16:creationId xmlns:a16="http://schemas.microsoft.com/office/drawing/2014/main" id="{B6C426E9-2CC8-498C-AD03-8EA0F3248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09418" y="2344162"/>
            <a:ext cx="1654217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on PIR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(N = 261)</a:t>
            </a:r>
          </a:p>
        </p:txBody>
      </p:sp>
      <p:sp>
        <p:nvSpPr>
          <p:cNvPr id="8" name="TextBox 50">
            <a:extLst>
              <a:ext uri="{FF2B5EF4-FFF2-40B4-BE49-F238E27FC236}">
                <a16:creationId xmlns:a16="http://schemas.microsoft.com/office/drawing/2014/main" id="{D85978C3-32AC-3D78-684B-AF8F10940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2346" y="2215771"/>
            <a:ext cx="1866231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 on urinary creatinine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(N = 1)</a:t>
            </a:r>
          </a:p>
        </p:txBody>
      </p:sp>
      <p:sp>
        <p:nvSpPr>
          <p:cNvPr id="10" name="TextBox 50">
            <a:extLst>
              <a:ext uri="{FF2B5EF4-FFF2-40B4-BE49-F238E27FC236}">
                <a16:creationId xmlns:a16="http://schemas.microsoft.com/office/drawing/2014/main" id="{B500E06C-B9DB-9A14-4353-DAB9189AC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477" y="2214526"/>
            <a:ext cx="1955326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on body dissatisfaction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(N = 50,045)</a:t>
            </a:r>
          </a:p>
        </p:txBody>
      </p:sp>
      <p:sp>
        <p:nvSpPr>
          <p:cNvPr id="11" name="TextBox 50">
            <a:extLst>
              <a:ext uri="{FF2B5EF4-FFF2-40B4-BE49-F238E27FC236}">
                <a16:creationId xmlns:a16="http://schemas.microsoft.com/office/drawing/2014/main" id="{30A8D9F5-7CCA-DBB4-677D-3A480FE86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4312" y="2394088"/>
            <a:ext cx="1715890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on BMI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(N = 28)</a:t>
            </a:r>
          </a:p>
        </p:txBody>
      </p:sp>
      <p:sp>
        <p:nvSpPr>
          <p:cNvPr id="12" name="TextBox 50">
            <a:extLst>
              <a:ext uri="{FF2B5EF4-FFF2-40B4-BE49-F238E27FC236}">
                <a16:creationId xmlns:a16="http://schemas.microsoft.com/office/drawing/2014/main" id="{F0BE0126-368F-7EBC-F52E-0DF287836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2596" y="2131470"/>
            <a:ext cx="2062876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 on sunscreen usage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(N = 4,322)</a:t>
            </a:r>
          </a:p>
        </p:txBody>
      </p:sp>
      <p:sp>
        <p:nvSpPr>
          <p:cNvPr id="13" name="TextBox 50">
            <a:extLst>
              <a:ext uri="{FF2B5EF4-FFF2-40B4-BE49-F238E27FC236}">
                <a16:creationId xmlns:a16="http://schemas.microsoft.com/office/drawing/2014/main" id="{BD77ABD2-2BA7-80C2-F3E4-6657E6F2E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7495" y="2341569"/>
            <a:ext cx="1619979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 on BP3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(N = 32,459)</a:t>
            </a:r>
          </a:p>
        </p:txBody>
      </p:sp>
      <p:sp>
        <p:nvSpPr>
          <p:cNvPr id="9" name="TextBox 50">
            <a:extLst>
              <a:ext uri="{FF2B5EF4-FFF2-40B4-BE49-F238E27FC236}">
                <a16:creationId xmlns:a16="http://schemas.microsoft.com/office/drawing/2014/main" id="{6443706C-2F81-4286-22DC-411803889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955" y="2394690"/>
            <a:ext cx="2536062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who feel underweight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(N = 5,114)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742601-C28B-8DC5-0175-6F5741B0858D}"/>
              </a:ext>
            </a:extLst>
          </p:cNvPr>
          <p:cNvCxnSpPr>
            <a:cxnSpLocks/>
          </p:cNvCxnSpPr>
          <p:nvPr/>
        </p:nvCxnSpPr>
        <p:spPr bwMode="auto">
          <a:xfrm>
            <a:off x="2554524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E914DC-F3D0-5DE6-B23F-C350DF1C2388}"/>
              </a:ext>
            </a:extLst>
          </p:cNvPr>
          <p:cNvCxnSpPr>
            <a:cxnSpLocks/>
          </p:cNvCxnSpPr>
          <p:nvPr/>
        </p:nvCxnSpPr>
        <p:spPr bwMode="auto">
          <a:xfrm>
            <a:off x="4959557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5F3EF3-ABAB-1703-4303-57C7B2B99062}"/>
              </a:ext>
            </a:extLst>
          </p:cNvPr>
          <p:cNvCxnSpPr>
            <a:cxnSpLocks/>
          </p:cNvCxnSpPr>
          <p:nvPr/>
        </p:nvCxnSpPr>
        <p:spPr bwMode="auto">
          <a:xfrm>
            <a:off x="6705978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6AFD42-0187-3531-2E84-D495E024E647}"/>
              </a:ext>
            </a:extLst>
          </p:cNvPr>
          <p:cNvCxnSpPr>
            <a:cxnSpLocks/>
          </p:cNvCxnSpPr>
          <p:nvPr/>
        </p:nvCxnSpPr>
        <p:spPr bwMode="auto">
          <a:xfrm>
            <a:off x="9060107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BB3224-B18A-0808-3D73-42C98588F646}"/>
              </a:ext>
            </a:extLst>
          </p:cNvPr>
          <p:cNvCxnSpPr>
            <a:cxnSpLocks/>
          </p:cNvCxnSpPr>
          <p:nvPr/>
        </p:nvCxnSpPr>
        <p:spPr bwMode="auto">
          <a:xfrm>
            <a:off x="11526140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6115FC-F776-723F-440E-5D18534E7F91}"/>
              </a:ext>
            </a:extLst>
          </p:cNvPr>
          <p:cNvCxnSpPr>
            <a:cxnSpLocks/>
          </p:cNvCxnSpPr>
          <p:nvPr/>
        </p:nvCxnSpPr>
        <p:spPr bwMode="auto">
          <a:xfrm>
            <a:off x="13944941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132188-C4AA-B91D-8E74-80CAD00FD87E}"/>
              </a:ext>
            </a:extLst>
          </p:cNvPr>
          <p:cNvCxnSpPr>
            <a:cxnSpLocks/>
          </p:cNvCxnSpPr>
          <p:nvPr/>
        </p:nvCxnSpPr>
        <p:spPr bwMode="auto">
          <a:xfrm>
            <a:off x="16399177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BFB0BB-54E3-C09E-1A41-97E843CCECF9}"/>
              </a:ext>
            </a:extLst>
          </p:cNvPr>
          <p:cNvSpPr txBox="1"/>
          <p:nvPr/>
        </p:nvSpPr>
        <p:spPr>
          <a:xfrm>
            <a:off x="982204" y="12242615"/>
            <a:ext cx="192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Percent Difference</a:t>
            </a:r>
          </a:p>
          <a:p>
            <a:pPr algn="ctr"/>
            <a:r>
              <a:rPr lang="en-US" dirty="0"/>
              <a:t>Of BP3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EF0769-AF37-D0AE-2465-22791FBF4482}"/>
              </a:ext>
            </a:extLst>
          </p:cNvPr>
          <p:cNvSpPr txBox="1"/>
          <p:nvPr/>
        </p:nvSpPr>
        <p:spPr>
          <a:xfrm>
            <a:off x="3678345" y="13568799"/>
            <a:ext cx="153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Race/ethnicity</a:t>
            </a:r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FDA2AE86-D097-814B-7716-78B32168BE2A}"/>
              </a:ext>
            </a:extLst>
          </p:cNvPr>
          <p:cNvSpPr/>
          <p:nvPr/>
        </p:nvSpPr>
        <p:spPr>
          <a:xfrm flipH="1">
            <a:off x="3630241" y="11964973"/>
            <a:ext cx="199099" cy="43637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AC5608-ADAF-CC49-8267-C9380B6F2F47}"/>
              </a:ext>
            </a:extLst>
          </p:cNvPr>
          <p:cNvSpPr/>
          <p:nvPr/>
        </p:nvSpPr>
        <p:spPr>
          <a:xfrm>
            <a:off x="3624635" y="12411507"/>
            <a:ext cx="199098" cy="183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DFC52B39-62CF-0922-986E-843302A3E455}"/>
              </a:ext>
            </a:extLst>
          </p:cNvPr>
          <p:cNvSpPr/>
          <p:nvPr/>
        </p:nvSpPr>
        <p:spPr>
          <a:xfrm rot="10800000" flipH="1">
            <a:off x="3618115" y="12609153"/>
            <a:ext cx="199099" cy="436374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F6A849-D61C-3EFC-5AAF-9C9E00597D91}"/>
              </a:ext>
            </a:extLst>
          </p:cNvPr>
          <p:cNvCxnSpPr>
            <a:cxnSpLocks/>
          </p:cNvCxnSpPr>
          <p:nvPr/>
        </p:nvCxnSpPr>
        <p:spPr bwMode="auto">
          <a:xfrm>
            <a:off x="3063746" y="13327462"/>
            <a:ext cx="2397301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5E7257-840C-D51D-7E41-79AB7E0E9CC9}"/>
              </a:ext>
            </a:extLst>
          </p:cNvPr>
          <p:cNvCxnSpPr>
            <a:cxnSpLocks/>
          </p:cNvCxnSpPr>
          <p:nvPr/>
        </p:nvCxnSpPr>
        <p:spPr bwMode="auto">
          <a:xfrm flipV="1">
            <a:off x="3063745" y="11924231"/>
            <a:ext cx="0" cy="1423077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ACF21B8-F43B-6E44-F00E-F4D3FC40B133}"/>
              </a:ext>
            </a:extLst>
          </p:cNvPr>
          <p:cNvSpPr txBox="1"/>
          <p:nvPr/>
        </p:nvSpPr>
        <p:spPr>
          <a:xfrm>
            <a:off x="3815737" y="11749312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-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5EE563-0BEB-1BC0-3611-96117AD6282D}"/>
              </a:ext>
            </a:extLst>
          </p:cNvPr>
          <p:cNvSpPr txBox="1"/>
          <p:nvPr/>
        </p:nvSpPr>
        <p:spPr>
          <a:xfrm>
            <a:off x="3815447" y="1275756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+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1DD9FD-62F2-B171-3002-73F05AD3301F}"/>
              </a:ext>
            </a:extLst>
          </p:cNvPr>
          <p:cNvSpPr txBox="1"/>
          <p:nvPr/>
        </p:nvSpPr>
        <p:spPr>
          <a:xfrm>
            <a:off x="3827420" y="1228709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5492CD-B41A-C6BA-6054-5D11FD61D4A1}"/>
              </a:ext>
            </a:extLst>
          </p:cNvPr>
          <p:cNvSpPr txBox="1"/>
          <p:nvPr/>
        </p:nvSpPr>
        <p:spPr>
          <a:xfrm>
            <a:off x="86927" y="79947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65B921-75A1-2B14-C6C8-893314710FAB}"/>
              </a:ext>
            </a:extLst>
          </p:cNvPr>
          <p:cNvSpPr txBox="1"/>
          <p:nvPr/>
        </p:nvSpPr>
        <p:spPr>
          <a:xfrm>
            <a:off x="85370" y="883296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6175CE-156E-7A0B-4D4A-5AE80C6421D0}"/>
              </a:ext>
            </a:extLst>
          </p:cNvPr>
          <p:cNvSpPr txBox="1"/>
          <p:nvPr/>
        </p:nvSpPr>
        <p:spPr>
          <a:xfrm>
            <a:off x="4806296" y="118298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036962-B04D-2536-88CA-3DC9EE8B6928}"/>
              </a:ext>
            </a:extLst>
          </p:cNvPr>
          <p:cNvSpPr txBox="1"/>
          <p:nvPr/>
        </p:nvSpPr>
        <p:spPr>
          <a:xfrm>
            <a:off x="4806296" y="128366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974A01-557D-C9D6-880C-43032C81ECB4}"/>
              </a:ext>
            </a:extLst>
          </p:cNvPr>
          <p:cNvSpPr txBox="1"/>
          <p:nvPr/>
        </p:nvSpPr>
        <p:spPr>
          <a:xfrm>
            <a:off x="4805650" y="1232041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7032BC-639D-DBBF-2FAD-93C5278F4282}"/>
              </a:ext>
            </a:extLst>
          </p:cNvPr>
          <p:cNvSpPr txBox="1"/>
          <p:nvPr/>
        </p:nvSpPr>
        <p:spPr>
          <a:xfrm>
            <a:off x="7697406" y="79947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579103-7142-6E78-BB03-AC221D486ADF}"/>
              </a:ext>
            </a:extLst>
          </p:cNvPr>
          <p:cNvSpPr txBox="1"/>
          <p:nvPr/>
        </p:nvSpPr>
        <p:spPr>
          <a:xfrm>
            <a:off x="7703210" y="883296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C5BCB9-CD58-7CFD-41BA-C7D5C3B5A558}"/>
              </a:ext>
            </a:extLst>
          </p:cNvPr>
          <p:cNvSpPr txBox="1"/>
          <p:nvPr/>
        </p:nvSpPr>
        <p:spPr>
          <a:xfrm>
            <a:off x="7256152" y="12226730"/>
            <a:ext cx="192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Percent Difference</a:t>
            </a:r>
          </a:p>
          <a:p>
            <a:pPr algn="ctr"/>
            <a:r>
              <a:rPr lang="en-US" dirty="0"/>
              <a:t>Of BP3</a:t>
            </a:r>
          </a:p>
        </p:txBody>
      </p:sp>
      <p:sp>
        <p:nvSpPr>
          <p:cNvPr id="55" name="Up Arrow 54">
            <a:extLst>
              <a:ext uri="{FF2B5EF4-FFF2-40B4-BE49-F238E27FC236}">
                <a16:creationId xmlns:a16="http://schemas.microsoft.com/office/drawing/2014/main" id="{DC5F8F6B-DB76-1458-306C-8DDCCC49E8C3}"/>
              </a:ext>
            </a:extLst>
          </p:cNvPr>
          <p:cNvSpPr/>
          <p:nvPr/>
        </p:nvSpPr>
        <p:spPr>
          <a:xfrm flipH="1">
            <a:off x="9453617" y="11949088"/>
            <a:ext cx="199099" cy="43637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41BFA6-4ED9-E48B-89E3-6E9C4EE7751A}"/>
              </a:ext>
            </a:extLst>
          </p:cNvPr>
          <p:cNvSpPr/>
          <p:nvPr/>
        </p:nvSpPr>
        <p:spPr>
          <a:xfrm>
            <a:off x="9448011" y="12395622"/>
            <a:ext cx="199098" cy="183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 Arrow 56">
            <a:extLst>
              <a:ext uri="{FF2B5EF4-FFF2-40B4-BE49-F238E27FC236}">
                <a16:creationId xmlns:a16="http://schemas.microsoft.com/office/drawing/2014/main" id="{72801F4C-74F2-6344-27D9-8FD50516F03E}"/>
              </a:ext>
            </a:extLst>
          </p:cNvPr>
          <p:cNvSpPr/>
          <p:nvPr/>
        </p:nvSpPr>
        <p:spPr>
          <a:xfrm rot="10800000" flipH="1">
            <a:off x="9441491" y="12593268"/>
            <a:ext cx="199099" cy="436374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8C35422-EB4D-8734-3A9B-44465F414377}"/>
              </a:ext>
            </a:extLst>
          </p:cNvPr>
          <p:cNvCxnSpPr>
            <a:cxnSpLocks/>
          </p:cNvCxnSpPr>
          <p:nvPr/>
        </p:nvCxnSpPr>
        <p:spPr bwMode="auto">
          <a:xfrm>
            <a:off x="9218425" y="13311577"/>
            <a:ext cx="332043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E5F4B8A-34A4-E6DE-E2D4-F89C33AC73F1}"/>
              </a:ext>
            </a:extLst>
          </p:cNvPr>
          <p:cNvCxnSpPr>
            <a:cxnSpLocks/>
          </p:cNvCxnSpPr>
          <p:nvPr/>
        </p:nvCxnSpPr>
        <p:spPr bwMode="auto">
          <a:xfrm flipV="1">
            <a:off x="9218425" y="11908346"/>
            <a:ext cx="0" cy="1423077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8940CA0-BBEB-4BAB-42A6-60F79D46A953}"/>
              </a:ext>
            </a:extLst>
          </p:cNvPr>
          <p:cNvCxnSpPr>
            <a:cxnSpLocks/>
          </p:cNvCxnSpPr>
          <p:nvPr/>
        </p:nvCxnSpPr>
        <p:spPr bwMode="auto">
          <a:xfrm>
            <a:off x="10262753" y="10912612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1BC0FDA-9459-804F-5AC2-9641B7112D6C}"/>
              </a:ext>
            </a:extLst>
          </p:cNvPr>
          <p:cNvSpPr txBox="1"/>
          <p:nvPr/>
        </p:nvSpPr>
        <p:spPr>
          <a:xfrm>
            <a:off x="10268017" y="13662023"/>
            <a:ext cx="1253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Sunscreen</a:t>
            </a:r>
          </a:p>
          <a:p>
            <a:pPr algn="ctr"/>
            <a:r>
              <a:rPr lang="en-US" dirty="0"/>
              <a:t>adjustment</a:t>
            </a:r>
          </a:p>
        </p:txBody>
      </p:sp>
      <p:sp>
        <p:nvSpPr>
          <p:cNvPr id="133" name="Up Arrow 132">
            <a:extLst>
              <a:ext uri="{FF2B5EF4-FFF2-40B4-BE49-F238E27FC236}">
                <a16:creationId xmlns:a16="http://schemas.microsoft.com/office/drawing/2014/main" id="{B445DB5D-9DF1-2204-EDD6-BB2493EDE760}"/>
              </a:ext>
            </a:extLst>
          </p:cNvPr>
          <p:cNvSpPr/>
          <p:nvPr/>
        </p:nvSpPr>
        <p:spPr>
          <a:xfrm flipH="1">
            <a:off x="11197626" y="11801199"/>
            <a:ext cx="193465" cy="67056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2AA6FED-04FE-F617-8BBD-6BC891C11449}"/>
              </a:ext>
            </a:extLst>
          </p:cNvPr>
          <p:cNvSpPr/>
          <p:nvPr/>
        </p:nvSpPr>
        <p:spPr>
          <a:xfrm>
            <a:off x="11192021" y="12481919"/>
            <a:ext cx="199098" cy="183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Up Arrow 134">
            <a:extLst>
              <a:ext uri="{FF2B5EF4-FFF2-40B4-BE49-F238E27FC236}">
                <a16:creationId xmlns:a16="http://schemas.microsoft.com/office/drawing/2014/main" id="{B85815C6-87FF-14AE-A68B-7D86049DFB78}"/>
              </a:ext>
            </a:extLst>
          </p:cNvPr>
          <p:cNvSpPr/>
          <p:nvPr/>
        </p:nvSpPr>
        <p:spPr>
          <a:xfrm rot="10800000" flipH="1">
            <a:off x="11185501" y="12679566"/>
            <a:ext cx="220963" cy="311375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DC45EC3-A83E-5B85-DC40-6EB64840A16C}"/>
              </a:ext>
            </a:extLst>
          </p:cNvPr>
          <p:cNvSpPr txBox="1"/>
          <p:nvPr/>
        </p:nvSpPr>
        <p:spPr>
          <a:xfrm>
            <a:off x="9842808" y="133475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3AD48B4-C257-0182-70E9-2A179712E6CD}"/>
              </a:ext>
            </a:extLst>
          </p:cNvPr>
          <p:cNvSpPr txBox="1"/>
          <p:nvPr/>
        </p:nvSpPr>
        <p:spPr>
          <a:xfrm>
            <a:off x="11501404" y="1332983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D8A57B3-1E8A-8882-497B-DBB4285AAF59}"/>
              </a:ext>
            </a:extLst>
          </p:cNvPr>
          <p:cNvSpPr txBox="1"/>
          <p:nvPr/>
        </p:nvSpPr>
        <p:spPr>
          <a:xfrm>
            <a:off x="9720178" y="11796855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-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E9195CB-B468-F7A9-1DF8-13BA1B8D43CB}"/>
              </a:ext>
            </a:extLst>
          </p:cNvPr>
          <p:cNvSpPr txBox="1"/>
          <p:nvPr/>
        </p:nvSpPr>
        <p:spPr>
          <a:xfrm>
            <a:off x="9719888" y="12805111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+</a:t>
            </a:r>
            <a:endParaRPr 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92B6176-88AB-8917-4828-B741BD478C6F}"/>
              </a:ext>
            </a:extLst>
          </p:cNvPr>
          <p:cNvSpPr txBox="1"/>
          <p:nvPr/>
        </p:nvSpPr>
        <p:spPr>
          <a:xfrm>
            <a:off x="9731861" y="1233463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23A7D45-412B-38CC-AD81-059442849DCC}"/>
              </a:ext>
            </a:extLst>
          </p:cNvPr>
          <p:cNvSpPr txBox="1"/>
          <p:nvPr/>
        </p:nvSpPr>
        <p:spPr>
          <a:xfrm>
            <a:off x="11501694" y="1182742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-</a:t>
            </a:r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4AA2CAC-2CC1-D487-AA39-CC3B3635205E}"/>
              </a:ext>
            </a:extLst>
          </p:cNvPr>
          <p:cNvSpPr txBox="1"/>
          <p:nvPr/>
        </p:nvSpPr>
        <p:spPr>
          <a:xfrm>
            <a:off x="11501404" y="12835680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+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E37219A-F3F5-4278-48D9-6524C609B9CC}"/>
              </a:ext>
            </a:extLst>
          </p:cNvPr>
          <p:cNvSpPr txBox="1"/>
          <p:nvPr/>
        </p:nvSpPr>
        <p:spPr>
          <a:xfrm>
            <a:off x="11513377" y="1236520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</a:t>
            </a:r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C886340-1199-A302-7DC9-C3EA002EE729}"/>
              </a:ext>
            </a:extLst>
          </p:cNvPr>
          <p:cNvSpPr txBox="1"/>
          <p:nvPr/>
        </p:nvSpPr>
        <p:spPr>
          <a:xfrm>
            <a:off x="12491935" y="124121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6C295C3-B2C9-2F39-2BFE-F051FC06111E}"/>
              </a:ext>
            </a:extLst>
          </p:cNvPr>
          <p:cNvSpPr txBox="1"/>
          <p:nvPr/>
        </p:nvSpPr>
        <p:spPr>
          <a:xfrm>
            <a:off x="12500434" y="128449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1D16332-AC38-11F5-DD09-D308EFC20E74}"/>
              </a:ext>
            </a:extLst>
          </p:cNvPr>
          <p:cNvSpPr txBox="1"/>
          <p:nvPr/>
        </p:nvSpPr>
        <p:spPr>
          <a:xfrm>
            <a:off x="12487400" y="1186866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E3DBD76-2424-58C7-A3AC-80C0BB2B96B7}"/>
              </a:ext>
            </a:extLst>
          </p:cNvPr>
          <p:cNvSpPr txBox="1"/>
          <p:nvPr/>
        </p:nvSpPr>
        <p:spPr>
          <a:xfrm>
            <a:off x="10702851" y="1186866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2BB3544-6561-BF87-9240-949875876C3B}"/>
              </a:ext>
            </a:extLst>
          </p:cNvPr>
          <p:cNvSpPr txBox="1"/>
          <p:nvPr/>
        </p:nvSpPr>
        <p:spPr>
          <a:xfrm>
            <a:off x="10695212" y="128449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4632D3B-728D-19F2-0AA7-8FFBB73930B3}"/>
              </a:ext>
            </a:extLst>
          </p:cNvPr>
          <p:cNvSpPr txBox="1"/>
          <p:nvPr/>
        </p:nvSpPr>
        <p:spPr>
          <a:xfrm>
            <a:off x="10695212" y="123727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13CF93D-AADF-D17A-E1D2-1BE1FB7A1D24}"/>
              </a:ext>
            </a:extLst>
          </p:cNvPr>
          <p:cNvSpPr txBox="1"/>
          <p:nvPr/>
        </p:nvSpPr>
        <p:spPr>
          <a:xfrm>
            <a:off x="14057975" y="1270397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Race = k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7F9DEB1-2FD4-855F-431C-3AC7A2FFAF75}"/>
              </a:ext>
            </a:extLst>
          </p:cNvPr>
          <p:cNvCxnSpPr>
            <a:cxnSpLocks/>
          </p:cNvCxnSpPr>
          <p:nvPr/>
        </p:nvCxnSpPr>
        <p:spPr bwMode="auto">
          <a:xfrm>
            <a:off x="15068573" y="13246096"/>
            <a:ext cx="332043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C8DDEEC-5BA4-613D-4021-C5A7293E961E}"/>
              </a:ext>
            </a:extLst>
          </p:cNvPr>
          <p:cNvCxnSpPr>
            <a:cxnSpLocks/>
          </p:cNvCxnSpPr>
          <p:nvPr/>
        </p:nvCxnSpPr>
        <p:spPr bwMode="auto">
          <a:xfrm flipV="1">
            <a:off x="15068573" y="11848932"/>
            <a:ext cx="0" cy="1423077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4A47769D-ED41-2344-E515-8D016D6FCE44}"/>
              </a:ext>
            </a:extLst>
          </p:cNvPr>
          <p:cNvSpPr txBox="1"/>
          <p:nvPr/>
        </p:nvSpPr>
        <p:spPr>
          <a:xfrm>
            <a:off x="15119004" y="13563334"/>
            <a:ext cx="30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Coefficient of determination R</a:t>
            </a:r>
            <a:r>
              <a:rPr lang="en-US" baseline="30000" dirty="0"/>
              <a:t>2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EEDA7A7-F86D-0621-5D31-EB5DAFE11AFD}"/>
              </a:ext>
            </a:extLst>
          </p:cNvPr>
          <p:cNvCxnSpPr/>
          <p:nvPr/>
        </p:nvCxnSpPr>
        <p:spPr>
          <a:xfrm>
            <a:off x="15747755" y="12239102"/>
            <a:ext cx="1922888" cy="0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624D2BF-BA01-9192-A719-F7EDAD5927A8}"/>
              </a:ext>
            </a:extLst>
          </p:cNvPr>
          <p:cNvSpPr txBox="1"/>
          <p:nvPr/>
        </p:nvSpPr>
        <p:spPr>
          <a:xfrm>
            <a:off x="15367129" y="1221924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976A5B2-2361-318B-05E9-7C6D09AE83C5}"/>
              </a:ext>
            </a:extLst>
          </p:cNvPr>
          <p:cNvSpPr txBox="1"/>
          <p:nvPr/>
        </p:nvSpPr>
        <p:spPr>
          <a:xfrm>
            <a:off x="17622713" y="1220067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3D6B4-ADC6-62FB-DE50-2138FFA46207}"/>
              </a:ext>
            </a:extLst>
          </p:cNvPr>
          <p:cNvCxnSpPr>
            <a:cxnSpLocks/>
          </p:cNvCxnSpPr>
          <p:nvPr/>
        </p:nvCxnSpPr>
        <p:spPr>
          <a:xfrm flipV="1">
            <a:off x="15790848" y="12410457"/>
            <a:ext cx="1828800" cy="2721"/>
          </a:xfrm>
          <a:prstGeom prst="line">
            <a:avLst/>
          </a:prstGeom>
          <a:ln w="3175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8A7F25-0BA2-58E8-5D2C-B618D7DEABFF}"/>
              </a:ext>
            </a:extLst>
          </p:cNvPr>
          <p:cNvSpPr txBox="1"/>
          <p:nvPr/>
        </p:nvSpPr>
        <p:spPr>
          <a:xfrm>
            <a:off x="15367129" y="1194521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1C9043-48F1-102B-2F09-E9A052C665C0}"/>
              </a:ext>
            </a:extLst>
          </p:cNvPr>
          <p:cNvSpPr txBox="1"/>
          <p:nvPr/>
        </p:nvSpPr>
        <p:spPr>
          <a:xfrm>
            <a:off x="17622713" y="1194521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AE89C9D-4637-4E42-44AE-10791F66F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58231"/>
              </p:ext>
            </p:extLst>
          </p:nvPr>
        </p:nvGraphicFramePr>
        <p:xfrm>
          <a:off x="480830" y="9662366"/>
          <a:ext cx="657639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771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6145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648478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[race = k])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body,k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CF1B4A4-E2FE-ECF7-B3A5-14A80AEBDEB0}"/>
              </a:ext>
            </a:extLst>
          </p:cNvPr>
          <p:cNvSpPr txBox="1"/>
          <p:nvPr/>
        </p:nvSpPr>
        <p:spPr>
          <a:xfrm>
            <a:off x="104767" y="969162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5D325F7-D441-B7A7-098D-F469276CA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873387"/>
              </p:ext>
            </p:extLst>
          </p:nvPr>
        </p:nvGraphicFramePr>
        <p:xfrm>
          <a:off x="7882285" y="9662366"/>
          <a:ext cx="700407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468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53858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885747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[race = k])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body,k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sunscreen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8A25B44-2F3D-AEA2-E619-F7CDBB458395}"/>
              </a:ext>
            </a:extLst>
          </p:cNvPr>
          <p:cNvSpPr txBox="1"/>
          <p:nvPr/>
        </p:nvSpPr>
        <p:spPr>
          <a:xfrm>
            <a:off x="7697406" y="969162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27206-4C2F-C753-AC35-7047767DF790}"/>
              </a:ext>
            </a:extLst>
          </p:cNvPr>
          <p:cNvSpPr txBox="1"/>
          <p:nvPr/>
        </p:nvSpPr>
        <p:spPr>
          <a:xfrm>
            <a:off x="15367129" y="1273496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FE809-EB9F-B0A7-27C2-4139EB21F37C}"/>
              </a:ext>
            </a:extLst>
          </p:cNvPr>
          <p:cNvSpPr txBox="1"/>
          <p:nvPr/>
        </p:nvSpPr>
        <p:spPr>
          <a:xfrm>
            <a:off x="17622713" y="1273496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5934F3-3532-DCF0-CA78-F9BE4F678CB9}"/>
              </a:ext>
            </a:extLst>
          </p:cNvPr>
          <p:cNvCxnSpPr>
            <a:cxnSpLocks/>
          </p:cNvCxnSpPr>
          <p:nvPr/>
        </p:nvCxnSpPr>
        <p:spPr>
          <a:xfrm flipV="1">
            <a:off x="15809879" y="12911163"/>
            <a:ext cx="1712355" cy="2721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35071A0-916C-99FC-BFD6-C9CB0340549B}"/>
              </a:ext>
            </a:extLst>
          </p:cNvPr>
          <p:cNvSpPr txBox="1"/>
          <p:nvPr/>
        </p:nvSpPr>
        <p:spPr>
          <a:xfrm>
            <a:off x="13863635" y="12111011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Women</a:t>
            </a:r>
          </a:p>
        </p:txBody>
      </p:sp>
    </p:spTree>
    <p:extLst>
      <p:ext uri="{BB962C8B-B14F-4D97-AF65-F5344CB8AC3E}">
        <p14:creationId xmlns:p14="http://schemas.microsoft.com/office/powerpoint/2010/main" val="276511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28444</TotalTime>
  <Words>458</Words>
  <Application>Microsoft Macintosh PowerPoint</Application>
  <PresentationFormat>Custom</PresentationFormat>
  <Paragraphs>103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Vy</dc:creator>
  <cp:lastModifiedBy>Nguyen, Vy Kim</cp:lastModifiedBy>
  <cp:revision>118</cp:revision>
  <dcterms:created xsi:type="dcterms:W3CDTF">2020-07-17T16:29:03Z</dcterms:created>
  <dcterms:modified xsi:type="dcterms:W3CDTF">2024-01-16T21:26:03Z</dcterms:modified>
</cp:coreProperties>
</file>