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1"/>
  </p:sldMasterIdLst>
  <p:sldIdLst>
    <p:sldId id="256" r:id="rId2"/>
  </p:sldIdLst>
  <p:sldSz cx="201168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/>
    <p:restoredTop sz="96327"/>
  </p:normalViewPr>
  <p:slideViewPr>
    <p:cSldViewPr snapToGrid="0" snapToObjects="1">
      <p:cViewPr>
        <p:scale>
          <a:sx n="66" d="100"/>
          <a:sy n="66" d="100"/>
        </p:scale>
        <p:origin x="342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760" y="2244726"/>
            <a:ext cx="1709928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7204076"/>
            <a:ext cx="150876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8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4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6" y="730250"/>
            <a:ext cx="4337685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1" y="730250"/>
            <a:ext cx="12761595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4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0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4" y="3419479"/>
            <a:ext cx="1735074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4" y="9178929"/>
            <a:ext cx="1735074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7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3651250"/>
            <a:ext cx="854964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3651250"/>
            <a:ext cx="854964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8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730253"/>
            <a:ext cx="1735074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2" y="3362326"/>
            <a:ext cx="8510348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2" y="5010150"/>
            <a:ext cx="851034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1" y="3362326"/>
            <a:ext cx="855226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1" y="5010150"/>
            <a:ext cx="855226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6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6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6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914400"/>
            <a:ext cx="648819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1974853"/>
            <a:ext cx="1018413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4114800"/>
            <a:ext cx="648819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8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914400"/>
            <a:ext cx="648819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1974853"/>
            <a:ext cx="1018413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4114800"/>
            <a:ext cx="648819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7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730253"/>
            <a:ext cx="1735074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3651250"/>
            <a:ext cx="1735074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12712703"/>
            <a:ext cx="45262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AD564-B736-0C45-B96E-1A374E4A831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12712703"/>
            <a:ext cx="678942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12712703"/>
            <a:ext cx="45262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3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45175FB-A707-A74D-81A3-F45AD43428DD}"/>
              </a:ext>
            </a:extLst>
          </p:cNvPr>
          <p:cNvCxnSpPr>
            <a:cxnSpLocks/>
          </p:cNvCxnSpPr>
          <p:nvPr/>
        </p:nvCxnSpPr>
        <p:spPr bwMode="auto">
          <a:xfrm>
            <a:off x="4374536" y="5421216"/>
            <a:ext cx="1143000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B02BF9E-1838-9D4A-9F33-A88134298F2A}"/>
              </a:ext>
            </a:extLst>
          </p:cNvPr>
          <p:cNvCxnSpPr>
            <a:cxnSpLocks/>
          </p:cNvCxnSpPr>
          <p:nvPr/>
        </p:nvCxnSpPr>
        <p:spPr bwMode="auto">
          <a:xfrm flipV="1">
            <a:off x="1446589" y="1824389"/>
            <a:ext cx="12180954" cy="18471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E2299E8F-B534-8943-80E3-FA8A4BF62AC0}"/>
              </a:ext>
            </a:extLst>
          </p:cNvPr>
          <p:cNvSpPr/>
          <p:nvPr/>
        </p:nvSpPr>
        <p:spPr bwMode="auto">
          <a:xfrm>
            <a:off x="6940296" y="649857"/>
            <a:ext cx="6691310" cy="43815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5700" kern="0">
              <a:solidFill>
                <a:srgbClr val="F0AF00"/>
              </a:solidFill>
              <a:latin typeface="Arial"/>
            </a:endParaRPr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39656C0F-331A-4F49-83AB-30E61632E7CE}"/>
              </a:ext>
            </a:extLst>
          </p:cNvPr>
          <p:cNvSpPr/>
          <p:nvPr/>
        </p:nvSpPr>
        <p:spPr bwMode="auto">
          <a:xfrm>
            <a:off x="2294613" y="6111561"/>
            <a:ext cx="4114800" cy="36576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5700" kern="0">
              <a:solidFill>
                <a:srgbClr val="F0AF00"/>
              </a:solidFill>
              <a:latin typeface="Arial"/>
            </a:endParaRP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72F2419C-EB13-1243-AFD6-BEB572E2EBDF}"/>
              </a:ext>
            </a:extLst>
          </p:cNvPr>
          <p:cNvSpPr/>
          <p:nvPr/>
        </p:nvSpPr>
        <p:spPr bwMode="auto">
          <a:xfrm>
            <a:off x="8696162" y="6068802"/>
            <a:ext cx="4114800" cy="36576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5700" kern="0">
              <a:solidFill>
                <a:srgbClr val="F0AF00"/>
              </a:solidFill>
              <a:latin typeface="Arial"/>
            </a:endParaRPr>
          </a:p>
        </p:txBody>
      </p:sp>
      <p:sp>
        <p:nvSpPr>
          <p:cNvPr id="173" name="TextBox 3">
            <a:extLst>
              <a:ext uri="{FF2B5EF4-FFF2-40B4-BE49-F238E27FC236}">
                <a16:creationId xmlns:a16="http://schemas.microsoft.com/office/drawing/2014/main" id="{FD1AE9AD-37BB-A14C-9A95-F01BCD173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473" y="635569"/>
            <a:ext cx="4711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200" b="1" kern="0" dirty="0">
                <a:solidFill>
                  <a:srgbClr val="F0AF00"/>
                </a:solidFill>
              </a:rPr>
              <a:t>Compilation</a:t>
            </a:r>
          </a:p>
        </p:txBody>
      </p:sp>
      <p:sp>
        <p:nvSpPr>
          <p:cNvPr id="176" name="TextBox 18">
            <a:extLst>
              <a:ext uri="{FF2B5EF4-FFF2-40B4-BE49-F238E27FC236}">
                <a16:creationId xmlns:a16="http://schemas.microsoft.com/office/drawing/2014/main" id="{AA1221AA-9964-2D4D-A639-E7C333B88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47" y="6570776"/>
            <a:ext cx="4305106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Characterize the differences in biomarker levels of BP3 by race and body dissatisfaction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E679458-F70B-6B4F-AB9A-101B0E0EE32D}"/>
              </a:ext>
            </a:extLst>
          </p:cNvPr>
          <p:cNvCxnSpPr/>
          <p:nvPr/>
        </p:nvCxnSpPr>
        <p:spPr bwMode="auto">
          <a:xfrm>
            <a:off x="10320360" y="1095111"/>
            <a:ext cx="1588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A15CAE6-9550-7B42-B6A1-0060E2B5495E}"/>
              </a:ext>
            </a:extLst>
          </p:cNvPr>
          <p:cNvCxnSpPr>
            <a:cxnSpLocks/>
          </p:cNvCxnSpPr>
          <p:nvPr/>
        </p:nvCxnSpPr>
        <p:spPr bwMode="auto">
          <a:xfrm>
            <a:off x="10285951" y="4637270"/>
            <a:ext cx="6043" cy="54695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81" name="Straight Connector 63">
            <a:extLst>
              <a:ext uri="{FF2B5EF4-FFF2-40B4-BE49-F238E27FC236}">
                <a16:creationId xmlns:a16="http://schemas.microsoft.com/office/drawing/2014/main" id="{2F7C401D-6F91-334C-AA54-FE5CD7071D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019257" y="4600884"/>
            <a:ext cx="777875" cy="77946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190" name="TextBox 51">
            <a:extLst>
              <a:ext uri="{FF2B5EF4-FFF2-40B4-BE49-F238E27FC236}">
                <a16:creationId xmlns:a16="http://schemas.microsoft.com/office/drawing/2014/main" id="{C4C5963F-4ECD-304D-9E1C-B7F008482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09071" y="689777"/>
            <a:ext cx="30888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000" b="1" kern="0" dirty="0"/>
              <a:t>N = 132,518 participants</a:t>
            </a:r>
          </a:p>
        </p:txBody>
      </p:sp>
      <p:sp>
        <p:nvSpPr>
          <p:cNvPr id="191" name="TextBox 51">
            <a:extLst>
              <a:ext uri="{FF2B5EF4-FFF2-40B4-BE49-F238E27FC236}">
                <a16:creationId xmlns:a16="http://schemas.microsoft.com/office/drawing/2014/main" id="{21A5FC32-774B-0242-AFE9-538452DE1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8404" y="4714420"/>
            <a:ext cx="293979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N = 3,517 participants</a:t>
            </a:r>
          </a:p>
        </p:txBody>
      </p:sp>
      <p:sp>
        <p:nvSpPr>
          <p:cNvPr id="194" name="TextBox 18">
            <a:extLst>
              <a:ext uri="{FF2B5EF4-FFF2-40B4-BE49-F238E27FC236}">
                <a16:creationId xmlns:a16="http://schemas.microsoft.com/office/drawing/2014/main" id="{15E96B6B-D775-C647-A47B-A68AFE7DA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2103" y="10162270"/>
            <a:ext cx="4999556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b="1" kern="0" dirty="0"/>
              <a:t>Conduct hierarchical clustering on occupational percent differences</a:t>
            </a:r>
            <a:r>
              <a:rPr lang="en-US" altLang="en-US" sz="1900" b="1" kern="0" baseline="-25000" dirty="0"/>
              <a:t> </a:t>
            </a:r>
            <a:r>
              <a:rPr lang="en-US" altLang="en-US" sz="1900" b="1" kern="0" dirty="0"/>
              <a:t>using Pearson’s correlation-based distance</a:t>
            </a:r>
          </a:p>
        </p:txBody>
      </p:sp>
      <p:graphicFrame>
        <p:nvGraphicFramePr>
          <p:cNvPr id="198" name="Table 197">
            <a:extLst>
              <a:ext uri="{FF2B5EF4-FFF2-40B4-BE49-F238E27FC236}">
                <a16:creationId xmlns:a16="http://schemas.microsoft.com/office/drawing/2014/main" id="{4047479D-0DE1-B740-9C08-426002FE1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784982"/>
              </p:ext>
            </p:extLst>
          </p:nvPr>
        </p:nvGraphicFramePr>
        <p:xfrm>
          <a:off x="1464632" y="8570398"/>
          <a:ext cx="6390389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895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0599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951895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</a:t>
                      </a:r>
                      <a:r>
                        <a:rPr kumimoji="0" lang="en-US" altLang="en-US" sz="19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1900" b="0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Chemical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Occupations </a:t>
                      </a:r>
                      <a:r>
                        <a:rPr kumimoji="0" lang="en-US" altLang="en-US" sz="19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19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Occupations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 </a:t>
                      </a:r>
                      <a:r>
                        <a:rPr kumimoji="0" lang="en-US" altLang="en-US" sz="19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1900" b="0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	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Sex </a:t>
                      </a:r>
                      <a:r>
                        <a:rPr kumimoji="0" lang="en-US" altLang="en-US" sz="19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1900" b="0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Sex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Race </a:t>
                      </a:r>
                      <a:r>
                        <a:rPr kumimoji="0" lang="en-US" altLang="en-US" sz="19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1900" b="0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Race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</a:t>
                      </a:r>
                    </a:p>
                    <a:p>
                      <a:pPr marL="0" marR="0" lvl="0" indent="0" algn="l" defTabSz="32988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Poverty Income Ratio </a:t>
                      </a:r>
                      <a:r>
                        <a:rPr kumimoji="0" lang="en-US" altLang="en-US" sz="19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1900" b="0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Poverty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Income Ratio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</a:t>
                      </a:r>
                    </a:p>
                    <a:p>
                      <a:pPr marL="0" marR="0" lvl="0" indent="0" algn="l" defTabSz="32988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NHANES cycles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NHANES cycles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</a:t>
                      </a:r>
                    </a:p>
                    <a:p>
                      <a:pPr marL="0" marR="0" lvl="0" indent="0" algn="l" defTabSz="32988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smoking </a:t>
                      </a:r>
                      <a:r>
                        <a:rPr kumimoji="0" lang="en-US" altLang="en-US" sz="19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1900" b="0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smoking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sp>
        <p:nvSpPr>
          <p:cNvPr id="199" name="Rounded Rectangle 198">
            <a:extLst>
              <a:ext uri="{FF2B5EF4-FFF2-40B4-BE49-F238E27FC236}">
                <a16:creationId xmlns:a16="http://schemas.microsoft.com/office/drawing/2014/main" id="{BD729599-B342-614C-BF82-5B9D1729FE06}"/>
              </a:ext>
            </a:extLst>
          </p:cNvPr>
          <p:cNvSpPr/>
          <p:nvPr/>
        </p:nvSpPr>
        <p:spPr bwMode="auto">
          <a:xfrm>
            <a:off x="6963541" y="1605314"/>
            <a:ext cx="6691310" cy="43815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5700" kern="0">
              <a:solidFill>
                <a:srgbClr val="F0AF00"/>
              </a:solidFill>
              <a:latin typeface="Arial"/>
            </a:endParaRPr>
          </a:p>
        </p:txBody>
      </p:sp>
      <p:sp>
        <p:nvSpPr>
          <p:cNvPr id="200" name="TextBox 11">
            <a:extLst>
              <a:ext uri="{FF2B5EF4-FFF2-40B4-BE49-F238E27FC236}">
                <a16:creationId xmlns:a16="http://schemas.microsoft.com/office/drawing/2014/main" id="{D77C5046-67A8-B94C-8321-83E2474C4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7798" y="1608489"/>
            <a:ext cx="27860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200" b="1" kern="0">
                <a:solidFill>
                  <a:srgbClr val="F0AF00"/>
                </a:solidFill>
              </a:rPr>
              <a:t>Cleaning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1892861D-7F5B-0841-A674-D079B756C100}"/>
              </a:ext>
            </a:extLst>
          </p:cNvPr>
          <p:cNvSpPr/>
          <p:nvPr/>
        </p:nvSpPr>
        <p:spPr bwMode="auto">
          <a:xfrm>
            <a:off x="6990722" y="5225889"/>
            <a:ext cx="6691310" cy="43815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5700" kern="0">
              <a:solidFill>
                <a:srgbClr val="F0AF00"/>
              </a:solidFill>
              <a:latin typeface="Arial"/>
            </a:endParaRPr>
          </a:p>
        </p:txBody>
      </p:sp>
      <p:sp>
        <p:nvSpPr>
          <p:cNvPr id="202" name="TextBox 11">
            <a:extLst>
              <a:ext uri="{FF2B5EF4-FFF2-40B4-BE49-F238E27FC236}">
                <a16:creationId xmlns:a16="http://schemas.microsoft.com/office/drawing/2014/main" id="{75AD0E1E-3FF6-2349-9537-07016FA29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730" y="5210212"/>
            <a:ext cx="35399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200" b="1" kern="0" dirty="0">
                <a:solidFill>
                  <a:srgbClr val="F0AF00"/>
                </a:solidFill>
              </a:rPr>
              <a:t>Statistical Analyses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7543CC6D-F24B-A340-8A9A-7B9A2F8C21FD}"/>
              </a:ext>
            </a:extLst>
          </p:cNvPr>
          <p:cNvCxnSpPr/>
          <p:nvPr/>
        </p:nvCxnSpPr>
        <p:spPr bwMode="auto">
          <a:xfrm>
            <a:off x="10765352" y="7834754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04" name="TextBox 18">
            <a:extLst>
              <a:ext uri="{FF2B5EF4-FFF2-40B4-BE49-F238E27FC236}">
                <a16:creationId xmlns:a16="http://schemas.microsoft.com/office/drawing/2014/main" id="{1586CADD-B917-BF4D-870A-40D29E8AF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5180" y="8440974"/>
            <a:ext cx="4433285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b="1" kern="0" dirty="0"/>
              <a:t>Normalize distribution of occupational percent differences</a:t>
            </a:r>
            <a:r>
              <a:rPr lang="en-US" altLang="en-US" sz="1900" b="1" kern="0" baseline="-25000" dirty="0"/>
              <a:t> </a:t>
            </a:r>
            <a:r>
              <a:rPr lang="en-US" altLang="en-US" sz="1900" b="1" kern="0" dirty="0"/>
              <a:t>for each chemical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44D3A5D6-ABF1-6C4B-83B4-36B7FDCAB9D4}"/>
              </a:ext>
            </a:extLst>
          </p:cNvPr>
          <p:cNvCxnSpPr/>
          <p:nvPr/>
        </p:nvCxnSpPr>
        <p:spPr bwMode="auto">
          <a:xfrm>
            <a:off x="10750067" y="9551798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4A3F110-946E-A446-935D-5E74E744304C}"/>
              </a:ext>
            </a:extLst>
          </p:cNvPr>
          <p:cNvCxnSpPr/>
          <p:nvPr/>
        </p:nvCxnSpPr>
        <p:spPr bwMode="auto">
          <a:xfrm>
            <a:off x="4387138" y="5421216"/>
            <a:ext cx="0" cy="64008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B7442767-73E6-D54D-8D4B-EB60A377BF5E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8025704" y="5919578"/>
            <a:ext cx="0" cy="64008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3096B98D-182A-BA42-A4F9-E0B58671E92B}"/>
              </a:ext>
            </a:extLst>
          </p:cNvPr>
          <p:cNvCxnSpPr/>
          <p:nvPr/>
        </p:nvCxnSpPr>
        <p:spPr bwMode="auto">
          <a:xfrm>
            <a:off x="7089647" y="12501283"/>
            <a:ext cx="64008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E0823AE5-62B2-8A45-BE81-7A5FA5D63E75}"/>
              </a:ext>
            </a:extLst>
          </p:cNvPr>
          <p:cNvCxnSpPr/>
          <p:nvPr/>
        </p:nvCxnSpPr>
        <p:spPr bwMode="auto">
          <a:xfrm>
            <a:off x="1459634" y="1857409"/>
            <a:ext cx="1588" cy="64008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B2A7BC88-5F82-E345-93FF-E02E4170C97B}"/>
              </a:ext>
            </a:extLst>
          </p:cNvPr>
          <p:cNvCxnSpPr/>
          <p:nvPr/>
        </p:nvCxnSpPr>
        <p:spPr bwMode="auto">
          <a:xfrm flipH="1">
            <a:off x="17933522" y="4344779"/>
            <a:ext cx="0" cy="25400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E82F28A-7E4F-3E49-A1DB-16CFDC9B536E}"/>
              </a:ext>
            </a:extLst>
          </p:cNvPr>
          <p:cNvCxnSpPr>
            <a:cxnSpLocks/>
          </p:cNvCxnSpPr>
          <p:nvPr/>
        </p:nvCxnSpPr>
        <p:spPr bwMode="auto">
          <a:xfrm flipV="1">
            <a:off x="10274323" y="4604181"/>
            <a:ext cx="769246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18">
                <a:extLst>
                  <a:ext uri="{FF2B5EF4-FFF2-40B4-BE49-F238E27FC236}">
                    <a16:creationId xmlns:a16="http://schemas.microsoft.com/office/drawing/2014/main" id="{B79A68B7-373F-1040-B5F3-FDCC68C590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3171" y="11900814"/>
                <a:ext cx="4137335" cy="1018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6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6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5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4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4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4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4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4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4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900" b="1" kern="0" dirty="0"/>
                  <a:t>Convert β</a:t>
                </a:r>
                <a:r>
                  <a:rPr lang="en-US" altLang="en-US" sz="1900" b="1" kern="0" baseline="-25000" dirty="0"/>
                  <a:t>Occupations </a:t>
                </a:r>
                <a:r>
                  <a:rPr lang="en-US" altLang="en-US" sz="1900" b="1" kern="0" dirty="0"/>
                  <a:t>to percent differences with </a:t>
                </a:r>
              </a:p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1900" b="1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sz="1900" b="1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900" b="1" i="1" ker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en-US" sz="1900" b="1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en-US" sz="1900" b="1" i="1" ker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en-US" sz="1900" b="1" i="1" kern="0">
                                      <a:latin typeface="Cambria Math" panose="02040503050406030204" pitchFamily="18" charset="0"/>
                                    </a:rPr>
                                    <m:t>𝑶𝒄𝒄𝒖𝒑𝒂𝒕𝒊𝒐𝒏𝒔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en-US" sz="1900" b="1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1900" b="1" i="1" ker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en-US" sz="1900" b="1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en-US" sz="1900" b="1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altLang="en-US" sz="1900" b="1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altLang="en-US" sz="1900" b="1" kern="0" dirty="0"/>
              </a:p>
            </p:txBody>
          </p:sp>
        </mc:Choice>
        <mc:Fallback xmlns="">
          <p:sp>
            <p:nvSpPr>
              <p:cNvPr id="223" name="TextBox 18">
                <a:extLst>
                  <a:ext uri="{FF2B5EF4-FFF2-40B4-BE49-F238E27FC236}">
                    <a16:creationId xmlns:a16="http://schemas.microsoft.com/office/drawing/2014/main" id="{B79A68B7-373F-1040-B5F3-FDCC68C59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171" y="11900814"/>
                <a:ext cx="4137335" cy="1018036"/>
              </a:xfrm>
              <a:prstGeom prst="rect">
                <a:avLst/>
              </a:prstGeom>
              <a:blipFill>
                <a:blip r:embed="rId2"/>
                <a:stretch>
                  <a:fillRect t="-24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AEE8D347-B609-C24E-B266-8CC6D7A1C199}"/>
              </a:ext>
            </a:extLst>
          </p:cNvPr>
          <p:cNvCxnSpPr/>
          <p:nvPr/>
        </p:nvCxnSpPr>
        <p:spPr bwMode="auto">
          <a:xfrm>
            <a:off x="4387138" y="11360585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25" name="TextBox 18">
            <a:extLst>
              <a:ext uri="{FF2B5EF4-FFF2-40B4-BE49-F238E27FC236}">
                <a16:creationId xmlns:a16="http://schemas.microsoft.com/office/drawing/2014/main" id="{E5628E42-A0BF-2548-BB8A-5FAF5CFF6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623" y="11726498"/>
            <a:ext cx="5061316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b="1" kern="0" dirty="0"/>
              <a:t>Select linkage method (e.g. single, complete, average, and </a:t>
            </a:r>
            <a:r>
              <a:rPr lang="en-US" altLang="en-US" sz="1900" b="1" kern="0" dirty="0" err="1"/>
              <a:t>McQuitty’s</a:t>
            </a:r>
            <a:r>
              <a:rPr lang="en-US" altLang="en-US" sz="1900" b="1" kern="0" dirty="0"/>
              <a:t>) with highest cophenetic coefficient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B3A3C30-32E8-A94C-89BB-54E1DABA3DC1}"/>
              </a:ext>
            </a:extLst>
          </p:cNvPr>
          <p:cNvCxnSpPr/>
          <p:nvPr/>
        </p:nvCxnSpPr>
        <p:spPr bwMode="auto">
          <a:xfrm>
            <a:off x="10728562" y="11222097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35" name="Rounded Rectangle 234">
            <a:extLst>
              <a:ext uri="{FF2B5EF4-FFF2-40B4-BE49-F238E27FC236}">
                <a16:creationId xmlns:a16="http://schemas.microsoft.com/office/drawing/2014/main" id="{39762C2F-AB2A-494A-9CBB-954BF0906124}"/>
              </a:ext>
            </a:extLst>
          </p:cNvPr>
          <p:cNvSpPr/>
          <p:nvPr/>
        </p:nvSpPr>
        <p:spPr bwMode="auto">
          <a:xfrm>
            <a:off x="13798985" y="6184960"/>
            <a:ext cx="4114800" cy="36576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5700" kern="0">
              <a:solidFill>
                <a:srgbClr val="F0AF00"/>
              </a:solidFill>
              <a:latin typeface="Arial"/>
            </a:endParaRPr>
          </a:p>
        </p:txBody>
      </p:sp>
      <p:sp>
        <p:nvSpPr>
          <p:cNvPr id="236" name="TextBox 18">
            <a:extLst>
              <a:ext uri="{FF2B5EF4-FFF2-40B4-BE49-F238E27FC236}">
                <a16:creationId xmlns:a16="http://schemas.microsoft.com/office/drawing/2014/main" id="{B90C2580-E87A-6A49-B876-1759E95B2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8720" y="6641813"/>
            <a:ext cx="4114801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Quantify the racial differences in the contribution of sunscreen usage in explaining BP3 levels.</a:t>
            </a:r>
          </a:p>
        </p:txBody>
      </p:sp>
      <p:sp>
        <p:nvSpPr>
          <p:cNvPr id="246" name="TextBox 18">
            <a:extLst>
              <a:ext uri="{FF2B5EF4-FFF2-40B4-BE49-F238E27FC236}">
                <a16:creationId xmlns:a16="http://schemas.microsoft.com/office/drawing/2014/main" id="{CE805869-58B4-B14E-9D76-A1284EE42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2671" y="6558539"/>
            <a:ext cx="4114801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b="1" kern="0" dirty="0"/>
              <a:t>Evaluate how racial differences in BP3 change when accounting for different confounders</a:t>
            </a:r>
          </a:p>
        </p:txBody>
      </p:sp>
      <p:sp>
        <p:nvSpPr>
          <p:cNvPr id="247" name="TextBox 18">
            <a:extLst>
              <a:ext uri="{FF2B5EF4-FFF2-40B4-BE49-F238E27FC236}">
                <a16:creationId xmlns:a16="http://schemas.microsoft.com/office/drawing/2014/main" id="{736A9BC6-3DC8-374A-A9D3-B25EBCD8C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3059" y="8430175"/>
            <a:ext cx="4457693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Develop database of biomonitoring equivalents 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D7556AC4-3D8C-9649-A2EF-B7930F3F3F26}"/>
              </a:ext>
            </a:extLst>
          </p:cNvPr>
          <p:cNvCxnSpPr/>
          <p:nvPr/>
        </p:nvCxnSpPr>
        <p:spPr bwMode="auto">
          <a:xfrm>
            <a:off x="15766691" y="7936849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49" name="TextBox 18">
            <a:extLst>
              <a:ext uri="{FF2B5EF4-FFF2-40B4-BE49-F238E27FC236}">
                <a16:creationId xmlns:a16="http://schemas.microsoft.com/office/drawing/2014/main" id="{DC6EA979-E1FE-9347-96BB-941D70752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7543" y="9813736"/>
            <a:ext cx="4457693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Calculate the percentage of participants above the biomonitoring equivalent for each occupation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739F1A3D-E1B5-8540-9426-8DCB3471F1EF}"/>
              </a:ext>
            </a:extLst>
          </p:cNvPr>
          <p:cNvCxnSpPr/>
          <p:nvPr/>
        </p:nvCxnSpPr>
        <p:spPr bwMode="auto">
          <a:xfrm>
            <a:off x="15838346" y="9232161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A27D8AD6-FCD0-0D4C-B688-7E0640AAE0A9}"/>
              </a:ext>
            </a:extLst>
          </p:cNvPr>
          <p:cNvCxnSpPr/>
          <p:nvPr/>
        </p:nvCxnSpPr>
        <p:spPr bwMode="auto">
          <a:xfrm>
            <a:off x="7704145" y="6221223"/>
            <a:ext cx="0" cy="630936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80CA626B-88DF-F345-AEE7-A7EE2CEF1394}"/>
              </a:ext>
            </a:extLst>
          </p:cNvPr>
          <p:cNvCxnSpPr/>
          <p:nvPr/>
        </p:nvCxnSpPr>
        <p:spPr bwMode="auto">
          <a:xfrm>
            <a:off x="15792887" y="5421216"/>
            <a:ext cx="0" cy="64008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ABD8E54-ED28-454B-9885-2763FBA012BF}"/>
              </a:ext>
            </a:extLst>
          </p:cNvPr>
          <p:cNvSpPr/>
          <p:nvPr/>
        </p:nvSpPr>
        <p:spPr>
          <a:xfrm>
            <a:off x="2294613" y="6111565"/>
            <a:ext cx="4114800" cy="145422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D2E38F55-9E03-F041-AF05-CB83137244F9}"/>
              </a:ext>
            </a:extLst>
          </p:cNvPr>
          <p:cNvCxnSpPr/>
          <p:nvPr/>
        </p:nvCxnSpPr>
        <p:spPr bwMode="auto">
          <a:xfrm>
            <a:off x="4387138" y="7834754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68" name="Rounded Rectangle 267">
            <a:extLst>
              <a:ext uri="{FF2B5EF4-FFF2-40B4-BE49-F238E27FC236}">
                <a16:creationId xmlns:a16="http://schemas.microsoft.com/office/drawing/2014/main" id="{0F04472C-0CDA-9E44-817F-339CC6A3E10E}"/>
              </a:ext>
            </a:extLst>
          </p:cNvPr>
          <p:cNvSpPr/>
          <p:nvPr/>
        </p:nvSpPr>
        <p:spPr>
          <a:xfrm>
            <a:off x="8691019" y="6128581"/>
            <a:ext cx="4114800" cy="145422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ounded Rectangle 270">
            <a:extLst>
              <a:ext uri="{FF2B5EF4-FFF2-40B4-BE49-F238E27FC236}">
                <a16:creationId xmlns:a16="http://schemas.microsoft.com/office/drawing/2014/main" id="{24AF82A5-EBD5-B04A-B658-D12705E6C2CE}"/>
              </a:ext>
            </a:extLst>
          </p:cNvPr>
          <p:cNvSpPr/>
          <p:nvPr/>
        </p:nvSpPr>
        <p:spPr>
          <a:xfrm>
            <a:off x="13802576" y="6208331"/>
            <a:ext cx="4114800" cy="145422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D860F7-F003-EEE1-D5A5-DEDF5E5F5974}"/>
              </a:ext>
            </a:extLst>
          </p:cNvPr>
          <p:cNvCxnSpPr/>
          <p:nvPr/>
        </p:nvCxnSpPr>
        <p:spPr bwMode="auto">
          <a:xfrm>
            <a:off x="10303426" y="5664039"/>
            <a:ext cx="0" cy="64008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5" name="TextBox 50">
            <a:extLst>
              <a:ext uri="{FF2B5EF4-FFF2-40B4-BE49-F238E27FC236}">
                <a16:creationId xmlns:a16="http://schemas.microsoft.com/office/drawing/2014/main" id="{F2E32222-83D1-2E25-6570-ACAA21C60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841" y="2846548"/>
            <a:ext cx="1631118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male participants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(N = 36,771)</a:t>
            </a:r>
          </a:p>
        </p:txBody>
      </p:sp>
      <p:sp>
        <p:nvSpPr>
          <p:cNvPr id="7" name="TextBox 50">
            <a:extLst>
              <a:ext uri="{FF2B5EF4-FFF2-40B4-BE49-F238E27FC236}">
                <a16:creationId xmlns:a16="http://schemas.microsoft.com/office/drawing/2014/main" id="{B6C426E9-2CC8-498C-AD03-8EA0F3248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2915" y="2618482"/>
            <a:ext cx="1654217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on PIR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(N = 261)</a:t>
            </a:r>
          </a:p>
        </p:txBody>
      </p:sp>
      <p:sp>
        <p:nvSpPr>
          <p:cNvPr id="8" name="TextBox 50">
            <a:extLst>
              <a:ext uri="{FF2B5EF4-FFF2-40B4-BE49-F238E27FC236}">
                <a16:creationId xmlns:a16="http://schemas.microsoft.com/office/drawing/2014/main" id="{D85978C3-32AC-3D78-684B-AF8F10940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5843" y="2490090"/>
            <a:ext cx="1866231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 on urinary creatinine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(N = 1)</a:t>
            </a:r>
          </a:p>
        </p:txBody>
      </p:sp>
      <p:sp>
        <p:nvSpPr>
          <p:cNvPr id="10" name="TextBox 50">
            <a:extLst>
              <a:ext uri="{FF2B5EF4-FFF2-40B4-BE49-F238E27FC236}">
                <a16:creationId xmlns:a16="http://schemas.microsoft.com/office/drawing/2014/main" id="{B500E06C-B9DB-9A14-4353-DAB9189AC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975" y="2488845"/>
            <a:ext cx="1955326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on body dissatisfaction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(N = 50,045)</a:t>
            </a:r>
          </a:p>
        </p:txBody>
      </p:sp>
      <p:sp>
        <p:nvSpPr>
          <p:cNvPr id="11" name="TextBox 50">
            <a:extLst>
              <a:ext uri="{FF2B5EF4-FFF2-40B4-BE49-F238E27FC236}">
                <a16:creationId xmlns:a16="http://schemas.microsoft.com/office/drawing/2014/main" id="{30A8D9F5-7CCA-DBB4-677D-3A480FE86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37810" y="2668408"/>
            <a:ext cx="1715890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on BMI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(N = 28)</a:t>
            </a:r>
          </a:p>
        </p:txBody>
      </p:sp>
      <p:sp>
        <p:nvSpPr>
          <p:cNvPr id="12" name="TextBox 50">
            <a:extLst>
              <a:ext uri="{FF2B5EF4-FFF2-40B4-BE49-F238E27FC236}">
                <a16:creationId xmlns:a16="http://schemas.microsoft.com/office/drawing/2014/main" id="{F0BE0126-368F-7EBC-F52E-0DF287836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6094" y="2405789"/>
            <a:ext cx="2062876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 on sunscreen usage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(N = 4,322)</a:t>
            </a:r>
          </a:p>
        </p:txBody>
      </p:sp>
      <p:sp>
        <p:nvSpPr>
          <p:cNvPr id="13" name="TextBox 50">
            <a:extLst>
              <a:ext uri="{FF2B5EF4-FFF2-40B4-BE49-F238E27FC236}">
                <a16:creationId xmlns:a16="http://schemas.microsoft.com/office/drawing/2014/main" id="{BD77ABD2-2BA7-80C2-F3E4-6657E6F2E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0992" y="2615889"/>
            <a:ext cx="1619979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 on BP3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(N = 32,459)</a:t>
            </a:r>
          </a:p>
        </p:txBody>
      </p:sp>
      <p:sp>
        <p:nvSpPr>
          <p:cNvPr id="9" name="TextBox 50">
            <a:extLst>
              <a:ext uri="{FF2B5EF4-FFF2-40B4-BE49-F238E27FC236}">
                <a16:creationId xmlns:a16="http://schemas.microsoft.com/office/drawing/2014/main" id="{6443706C-2F81-4286-22DC-411803889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9453" y="2669010"/>
            <a:ext cx="2536062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who feel underweight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(N = 5,114)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742601-C28B-8DC5-0175-6F5741B0858D}"/>
              </a:ext>
            </a:extLst>
          </p:cNvPr>
          <p:cNvCxnSpPr>
            <a:cxnSpLocks/>
          </p:cNvCxnSpPr>
          <p:nvPr/>
        </p:nvCxnSpPr>
        <p:spPr bwMode="auto">
          <a:xfrm>
            <a:off x="2488021" y="341086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E914DC-F3D0-5DE6-B23F-C350DF1C2388}"/>
              </a:ext>
            </a:extLst>
          </p:cNvPr>
          <p:cNvCxnSpPr>
            <a:cxnSpLocks/>
          </p:cNvCxnSpPr>
          <p:nvPr/>
        </p:nvCxnSpPr>
        <p:spPr bwMode="auto">
          <a:xfrm>
            <a:off x="4893054" y="341086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5F3EF3-ABAB-1703-4303-57C7B2B99062}"/>
              </a:ext>
            </a:extLst>
          </p:cNvPr>
          <p:cNvCxnSpPr>
            <a:cxnSpLocks/>
          </p:cNvCxnSpPr>
          <p:nvPr/>
        </p:nvCxnSpPr>
        <p:spPr bwMode="auto">
          <a:xfrm>
            <a:off x="6639475" y="341086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D6AFD42-0187-3531-2E84-D495E024E647}"/>
              </a:ext>
            </a:extLst>
          </p:cNvPr>
          <p:cNvCxnSpPr>
            <a:cxnSpLocks/>
          </p:cNvCxnSpPr>
          <p:nvPr/>
        </p:nvCxnSpPr>
        <p:spPr bwMode="auto">
          <a:xfrm>
            <a:off x="8993604" y="341086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BB3224-B18A-0808-3D73-42C98588F646}"/>
              </a:ext>
            </a:extLst>
          </p:cNvPr>
          <p:cNvCxnSpPr>
            <a:cxnSpLocks/>
          </p:cNvCxnSpPr>
          <p:nvPr/>
        </p:nvCxnSpPr>
        <p:spPr bwMode="auto">
          <a:xfrm>
            <a:off x="11459637" y="341086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6115FC-F776-723F-440E-5D18534E7F91}"/>
              </a:ext>
            </a:extLst>
          </p:cNvPr>
          <p:cNvCxnSpPr>
            <a:cxnSpLocks/>
          </p:cNvCxnSpPr>
          <p:nvPr/>
        </p:nvCxnSpPr>
        <p:spPr bwMode="auto">
          <a:xfrm>
            <a:off x="13878438" y="341086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132188-C4AA-B91D-8E74-80CAD00FD87E}"/>
              </a:ext>
            </a:extLst>
          </p:cNvPr>
          <p:cNvCxnSpPr>
            <a:cxnSpLocks/>
          </p:cNvCxnSpPr>
          <p:nvPr/>
        </p:nvCxnSpPr>
        <p:spPr bwMode="auto">
          <a:xfrm>
            <a:off x="16332674" y="341086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6511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26844</TotalTime>
  <Words>249</Words>
  <Application>Microsoft Macintosh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Vy</dc:creator>
  <cp:lastModifiedBy>Nguyen, Vy Kim</cp:lastModifiedBy>
  <cp:revision>107</cp:revision>
  <dcterms:created xsi:type="dcterms:W3CDTF">2020-07-17T16:29:03Z</dcterms:created>
  <dcterms:modified xsi:type="dcterms:W3CDTF">2024-01-15T18:19:42Z</dcterms:modified>
</cp:coreProperties>
</file>