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</p:sldIdLst>
  <p:sldSz cx="20116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>
        <p:scale>
          <a:sx n="92" d="100"/>
          <a:sy n="92" d="100"/>
        </p:scale>
        <p:origin x="1752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244726"/>
            <a:ext cx="1709928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204076"/>
            <a:ext cx="15087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30250"/>
            <a:ext cx="433768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30250"/>
            <a:ext cx="1276159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419479"/>
            <a:ext cx="1735074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178929"/>
            <a:ext cx="1735074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30253"/>
            <a:ext cx="173507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362326"/>
            <a:ext cx="851034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010150"/>
            <a:ext cx="851034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362326"/>
            <a:ext cx="855226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010150"/>
            <a:ext cx="855226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74853"/>
            <a:ext cx="1018413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74853"/>
            <a:ext cx="1018413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30253"/>
            <a:ext cx="173507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651250"/>
            <a:ext cx="173507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712703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2115"/>
              </p:ext>
            </p:extLst>
          </p:nvPr>
        </p:nvGraphicFramePr>
        <p:xfrm>
          <a:off x="1083258" y="9031444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5966"/>
              </p:ext>
            </p:extLst>
          </p:nvPr>
        </p:nvGraphicFramePr>
        <p:xfrm>
          <a:off x="1113019" y="8246856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04636"/>
              </p:ext>
            </p:extLst>
          </p:nvPr>
        </p:nvGraphicFramePr>
        <p:xfrm>
          <a:off x="7472277" y="9031444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1514"/>
              </p:ext>
            </p:extLst>
          </p:nvPr>
        </p:nvGraphicFramePr>
        <p:xfrm>
          <a:off x="7451227" y="8246856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15309058" y="11398356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4374536" y="5421216"/>
            <a:ext cx="114300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6589" y="1824389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6940296" y="64985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2294613" y="6111561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00" b="1" kern="0" dirty="0">
                <a:solidFill>
                  <a:srgbClr val="F0AF00"/>
                </a:solidFill>
                <a:latin typeface="Arial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267916" y="6068802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Robustness Analysis  </a:t>
            </a: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73" y="63556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47" y="6570776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20360" y="109511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264180" y="4637270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19257" y="460088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9071" y="689777"/>
            <a:ext cx="3088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/>
              <a:t>N = 132,518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8404" y="4714420"/>
            <a:ext cx="293979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N = 3,517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6963541" y="160531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798" y="160848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6990722" y="5225889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730" y="5210212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0285951" y="783475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4387138" y="5421216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459634" y="185740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33522" y="4344779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52552" y="4625952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>
            <a:cxnSpLocks/>
          </p:cNvCxnSpPr>
          <p:nvPr/>
        </p:nvCxnSpPr>
        <p:spPr bwMode="auto">
          <a:xfrm>
            <a:off x="4455939" y="100698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3798985" y="6184960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8720" y="6641813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916" y="6558539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3059" y="8430175"/>
            <a:ext cx="445769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Extract R</a:t>
            </a:r>
            <a:r>
              <a:rPr lang="en-US" altLang="en-US" sz="1900" b="1" kern="0" baseline="30000" dirty="0"/>
              <a:t>2</a:t>
            </a:r>
            <a:r>
              <a:rPr lang="en-US" altLang="en-US" sz="1900" b="1" kern="0" dirty="0"/>
              <a:t> from models (1)-(4)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5766691" y="793684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43" y="9813736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5838346" y="923216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5792887" y="5421216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2294613" y="6111565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4387138" y="782349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267916" y="6128581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3802576" y="6208331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285951" y="5664039"/>
            <a:ext cx="0" cy="397257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841" y="2846548"/>
            <a:ext cx="163111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36,771)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2915" y="2618482"/>
            <a:ext cx="165421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261)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5843" y="2490090"/>
            <a:ext cx="186623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1)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75" y="2488845"/>
            <a:ext cx="195532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50,045)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7810" y="2668408"/>
            <a:ext cx="171589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28)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094" y="2405789"/>
            <a:ext cx="20628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4,322)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992" y="2615889"/>
            <a:ext cx="161997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32,459)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453" y="2669010"/>
            <a:ext cx="253606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5,114)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488021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893054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639475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8993604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459637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878438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32674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1720479" y="11450150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F0769-AF37-D0AE-2465-22791FBF4482}"/>
              </a:ext>
            </a:extLst>
          </p:cNvPr>
          <p:cNvSpPr txBox="1"/>
          <p:nvPr/>
        </p:nvSpPr>
        <p:spPr>
          <a:xfrm>
            <a:off x="4416621" y="12776335"/>
            <a:ext cx="15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Race/ethnicity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4368516" y="11172509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4362911" y="11619042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4356390" y="11816689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3802021" y="12534998"/>
            <a:ext cx="2397301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2021" y="11131766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4554012" y="109568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sz="1800" b="1" kern="0" baseline="-25000" dirty="0" err="1"/>
              <a:t>race,k_body</a:t>
            </a:r>
            <a:r>
              <a:rPr lang="en-US" altLang="en-US" sz="1800" b="1" kern="0" baseline="-25000" dirty="0"/>
              <a:t>-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4553723" y="119651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b="1" kern="0" baseline="-25000" dirty="0" err="1"/>
              <a:t>race,k_</a:t>
            </a:r>
            <a:r>
              <a:rPr lang="en-US" altLang="en-US" sz="1800" b="1" kern="0" baseline="-25000" dirty="0" err="1"/>
              <a:t>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4565696" y="1149463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1234263" y="82638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1232706" y="90474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5544572" y="110374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5544572" y="120442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5543926" y="115279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7630904" y="82690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7636708" y="910728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C5BCB9-CD58-7CFD-41BA-C7D5C3B5A558}"/>
              </a:ext>
            </a:extLst>
          </p:cNvPr>
          <p:cNvSpPr txBox="1"/>
          <p:nvPr/>
        </p:nvSpPr>
        <p:spPr>
          <a:xfrm>
            <a:off x="7279349" y="11384001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DC5F8F6B-DB76-1458-306C-8DDCCC49E8C3}"/>
              </a:ext>
            </a:extLst>
          </p:cNvPr>
          <p:cNvSpPr/>
          <p:nvPr/>
        </p:nvSpPr>
        <p:spPr>
          <a:xfrm flipH="1">
            <a:off x="9476814" y="1110636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1BFA6-4ED9-E48B-89E3-6E9C4EE7751A}"/>
              </a:ext>
            </a:extLst>
          </p:cNvPr>
          <p:cNvSpPr/>
          <p:nvPr/>
        </p:nvSpPr>
        <p:spPr>
          <a:xfrm>
            <a:off x="9471209" y="11552893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72801F4C-74F2-6344-27D9-8FD50516F03E}"/>
              </a:ext>
            </a:extLst>
          </p:cNvPr>
          <p:cNvSpPr/>
          <p:nvPr/>
        </p:nvSpPr>
        <p:spPr>
          <a:xfrm rot="10800000" flipH="1">
            <a:off x="9464688" y="1175054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35422-EB4D-8734-3A9B-44465F414377}"/>
              </a:ext>
            </a:extLst>
          </p:cNvPr>
          <p:cNvCxnSpPr>
            <a:cxnSpLocks/>
          </p:cNvCxnSpPr>
          <p:nvPr/>
        </p:nvCxnSpPr>
        <p:spPr bwMode="auto">
          <a:xfrm>
            <a:off x="9241623" y="12468849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5F4B8A-34A4-E6DE-E2D4-F89C33AC73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41623" y="11065617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940CA0-BBEB-4BAB-42A6-60F79D46A953}"/>
              </a:ext>
            </a:extLst>
          </p:cNvPr>
          <p:cNvCxnSpPr>
            <a:cxnSpLocks/>
          </p:cNvCxnSpPr>
          <p:nvPr/>
        </p:nvCxnSpPr>
        <p:spPr bwMode="auto">
          <a:xfrm>
            <a:off x="10285951" y="100698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C0FDA-9459-804F-5AC2-9641B7112D6C}"/>
              </a:ext>
            </a:extLst>
          </p:cNvPr>
          <p:cNvSpPr txBox="1"/>
          <p:nvPr/>
        </p:nvSpPr>
        <p:spPr>
          <a:xfrm>
            <a:off x="10291215" y="12819294"/>
            <a:ext cx="125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Sunscreen</a:t>
            </a:r>
          </a:p>
          <a:p>
            <a:pPr algn="ctr"/>
            <a:r>
              <a:rPr lang="en-US" dirty="0"/>
              <a:t>adjustment</a:t>
            </a:r>
          </a:p>
        </p:txBody>
      </p:sp>
      <p:sp>
        <p:nvSpPr>
          <p:cNvPr id="133" name="Up Arrow 132">
            <a:extLst>
              <a:ext uri="{FF2B5EF4-FFF2-40B4-BE49-F238E27FC236}">
                <a16:creationId xmlns:a16="http://schemas.microsoft.com/office/drawing/2014/main" id="{B445DB5D-9DF1-2204-EDD6-BB2493EDE760}"/>
              </a:ext>
            </a:extLst>
          </p:cNvPr>
          <p:cNvSpPr/>
          <p:nvPr/>
        </p:nvSpPr>
        <p:spPr>
          <a:xfrm flipH="1">
            <a:off x="11220823" y="10958471"/>
            <a:ext cx="193465" cy="6705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AA6FED-04FE-F617-8BBD-6BC891C11449}"/>
              </a:ext>
            </a:extLst>
          </p:cNvPr>
          <p:cNvSpPr/>
          <p:nvPr/>
        </p:nvSpPr>
        <p:spPr>
          <a:xfrm>
            <a:off x="11215219" y="11639190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B85815C6-87FF-14AE-A68B-7D86049DFB78}"/>
              </a:ext>
            </a:extLst>
          </p:cNvPr>
          <p:cNvSpPr/>
          <p:nvPr/>
        </p:nvSpPr>
        <p:spPr>
          <a:xfrm rot="10800000" flipH="1">
            <a:off x="11208698" y="11836837"/>
            <a:ext cx="220963" cy="31137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C45EC3-A83E-5B85-DC40-6EB64840A16C}"/>
              </a:ext>
            </a:extLst>
          </p:cNvPr>
          <p:cNvSpPr txBox="1"/>
          <p:nvPr/>
        </p:nvSpPr>
        <p:spPr>
          <a:xfrm>
            <a:off x="9866006" y="12504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AD48B4-C257-0182-70E9-2A179712E6CD}"/>
              </a:ext>
            </a:extLst>
          </p:cNvPr>
          <p:cNvSpPr txBox="1"/>
          <p:nvPr/>
        </p:nvSpPr>
        <p:spPr>
          <a:xfrm>
            <a:off x="11524602" y="1248710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8A57B3-1E8A-8882-497B-DBB4285AAF59}"/>
              </a:ext>
            </a:extLst>
          </p:cNvPr>
          <p:cNvSpPr txBox="1"/>
          <p:nvPr/>
        </p:nvSpPr>
        <p:spPr>
          <a:xfrm>
            <a:off x="9743375" y="109541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sz="1800" b="1" kern="0" baseline="-25000" dirty="0" err="1"/>
              <a:t>race,k_body</a:t>
            </a:r>
            <a:r>
              <a:rPr lang="en-US" altLang="en-US" sz="1800" b="1" kern="0" baseline="-25000" dirty="0"/>
              <a:t>-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195CB-B468-F7A9-1DF8-13BA1B8D43CB}"/>
              </a:ext>
            </a:extLst>
          </p:cNvPr>
          <p:cNvSpPr txBox="1"/>
          <p:nvPr/>
        </p:nvSpPr>
        <p:spPr>
          <a:xfrm>
            <a:off x="9743086" y="1196238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b="1" kern="0" baseline="-25000" dirty="0" err="1"/>
              <a:t>race,k_</a:t>
            </a:r>
            <a:r>
              <a:rPr lang="en-US" altLang="en-US" sz="1800" b="1" kern="0" baseline="-25000" dirty="0" err="1"/>
              <a:t>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6176-88AB-8917-4828-B741BD478C6F}"/>
              </a:ext>
            </a:extLst>
          </p:cNvPr>
          <p:cNvSpPr txBox="1"/>
          <p:nvPr/>
        </p:nvSpPr>
        <p:spPr>
          <a:xfrm>
            <a:off x="9755059" y="114919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3A7D45-412B-38CC-AD81-059442849DCC}"/>
              </a:ext>
            </a:extLst>
          </p:cNvPr>
          <p:cNvSpPr txBox="1"/>
          <p:nvPr/>
        </p:nvSpPr>
        <p:spPr>
          <a:xfrm>
            <a:off x="11524891" y="1098469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sz="1800" b="1" kern="0" baseline="-25000" dirty="0" err="1"/>
              <a:t>race,k_body</a:t>
            </a:r>
            <a:r>
              <a:rPr lang="en-US" altLang="en-US" sz="1800" b="1" kern="0" baseline="-25000" dirty="0"/>
              <a:t>-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AA2CAC-2CC1-D487-AA39-CC3B3635205E}"/>
              </a:ext>
            </a:extLst>
          </p:cNvPr>
          <p:cNvSpPr txBox="1"/>
          <p:nvPr/>
        </p:nvSpPr>
        <p:spPr>
          <a:xfrm>
            <a:off x="11524602" y="1199295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b="1" kern="0" baseline="-25000" dirty="0" err="1"/>
              <a:t>race,k_</a:t>
            </a:r>
            <a:r>
              <a:rPr lang="en-US" altLang="en-US" sz="1800" b="1" kern="0" baseline="-25000" dirty="0" err="1"/>
              <a:t>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37219A-F3F5-4278-48D9-6524C609B9CC}"/>
              </a:ext>
            </a:extLst>
          </p:cNvPr>
          <p:cNvSpPr txBox="1"/>
          <p:nvPr/>
        </p:nvSpPr>
        <p:spPr>
          <a:xfrm>
            <a:off x="11536575" y="1152247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sz="1800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886340-1199-A302-7DC9-C3EA002EE729}"/>
              </a:ext>
            </a:extLst>
          </p:cNvPr>
          <p:cNvSpPr txBox="1"/>
          <p:nvPr/>
        </p:nvSpPr>
        <p:spPr>
          <a:xfrm>
            <a:off x="12515133" y="115694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295C3-B2C9-2F39-2BFE-F051FC06111E}"/>
              </a:ext>
            </a:extLst>
          </p:cNvPr>
          <p:cNvSpPr txBox="1"/>
          <p:nvPr/>
        </p:nvSpPr>
        <p:spPr>
          <a:xfrm>
            <a:off x="12523632" y="120022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D16332-AC38-11F5-DD09-D308EFC20E74}"/>
              </a:ext>
            </a:extLst>
          </p:cNvPr>
          <p:cNvSpPr txBox="1"/>
          <p:nvPr/>
        </p:nvSpPr>
        <p:spPr>
          <a:xfrm>
            <a:off x="12510598" y="110259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3DBD76-2424-58C7-A3AC-80C0BB2B96B7}"/>
              </a:ext>
            </a:extLst>
          </p:cNvPr>
          <p:cNvSpPr txBox="1"/>
          <p:nvPr/>
        </p:nvSpPr>
        <p:spPr>
          <a:xfrm>
            <a:off x="10726049" y="110259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2BB3544-6561-BF87-9240-949875876C3B}"/>
              </a:ext>
            </a:extLst>
          </p:cNvPr>
          <p:cNvSpPr txBox="1"/>
          <p:nvPr/>
        </p:nvSpPr>
        <p:spPr>
          <a:xfrm>
            <a:off x="10718410" y="120022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632D3B-728D-19F2-0AA7-8FFBB73930B3}"/>
              </a:ext>
            </a:extLst>
          </p:cNvPr>
          <p:cNvSpPr txBox="1"/>
          <p:nvPr/>
        </p:nvSpPr>
        <p:spPr>
          <a:xfrm>
            <a:off x="10718410" y="115300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3650070" y="115974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14321731" y="12457698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21731" y="1106053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14372161" y="12774936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15042955" y="11780464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14662329" y="118251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16917913" y="118251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15185798" y="12034943"/>
            <a:ext cx="1712355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14662329" y="114865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16917913" y="114865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27076</TotalTime>
  <Words>392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117</cp:revision>
  <dcterms:created xsi:type="dcterms:W3CDTF">2020-07-17T16:29:03Z</dcterms:created>
  <dcterms:modified xsi:type="dcterms:W3CDTF">2024-01-15T22:36:26Z</dcterms:modified>
</cp:coreProperties>
</file>