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20116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56" d="100"/>
          <a:sy n="56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394374"/>
            <a:ext cx="1709928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684348"/>
            <a:ext cx="150876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78933"/>
            <a:ext cx="433768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78933"/>
            <a:ext cx="1276159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647444"/>
            <a:ext cx="1735074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790858"/>
            <a:ext cx="1735074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78936"/>
            <a:ext cx="173507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586481"/>
            <a:ext cx="851034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344160"/>
            <a:ext cx="851034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586481"/>
            <a:ext cx="8552260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344160"/>
            <a:ext cx="855226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4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2106510"/>
            <a:ext cx="1018413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2106510"/>
            <a:ext cx="1018413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78936"/>
            <a:ext cx="173507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894667"/>
            <a:ext cx="173507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3560217"/>
            <a:ext cx="67894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43244"/>
              </p:ext>
            </p:extLst>
          </p:nvPr>
        </p:nvGraphicFramePr>
        <p:xfrm>
          <a:off x="933447" y="9071831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4E2399-DFC7-A55E-F427-A640663F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59208"/>
              </p:ext>
            </p:extLst>
          </p:nvPr>
        </p:nvGraphicFramePr>
        <p:xfrm>
          <a:off x="963208" y="8287243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0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8D7E86A-18F4-7BFB-CC32-9F5D8D4A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10052"/>
              </p:ext>
            </p:extLst>
          </p:nvPr>
        </p:nvGraphicFramePr>
        <p:xfrm>
          <a:off x="8495969" y="9071831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F00711-55D4-9E11-6B91-028B1E2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80371"/>
              </p:ext>
            </p:extLst>
          </p:nvPr>
        </p:nvGraphicFramePr>
        <p:xfrm>
          <a:off x="8474919" y="8287243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8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3EAB604D-4DE2-6C3B-1919-4E6E025BBD3D}"/>
              </a:ext>
            </a:extLst>
          </p:cNvPr>
          <p:cNvSpPr txBox="1"/>
          <p:nvPr/>
        </p:nvSpPr>
        <p:spPr>
          <a:xfrm>
            <a:off x="16013859" y="12090071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Difference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3743680" y="5348734"/>
            <a:ext cx="1289304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3091" y="1550070"/>
            <a:ext cx="12180954" cy="18471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7006798" y="37553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1646037" y="6020054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00" b="1" kern="0" dirty="0">
                <a:solidFill>
                  <a:srgbClr val="F0AF00"/>
                </a:solidFill>
                <a:latin typeface="Arial"/>
              </a:rPr>
              <a:t>Differences in BP3 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8334418" y="6027559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Robustness Analysis  </a:t>
            </a:r>
          </a:p>
        </p:txBody>
      </p:sp>
      <p:sp>
        <p:nvSpPr>
          <p:cNvPr id="173" name="TextBox 3">
            <a:extLst>
              <a:ext uri="{FF2B5EF4-FFF2-40B4-BE49-F238E27FC236}">
                <a16:creationId xmlns:a16="http://schemas.microsoft.com/office/drawing/2014/main" id="{FD1AE9AD-37BB-A14C-9A95-F01BCD17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975" y="361249"/>
            <a:ext cx="471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Compilation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71" y="6479269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0386862" y="820791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>
            <a:cxnSpLocks/>
          </p:cNvCxnSpPr>
          <p:nvPr/>
        </p:nvCxnSpPr>
        <p:spPr bwMode="auto">
          <a:xfrm>
            <a:off x="10332919" y="4566842"/>
            <a:ext cx="6043" cy="54695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85760" y="4326564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1353" y="389797"/>
            <a:ext cx="4028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 err="1"/>
              <a:t>N</a:t>
            </a:r>
            <a:r>
              <a:rPr lang="en-US" altLang="en-US" sz="2000" b="1" kern="0" baseline="-25000" dirty="0" err="1"/>
              <a:t>Adults</a:t>
            </a:r>
            <a:r>
              <a:rPr lang="en-US" altLang="en-US" sz="2000" b="1" kern="0" dirty="0"/>
              <a:t> = 134,310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905" y="4673178"/>
            <a:ext cx="40404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3,072 participants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7030043" y="1330994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0" name="TextBox 11">
            <a:extLst>
              <a:ext uri="{FF2B5EF4-FFF2-40B4-BE49-F238E27FC236}">
                <a16:creationId xmlns:a16="http://schemas.microsoft.com/office/drawing/2014/main" id="{D77C5046-67A8-B94C-8321-83E2474C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300" y="1334169"/>
            <a:ext cx="2786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>
                <a:solidFill>
                  <a:srgbClr val="F0AF00"/>
                </a:solidFill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7057224" y="5184646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75AD0E1E-3FF6-2349-9537-07016FA2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232" y="5168970"/>
            <a:ext cx="3539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>
            <a:cxnSpLocks/>
          </p:cNvCxnSpPr>
          <p:nvPr/>
        </p:nvCxnSpPr>
        <p:spPr bwMode="auto">
          <a:xfrm>
            <a:off x="10352453" y="7793511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3738562" y="5329709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1526136" y="1583089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17992590" y="4348140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19054" y="4584709"/>
            <a:ext cx="76924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EE8D347-B609-C24E-B266-8CC6D7A1C199}"/>
              </a:ext>
            </a:extLst>
          </p:cNvPr>
          <p:cNvCxnSpPr>
            <a:cxnSpLocks/>
          </p:cNvCxnSpPr>
          <p:nvPr/>
        </p:nvCxnSpPr>
        <p:spPr bwMode="auto">
          <a:xfrm>
            <a:off x="3717663" y="11095425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4635527" y="6089387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Variance of BP3 Explained</a:t>
            </a: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263" y="6546240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419" y="6517296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Evaluate how racial differences in BP3 change when accounting for different confounders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0884" y="8768702"/>
            <a:ext cx="445769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Extract R</a:t>
            </a:r>
            <a:r>
              <a:rPr lang="en-US" altLang="en-US" sz="1900" b="1" kern="0" baseline="30000" dirty="0"/>
              <a:t>2</a:t>
            </a:r>
            <a:r>
              <a:rPr lang="en-US" altLang="en-US" sz="1900" b="1" kern="0" dirty="0"/>
              <a:t> from models (1)-(6)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16603233" y="7841276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4386" y="10835211"/>
            <a:ext cx="445769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Calculate change in model fit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With and without adjusting for sunscreen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16641078" y="99179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16629429" y="534226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BD8E54-ED28-454B-9885-2763FBA012BF}"/>
              </a:ext>
            </a:extLst>
          </p:cNvPr>
          <p:cNvSpPr/>
          <p:nvPr/>
        </p:nvSpPr>
        <p:spPr>
          <a:xfrm>
            <a:off x="1646037" y="602005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3738562" y="77319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F04472C-0CDA-9E44-817F-339CC6A3E10E}"/>
              </a:ext>
            </a:extLst>
          </p:cNvPr>
          <p:cNvSpPr/>
          <p:nvPr/>
        </p:nvSpPr>
        <p:spPr>
          <a:xfrm>
            <a:off x="8334418" y="608733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24AF82A5-EBD5-B04A-B658-D12705E6C2CE}"/>
              </a:ext>
            </a:extLst>
          </p:cNvPr>
          <p:cNvSpPr/>
          <p:nvPr/>
        </p:nvSpPr>
        <p:spPr>
          <a:xfrm>
            <a:off x="14639118" y="611275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52453" y="5622797"/>
            <a:ext cx="0" cy="397257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983" y="2739480"/>
            <a:ext cx="207684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28,314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9418" y="2447093"/>
            <a:ext cx="1654217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231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2346" y="2154705"/>
            <a:ext cx="186623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1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77" y="2154705"/>
            <a:ext cx="195532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229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4312" y="2447093"/>
            <a:ext cx="171589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26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2596" y="2154705"/>
            <a:ext cx="20628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3,299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511" y="2447093"/>
            <a:ext cx="193781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on BP3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24,507</a:t>
            </a:r>
          </a:p>
        </p:txBody>
      </p:sp>
      <p:sp>
        <p:nvSpPr>
          <p:cNvPr id="9" name="TextBox 50">
            <a:extLst>
              <a:ext uri="{FF2B5EF4-FFF2-40B4-BE49-F238E27FC236}">
                <a16:creationId xmlns:a16="http://schemas.microsoft.com/office/drawing/2014/main" id="{6443706C-2F81-4286-22DC-41180388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546" y="2447093"/>
            <a:ext cx="253606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who feel underweight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3913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42601-C28B-8DC5-0175-6F5741B0858D}"/>
              </a:ext>
            </a:extLst>
          </p:cNvPr>
          <p:cNvCxnSpPr>
            <a:cxnSpLocks/>
          </p:cNvCxnSpPr>
          <p:nvPr/>
        </p:nvCxnSpPr>
        <p:spPr bwMode="auto">
          <a:xfrm>
            <a:off x="2411288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914DC-F3D0-5DE6-B23F-C350DF1C2388}"/>
              </a:ext>
            </a:extLst>
          </p:cNvPr>
          <p:cNvCxnSpPr>
            <a:cxnSpLocks/>
          </p:cNvCxnSpPr>
          <p:nvPr/>
        </p:nvCxnSpPr>
        <p:spPr bwMode="auto">
          <a:xfrm>
            <a:off x="480457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F3EF3-ABAB-1703-4303-57C7B2B99062}"/>
              </a:ext>
            </a:extLst>
          </p:cNvPr>
          <p:cNvCxnSpPr>
            <a:cxnSpLocks/>
          </p:cNvCxnSpPr>
          <p:nvPr/>
        </p:nvCxnSpPr>
        <p:spPr bwMode="auto">
          <a:xfrm>
            <a:off x="6705978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AFD42-0187-3531-2E84-D495E024E647}"/>
              </a:ext>
            </a:extLst>
          </p:cNvPr>
          <p:cNvCxnSpPr>
            <a:cxnSpLocks/>
          </p:cNvCxnSpPr>
          <p:nvPr/>
        </p:nvCxnSpPr>
        <p:spPr bwMode="auto">
          <a:xfrm>
            <a:off x="906010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B3224-B18A-0808-3D73-42C98588F646}"/>
              </a:ext>
            </a:extLst>
          </p:cNvPr>
          <p:cNvCxnSpPr>
            <a:cxnSpLocks/>
          </p:cNvCxnSpPr>
          <p:nvPr/>
        </p:nvCxnSpPr>
        <p:spPr bwMode="auto">
          <a:xfrm>
            <a:off x="11526140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6115FC-F776-723F-440E-5D18534E7F91}"/>
              </a:ext>
            </a:extLst>
          </p:cNvPr>
          <p:cNvCxnSpPr>
            <a:cxnSpLocks/>
          </p:cNvCxnSpPr>
          <p:nvPr/>
        </p:nvCxnSpPr>
        <p:spPr bwMode="auto">
          <a:xfrm>
            <a:off x="13944941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32188-C4AA-B91D-8E74-80CAD00FD87E}"/>
              </a:ext>
            </a:extLst>
          </p:cNvPr>
          <p:cNvCxnSpPr>
            <a:cxnSpLocks/>
          </p:cNvCxnSpPr>
          <p:nvPr/>
        </p:nvCxnSpPr>
        <p:spPr bwMode="auto">
          <a:xfrm>
            <a:off x="1639917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FB0BB-54E3-C09E-1A41-97E843CCECF9}"/>
              </a:ext>
            </a:extLst>
          </p:cNvPr>
          <p:cNvSpPr txBox="1"/>
          <p:nvPr/>
        </p:nvSpPr>
        <p:spPr>
          <a:xfrm>
            <a:off x="982204" y="12475692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F0769-AF37-D0AE-2465-22791FBF4482}"/>
              </a:ext>
            </a:extLst>
          </p:cNvPr>
          <p:cNvSpPr txBox="1"/>
          <p:nvPr/>
        </p:nvSpPr>
        <p:spPr>
          <a:xfrm>
            <a:off x="3678345" y="13801876"/>
            <a:ext cx="15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Race/ethnicity</a:t>
            </a: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FDA2AE86-D097-814B-7716-78B32168BE2A}"/>
              </a:ext>
            </a:extLst>
          </p:cNvPr>
          <p:cNvSpPr/>
          <p:nvPr/>
        </p:nvSpPr>
        <p:spPr>
          <a:xfrm flipH="1">
            <a:off x="3630241" y="12198050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AC5608-ADAF-CC49-8267-C9380B6F2F47}"/>
              </a:ext>
            </a:extLst>
          </p:cNvPr>
          <p:cNvSpPr/>
          <p:nvPr/>
        </p:nvSpPr>
        <p:spPr>
          <a:xfrm>
            <a:off x="3624635" y="12644584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FC52B39-62CF-0922-986E-843302A3E455}"/>
              </a:ext>
            </a:extLst>
          </p:cNvPr>
          <p:cNvSpPr/>
          <p:nvPr/>
        </p:nvSpPr>
        <p:spPr>
          <a:xfrm rot="10800000" flipH="1">
            <a:off x="3618115" y="12842230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F6A849-D61C-3EFC-5AAF-9C9E00597D91}"/>
              </a:ext>
            </a:extLst>
          </p:cNvPr>
          <p:cNvCxnSpPr>
            <a:cxnSpLocks/>
          </p:cNvCxnSpPr>
          <p:nvPr/>
        </p:nvCxnSpPr>
        <p:spPr bwMode="auto">
          <a:xfrm>
            <a:off x="3063746" y="13560539"/>
            <a:ext cx="2397301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E7257-840C-D51D-7E41-79AB7E0E9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3745" y="12157308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CF21B8-F43B-6E44-F00E-F4D3FC40B133}"/>
              </a:ext>
            </a:extLst>
          </p:cNvPr>
          <p:cNvSpPr txBox="1"/>
          <p:nvPr/>
        </p:nvSpPr>
        <p:spPr>
          <a:xfrm>
            <a:off x="3815737" y="1198238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EE563-0BEB-1BC0-3611-96117AD6282D}"/>
              </a:ext>
            </a:extLst>
          </p:cNvPr>
          <p:cNvSpPr txBox="1"/>
          <p:nvPr/>
        </p:nvSpPr>
        <p:spPr>
          <a:xfrm>
            <a:off x="3815447" y="1299064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DD9FD-62F2-B171-3002-73F05AD3301F}"/>
              </a:ext>
            </a:extLst>
          </p:cNvPr>
          <p:cNvSpPr txBox="1"/>
          <p:nvPr/>
        </p:nvSpPr>
        <p:spPr>
          <a:xfrm>
            <a:off x="3827420" y="125201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492CD-B41A-C6BA-6054-5D11FD61D4A1}"/>
              </a:ext>
            </a:extLst>
          </p:cNvPr>
          <p:cNvSpPr txBox="1"/>
          <p:nvPr/>
        </p:nvSpPr>
        <p:spPr>
          <a:xfrm>
            <a:off x="86927" y="82278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5B921-75A1-2B14-C6C8-893314710FAB}"/>
              </a:ext>
            </a:extLst>
          </p:cNvPr>
          <p:cNvSpPr txBox="1"/>
          <p:nvPr/>
        </p:nvSpPr>
        <p:spPr>
          <a:xfrm>
            <a:off x="85370" y="9066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6175CE-156E-7A0B-4D4A-5AE80C6421D0}"/>
              </a:ext>
            </a:extLst>
          </p:cNvPr>
          <p:cNvSpPr txBox="1"/>
          <p:nvPr/>
        </p:nvSpPr>
        <p:spPr>
          <a:xfrm>
            <a:off x="4806296" y="120629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036962-B04D-2536-88CA-3DC9EE8B6928}"/>
              </a:ext>
            </a:extLst>
          </p:cNvPr>
          <p:cNvSpPr txBox="1"/>
          <p:nvPr/>
        </p:nvSpPr>
        <p:spPr>
          <a:xfrm>
            <a:off x="4806296" y="130697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974A01-557D-C9D6-880C-43032C81ECB4}"/>
              </a:ext>
            </a:extLst>
          </p:cNvPr>
          <p:cNvSpPr txBox="1"/>
          <p:nvPr/>
        </p:nvSpPr>
        <p:spPr>
          <a:xfrm>
            <a:off x="4805650" y="125534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032BC-639D-DBBF-2FAD-93C5278F4282}"/>
              </a:ext>
            </a:extLst>
          </p:cNvPr>
          <p:cNvSpPr txBox="1"/>
          <p:nvPr/>
        </p:nvSpPr>
        <p:spPr>
          <a:xfrm>
            <a:off x="7697406" y="82278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9103-7142-6E78-BB03-AC221D486ADF}"/>
              </a:ext>
            </a:extLst>
          </p:cNvPr>
          <p:cNvSpPr txBox="1"/>
          <p:nvPr/>
        </p:nvSpPr>
        <p:spPr>
          <a:xfrm>
            <a:off x="7703210" y="9066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C5BCB9-CD58-7CFD-41BA-C7D5C3B5A558}"/>
              </a:ext>
            </a:extLst>
          </p:cNvPr>
          <p:cNvSpPr txBox="1"/>
          <p:nvPr/>
        </p:nvSpPr>
        <p:spPr>
          <a:xfrm>
            <a:off x="7256152" y="12459807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DC5F8F6B-DB76-1458-306C-8DDCCC49E8C3}"/>
              </a:ext>
            </a:extLst>
          </p:cNvPr>
          <p:cNvSpPr/>
          <p:nvPr/>
        </p:nvSpPr>
        <p:spPr>
          <a:xfrm flipH="1">
            <a:off x="9453617" y="12182165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41BFA6-4ED9-E48B-89E3-6E9C4EE7751A}"/>
              </a:ext>
            </a:extLst>
          </p:cNvPr>
          <p:cNvSpPr/>
          <p:nvPr/>
        </p:nvSpPr>
        <p:spPr>
          <a:xfrm>
            <a:off x="9448011" y="12628699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72801F4C-74F2-6344-27D9-8FD50516F03E}"/>
              </a:ext>
            </a:extLst>
          </p:cNvPr>
          <p:cNvSpPr/>
          <p:nvPr/>
        </p:nvSpPr>
        <p:spPr>
          <a:xfrm rot="10800000" flipH="1">
            <a:off x="9441491" y="12826345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C35422-EB4D-8734-3A9B-44465F414377}"/>
              </a:ext>
            </a:extLst>
          </p:cNvPr>
          <p:cNvCxnSpPr>
            <a:cxnSpLocks/>
          </p:cNvCxnSpPr>
          <p:nvPr/>
        </p:nvCxnSpPr>
        <p:spPr bwMode="auto">
          <a:xfrm>
            <a:off x="9218425" y="13544654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5F4B8A-34A4-E6DE-E2D4-F89C33AC73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218425" y="12141423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940CA0-BBEB-4BAB-42A6-60F79D46A953}"/>
              </a:ext>
            </a:extLst>
          </p:cNvPr>
          <p:cNvCxnSpPr>
            <a:cxnSpLocks/>
          </p:cNvCxnSpPr>
          <p:nvPr/>
        </p:nvCxnSpPr>
        <p:spPr bwMode="auto">
          <a:xfrm>
            <a:off x="10262753" y="1114568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BC0FDA-9459-804F-5AC2-9641B7112D6C}"/>
              </a:ext>
            </a:extLst>
          </p:cNvPr>
          <p:cNvSpPr txBox="1"/>
          <p:nvPr/>
        </p:nvSpPr>
        <p:spPr>
          <a:xfrm>
            <a:off x="10268017" y="13895100"/>
            <a:ext cx="125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Sunscreen</a:t>
            </a:r>
          </a:p>
          <a:p>
            <a:pPr algn="ctr"/>
            <a:r>
              <a:rPr lang="en-US" dirty="0"/>
              <a:t>adjustment</a:t>
            </a:r>
          </a:p>
        </p:txBody>
      </p:sp>
      <p:sp>
        <p:nvSpPr>
          <p:cNvPr id="133" name="Up Arrow 132">
            <a:extLst>
              <a:ext uri="{FF2B5EF4-FFF2-40B4-BE49-F238E27FC236}">
                <a16:creationId xmlns:a16="http://schemas.microsoft.com/office/drawing/2014/main" id="{B445DB5D-9DF1-2204-EDD6-BB2493EDE760}"/>
              </a:ext>
            </a:extLst>
          </p:cNvPr>
          <p:cNvSpPr/>
          <p:nvPr/>
        </p:nvSpPr>
        <p:spPr>
          <a:xfrm flipH="1">
            <a:off x="11197626" y="12034276"/>
            <a:ext cx="193465" cy="6705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2AA6FED-04FE-F617-8BBD-6BC891C11449}"/>
              </a:ext>
            </a:extLst>
          </p:cNvPr>
          <p:cNvSpPr/>
          <p:nvPr/>
        </p:nvSpPr>
        <p:spPr>
          <a:xfrm>
            <a:off x="11192021" y="12714996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Up Arrow 134">
            <a:extLst>
              <a:ext uri="{FF2B5EF4-FFF2-40B4-BE49-F238E27FC236}">
                <a16:creationId xmlns:a16="http://schemas.microsoft.com/office/drawing/2014/main" id="{B85815C6-87FF-14AE-A68B-7D86049DFB78}"/>
              </a:ext>
            </a:extLst>
          </p:cNvPr>
          <p:cNvSpPr/>
          <p:nvPr/>
        </p:nvSpPr>
        <p:spPr>
          <a:xfrm rot="10800000" flipH="1">
            <a:off x="11185501" y="12912643"/>
            <a:ext cx="220963" cy="31137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C45EC3-A83E-5B85-DC40-6EB64840A16C}"/>
              </a:ext>
            </a:extLst>
          </p:cNvPr>
          <p:cNvSpPr txBox="1"/>
          <p:nvPr/>
        </p:nvSpPr>
        <p:spPr>
          <a:xfrm>
            <a:off x="9842808" y="135806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AD48B4-C257-0182-70E9-2A179712E6CD}"/>
              </a:ext>
            </a:extLst>
          </p:cNvPr>
          <p:cNvSpPr txBox="1"/>
          <p:nvPr/>
        </p:nvSpPr>
        <p:spPr>
          <a:xfrm>
            <a:off x="11501404" y="135629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D8A57B3-1E8A-8882-497B-DBB4285AAF59}"/>
              </a:ext>
            </a:extLst>
          </p:cNvPr>
          <p:cNvSpPr txBox="1"/>
          <p:nvPr/>
        </p:nvSpPr>
        <p:spPr>
          <a:xfrm>
            <a:off x="9720178" y="1202993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E9195CB-B468-F7A9-1DF8-13BA1B8D43CB}"/>
              </a:ext>
            </a:extLst>
          </p:cNvPr>
          <p:cNvSpPr txBox="1"/>
          <p:nvPr/>
        </p:nvSpPr>
        <p:spPr>
          <a:xfrm>
            <a:off x="9719888" y="1303818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2B6176-88AB-8917-4828-B741BD478C6F}"/>
              </a:ext>
            </a:extLst>
          </p:cNvPr>
          <p:cNvSpPr txBox="1"/>
          <p:nvPr/>
        </p:nvSpPr>
        <p:spPr>
          <a:xfrm>
            <a:off x="9731861" y="1256771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23A7D45-412B-38CC-AD81-059442849DCC}"/>
              </a:ext>
            </a:extLst>
          </p:cNvPr>
          <p:cNvSpPr txBox="1"/>
          <p:nvPr/>
        </p:nvSpPr>
        <p:spPr>
          <a:xfrm>
            <a:off x="11501694" y="1206050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4AA2CAC-2CC1-D487-AA39-CC3B3635205E}"/>
              </a:ext>
            </a:extLst>
          </p:cNvPr>
          <p:cNvSpPr txBox="1"/>
          <p:nvPr/>
        </p:nvSpPr>
        <p:spPr>
          <a:xfrm>
            <a:off x="11501404" y="1306875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E37219A-F3F5-4278-48D9-6524C609B9CC}"/>
              </a:ext>
            </a:extLst>
          </p:cNvPr>
          <p:cNvSpPr txBox="1"/>
          <p:nvPr/>
        </p:nvSpPr>
        <p:spPr>
          <a:xfrm>
            <a:off x="11513377" y="1259828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C886340-1199-A302-7DC9-C3EA002EE729}"/>
              </a:ext>
            </a:extLst>
          </p:cNvPr>
          <p:cNvSpPr txBox="1"/>
          <p:nvPr/>
        </p:nvSpPr>
        <p:spPr>
          <a:xfrm>
            <a:off x="12491935" y="126452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C295C3-B2C9-2F39-2BFE-F051FC06111E}"/>
              </a:ext>
            </a:extLst>
          </p:cNvPr>
          <p:cNvSpPr txBox="1"/>
          <p:nvPr/>
        </p:nvSpPr>
        <p:spPr>
          <a:xfrm>
            <a:off x="12500434" y="130780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1D16332-AC38-11F5-DD09-D308EFC20E74}"/>
              </a:ext>
            </a:extLst>
          </p:cNvPr>
          <p:cNvSpPr txBox="1"/>
          <p:nvPr/>
        </p:nvSpPr>
        <p:spPr>
          <a:xfrm>
            <a:off x="12487400" y="12101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3DBD76-2424-58C7-A3AC-80C0BB2B96B7}"/>
              </a:ext>
            </a:extLst>
          </p:cNvPr>
          <p:cNvSpPr txBox="1"/>
          <p:nvPr/>
        </p:nvSpPr>
        <p:spPr>
          <a:xfrm>
            <a:off x="10702851" y="12101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2BB3544-6561-BF87-9240-949875876C3B}"/>
              </a:ext>
            </a:extLst>
          </p:cNvPr>
          <p:cNvSpPr txBox="1"/>
          <p:nvPr/>
        </p:nvSpPr>
        <p:spPr>
          <a:xfrm>
            <a:off x="10695212" y="130780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4632D3B-728D-19F2-0AA7-8FFBB73930B3}"/>
              </a:ext>
            </a:extLst>
          </p:cNvPr>
          <p:cNvSpPr txBox="1"/>
          <p:nvPr/>
        </p:nvSpPr>
        <p:spPr>
          <a:xfrm>
            <a:off x="10695212" y="126058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CF93D-AADF-D17A-E1D2-1BE1FB7A1D24}"/>
              </a:ext>
            </a:extLst>
          </p:cNvPr>
          <p:cNvSpPr txBox="1"/>
          <p:nvPr/>
        </p:nvSpPr>
        <p:spPr>
          <a:xfrm>
            <a:off x="14057975" y="1293704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 = k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7F9DEB1-2FD4-855F-431C-3AC7A2FFAF75}"/>
              </a:ext>
            </a:extLst>
          </p:cNvPr>
          <p:cNvCxnSpPr>
            <a:cxnSpLocks/>
          </p:cNvCxnSpPr>
          <p:nvPr/>
        </p:nvCxnSpPr>
        <p:spPr bwMode="auto">
          <a:xfrm>
            <a:off x="15068573" y="13479173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C8DDEEC-5BA4-613D-4021-C5A7293E96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68573" y="12082009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A47769D-ED41-2344-E515-8D016D6FCE44}"/>
              </a:ext>
            </a:extLst>
          </p:cNvPr>
          <p:cNvSpPr txBox="1"/>
          <p:nvPr/>
        </p:nvSpPr>
        <p:spPr>
          <a:xfrm>
            <a:off x="15119004" y="13796411"/>
            <a:ext cx="30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Coefficient of determination R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EEDA7A7-F86D-0621-5D31-EB5DAFE11AFD}"/>
              </a:ext>
            </a:extLst>
          </p:cNvPr>
          <p:cNvCxnSpPr/>
          <p:nvPr/>
        </p:nvCxnSpPr>
        <p:spPr>
          <a:xfrm>
            <a:off x="15747755" y="12472179"/>
            <a:ext cx="1922888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4D2BF-BA01-9192-A719-F7EDAD5927A8}"/>
              </a:ext>
            </a:extLst>
          </p:cNvPr>
          <p:cNvSpPr txBox="1"/>
          <p:nvPr/>
        </p:nvSpPr>
        <p:spPr>
          <a:xfrm>
            <a:off x="15367129" y="124523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76A5B2-2361-318B-05E9-7C6D09AE83C5}"/>
              </a:ext>
            </a:extLst>
          </p:cNvPr>
          <p:cNvSpPr txBox="1"/>
          <p:nvPr/>
        </p:nvSpPr>
        <p:spPr>
          <a:xfrm>
            <a:off x="17622713" y="124337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3D6B4-ADC6-62FB-DE50-2138FFA46207}"/>
              </a:ext>
            </a:extLst>
          </p:cNvPr>
          <p:cNvCxnSpPr>
            <a:cxnSpLocks/>
          </p:cNvCxnSpPr>
          <p:nvPr/>
        </p:nvCxnSpPr>
        <p:spPr>
          <a:xfrm flipV="1">
            <a:off x="15790848" y="12643534"/>
            <a:ext cx="1828800" cy="2721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8A7F25-0BA2-58E8-5D2C-B618D7DEABFF}"/>
              </a:ext>
            </a:extLst>
          </p:cNvPr>
          <p:cNvSpPr txBox="1"/>
          <p:nvPr/>
        </p:nvSpPr>
        <p:spPr>
          <a:xfrm>
            <a:off x="15367129" y="121782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C9043-48F1-102B-2F09-E9A052C665C0}"/>
              </a:ext>
            </a:extLst>
          </p:cNvPr>
          <p:cNvSpPr txBox="1"/>
          <p:nvPr/>
        </p:nvSpPr>
        <p:spPr>
          <a:xfrm>
            <a:off x="17622713" y="121782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E89C9D-4637-4E42-44AE-10791F66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43874"/>
              </p:ext>
            </p:extLst>
          </p:nvPr>
        </p:nvGraphicFramePr>
        <p:xfrm>
          <a:off x="480830" y="9895443"/>
          <a:ext cx="657639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71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6145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64847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CF1B4A4-E2FE-ECF7-B3A5-14A80AEBDEB0}"/>
              </a:ext>
            </a:extLst>
          </p:cNvPr>
          <p:cNvSpPr txBox="1"/>
          <p:nvPr/>
        </p:nvSpPr>
        <p:spPr>
          <a:xfrm>
            <a:off x="104767" y="9924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5D325F7-D441-B7A7-098D-F469276C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64748"/>
              </p:ext>
            </p:extLst>
          </p:nvPr>
        </p:nvGraphicFramePr>
        <p:xfrm>
          <a:off x="7882285" y="9895443"/>
          <a:ext cx="700407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68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53858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885747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8A25B44-2F3D-AEA2-E619-F7CDBB458395}"/>
              </a:ext>
            </a:extLst>
          </p:cNvPr>
          <p:cNvSpPr txBox="1"/>
          <p:nvPr/>
        </p:nvSpPr>
        <p:spPr>
          <a:xfrm>
            <a:off x="7697406" y="9924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27206-4C2F-C753-AC35-7047767DF790}"/>
              </a:ext>
            </a:extLst>
          </p:cNvPr>
          <p:cNvSpPr txBox="1"/>
          <p:nvPr/>
        </p:nvSpPr>
        <p:spPr>
          <a:xfrm>
            <a:off x="15367129" y="12968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FE809-EB9F-B0A7-27C2-4139EB21F37C}"/>
              </a:ext>
            </a:extLst>
          </p:cNvPr>
          <p:cNvSpPr txBox="1"/>
          <p:nvPr/>
        </p:nvSpPr>
        <p:spPr>
          <a:xfrm>
            <a:off x="17622713" y="12968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5934F3-3532-DCF0-CA78-F9BE4F678CB9}"/>
              </a:ext>
            </a:extLst>
          </p:cNvPr>
          <p:cNvCxnSpPr>
            <a:cxnSpLocks/>
          </p:cNvCxnSpPr>
          <p:nvPr/>
        </p:nvCxnSpPr>
        <p:spPr>
          <a:xfrm flipV="1">
            <a:off x="15809879" y="13144240"/>
            <a:ext cx="1712355" cy="272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5071A0-916C-99FC-BFD6-C9CB0340549B}"/>
              </a:ext>
            </a:extLst>
          </p:cNvPr>
          <p:cNvSpPr txBox="1"/>
          <p:nvPr/>
        </p:nvSpPr>
        <p:spPr>
          <a:xfrm>
            <a:off x="13863635" y="12344088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Women</a:t>
            </a:r>
          </a:p>
        </p:txBody>
      </p: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35965</TotalTime>
  <Words>442</Words>
  <Application>Microsoft Macintosh PowerPoint</Application>
  <PresentationFormat>Custom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Nguyen, Vy Kim</cp:lastModifiedBy>
  <cp:revision>123</cp:revision>
  <dcterms:created xsi:type="dcterms:W3CDTF">2020-07-17T16:29:03Z</dcterms:created>
  <dcterms:modified xsi:type="dcterms:W3CDTF">2024-03-13T16:19:39Z</dcterms:modified>
</cp:coreProperties>
</file>