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20116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394374"/>
            <a:ext cx="1709928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684348"/>
            <a:ext cx="150876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78933"/>
            <a:ext cx="433768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78933"/>
            <a:ext cx="1276159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647444"/>
            <a:ext cx="1735074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790858"/>
            <a:ext cx="1735074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78936"/>
            <a:ext cx="173507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586481"/>
            <a:ext cx="851034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344160"/>
            <a:ext cx="851034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586481"/>
            <a:ext cx="8552260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344160"/>
            <a:ext cx="855226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106510"/>
            <a:ext cx="1018413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106510"/>
            <a:ext cx="1018413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78936"/>
            <a:ext cx="173507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894667"/>
            <a:ext cx="173507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3560217"/>
            <a:ext cx="67894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43244"/>
              </p:ext>
            </p:extLst>
          </p:nvPr>
        </p:nvGraphicFramePr>
        <p:xfrm>
          <a:off x="933447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9208"/>
              </p:ext>
            </p:extLst>
          </p:nvPr>
        </p:nvGraphicFramePr>
        <p:xfrm>
          <a:off x="963208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10052"/>
              </p:ext>
            </p:extLst>
          </p:nvPr>
        </p:nvGraphicFramePr>
        <p:xfrm>
          <a:off x="8495969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80371"/>
              </p:ext>
            </p:extLst>
          </p:nvPr>
        </p:nvGraphicFramePr>
        <p:xfrm>
          <a:off x="8474919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16013859" y="12090071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3743680" y="5348734"/>
            <a:ext cx="1289304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091" y="1550070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7006798" y="37553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1646037" y="6020054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00" b="1" kern="0" dirty="0">
                <a:solidFill>
                  <a:srgbClr val="F0AF00"/>
                </a:solidFill>
                <a:latin typeface="Arial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334418" y="602755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Robustness Analysis  </a:t>
            </a: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975" y="36124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71" y="6479269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86862" y="82079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332919" y="4566842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85760" y="432656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8534" y="250135"/>
            <a:ext cx="4028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 err="1"/>
              <a:t>N</a:t>
            </a:r>
            <a:r>
              <a:rPr lang="en-US" altLang="en-US" sz="2000" b="1" kern="0" baseline="-25000" dirty="0" err="1"/>
              <a:t>Adults</a:t>
            </a:r>
            <a:r>
              <a:rPr lang="en-US" altLang="en-US" sz="2000" b="1" kern="0" dirty="0"/>
              <a:t> = 63,592 participants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 err="1"/>
              <a:t>N</a:t>
            </a:r>
            <a:r>
              <a:rPr lang="en-US" altLang="en-US" sz="2000" b="1" kern="0" baseline="-25000" dirty="0" err="1"/>
              <a:t>Youths</a:t>
            </a:r>
            <a:r>
              <a:rPr lang="en-US" altLang="en-US" sz="2000" b="1" kern="0" baseline="-25000" dirty="0"/>
              <a:t> </a:t>
            </a:r>
            <a:r>
              <a:rPr lang="en-US" altLang="en-US" sz="2000" b="1" kern="0" dirty="0"/>
              <a:t>= 16,882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905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3,072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7030043" y="133099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300" y="133416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7057224" y="5184646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232" y="5168970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0352453" y="779351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3738562" y="5329709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526136" y="158308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92590" y="4348140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19054" y="4584709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>
            <a:cxnSpLocks/>
          </p:cNvCxnSpPr>
          <p:nvPr/>
        </p:nvCxnSpPr>
        <p:spPr bwMode="auto">
          <a:xfrm>
            <a:off x="3717663" y="1109542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4635527" y="6089387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263" y="6546240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419" y="6517296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0884" y="8768702"/>
            <a:ext cx="445769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Extract R</a:t>
            </a:r>
            <a:r>
              <a:rPr lang="en-US" altLang="en-US" sz="1900" b="1" kern="0" baseline="30000" dirty="0"/>
              <a:t>2</a:t>
            </a:r>
            <a:r>
              <a:rPr lang="en-US" altLang="en-US" sz="1900" b="1" kern="0" dirty="0"/>
              <a:t> from models (1)-(6)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6603233" y="7841276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4386" y="10835211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6641078" y="9917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6629429" y="534226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1646037" y="60200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3738562" y="7731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334418" y="608733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4639118" y="61127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52453" y="5622797"/>
            <a:ext cx="0" cy="397257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983" y="2739480"/>
            <a:ext cx="207684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4,584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28,314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418" y="2447093"/>
            <a:ext cx="165421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80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231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346" y="2154705"/>
            <a:ext cx="1866231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0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1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77" y="2154705"/>
            <a:ext cx="195532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6,922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229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312" y="2447093"/>
            <a:ext cx="171589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26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596" y="2154705"/>
            <a:ext cx="206287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3,299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511" y="2447093"/>
            <a:ext cx="19378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3,297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24,507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546" y="2447093"/>
            <a:ext cx="253606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751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3913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41128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8045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70597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906010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526140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944941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991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982204" y="12475692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F0769-AF37-D0AE-2465-22791FBF4482}"/>
              </a:ext>
            </a:extLst>
          </p:cNvPr>
          <p:cNvSpPr txBox="1"/>
          <p:nvPr/>
        </p:nvSpPr>
        <p:spPr>
          <a:xfrm>
            <a:off x="3678345" y="13801876"/>
            <a:ext cx="15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Race/ethnicity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3630241" y="1219805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3624635" y="12644584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3618115" y="1284223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3063746" y="13560539"/>
            <a:ext cx="2397301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3745" y="12157308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3815737" y="119823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3815447" y="1299064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3827420" y="125201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86927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8537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4806296" y="120629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4806296" y="130697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4805650" y="125534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7697406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770321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C5BCB9-CD58-7CFD-41BA-C7D5C3B5A558}"/>
              </a:ext>
            </a:extLst>
          </p:cNvPr>
          <p:cNvSpPr txBox="1"/>
          <p:nvPr/>
        </p:nvSpPr>
        <p:spPr>
          <a:xfrm>
            <a:off x="7256152" y="12459807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DC5F8F6B-DB76-1458-306C-8DDCCC49E8C3}"/>
              </a:ext>
            </a:extLst>
          </p:cNvPr>
          <p:cNvSpPr/>
          <p:nvPr/>
        </p:nvSpPr>
        <p:spPr>
          <a:xfrm flipH="1">
            <a:off x="9453617" y="12182165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1BFA6-4ED9-E48B-89E3-6E9C4EE7751A}"/>
              </a:ext>
            </a:extLst>
          </p:cNvPr>
          <p:cNvSpPr/>
          <p:nvPr/>
        </p:nvSpPr>
        <p:spPr>
          <a:xfrm>
            <a:off x="9448011" y="1262869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72801F4C-74F2-6344-27D9-8FD50516F03E}"/>
              </a:ext>
            </a:extLst>
          </p:cNvPr>
          <p:cNvSpPr/>
          <p:nvPr/>
        </p:nvSpPr>
        <p:spPr>
          <a:xfrm rot="10800000" flipH="1">
            <a:off x="9441491" y="12826345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35422-EB4D-8734-3A9B-44465F414377}"/>
              </a:ext>
            </a:extLst>
          </p:cNvPr>
          <p:cNvCxnSpPr>
            <a:cxnSpLocks/>
          </p:cNvCxnSpPr>
          <p:nvPr/>
        </p:nvCxnSpPr>
        <p:spPr bwMode="auto">
          <a:xfrm>
            <a:off x="9218425" y="13544654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5F4B8A-34A4-E6DE-E2D4-F89C33AC73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18425" y="1214142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940CA0-BBEB-4BAB-42A6-60F79D46A953}"/>
              </a:ext>
            </a:extLst>
          </p:cNvPr>
          <p:cNvCxnSpPr>
            <a:cxnSpLocks/>
          </p:cNvCxnSpPr>
          <p:nvPr/>
        </p:nvCxnSpPr>
        <p:spPr bwMode="auto">
          <a:xfrm>
            <a:off x="10262753" y="1114568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C0FDA-9459-804F-5AC2-9641B7112D6C}"/>
              </a:ext>
            </a:extLst>
          </p:cNvPr>
          <p:cNvSpPr txBox="1"/>
          <p:nvPr/>
        </p:nvSpPr>
        <p:spPr>
          <a:xfrm>
            <a:off x="10268017" y="13895100"/>
            <a:ext cx="125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Sunscreen</a:t>
            </a:r>
          </a:p>
          <a:p>
            <a:pPr algn="ctr"/>
            <a:r>
              <a:rPr lang="en-US" dirty="0"/>
              <a:t>adjustment</a:t>
            </a:r>
          </a:p>
        </p:txBody>
      </p:sp>
      <p:sp>
        <p:nvSpPr>
          <p:cNvPr id="133" name="Up Arrow 132">
            <a:extLst>
              <a:ext uri="{FF2B5EF4-FFF2-40B4-BE49-F238E27FC236}">
                <a16:creationId xmlns:a16="http://schemas.microsoft.com/office/drawing/2014/main" id="{B445DB5D-9DF1-2204-EDD6-BB2493EDE760}"/>
              </a:ext>
            </a:extLst>
          </p:cNvPr>
          <p:cNvSpPr/>
          <p:nvPr/>
        </p:nvSpPr>
        <p:spPr>
          <a:xfrm flipH="1">
            <a:off x="11197626" y="12034276"/>
            <a:ext cx="193465" cy="6705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AA6FED-04FE-F617-8BBD-6BC891C11449}"/>
              </a:ext>
            </a:extLst>
          </p:cNvPr>
          <p:cNvSpPr/>
          <p:nvPr/>
        </p:nvSpPr>
        <p:spPr>
          <a:xfrm>
            <a:off x="11192021" y="12714996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B85815C6-87FF-14AE-A68B-7D86049DFB78}"/>
              </a:ext>
            </a:extLst>
          </p:cNvPr>
          <p:cNvSpPr/>
          <p:nvPr/>
        </p:nvSpPr>
        <p:spPr>
          <a:xfrm rot="10800000" flipH="1">
            <a:off x="11185501" y="12912643"/>
            <a:ext cx="220963" cy="31137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C45EC3-A83E-5B85-DC40-6EB64840A16C}"/>
              </a:ext>
            </a:extLst>
          </p:cNvPr>
          <p:cNvSpPr txBox="1"/>
          <p:nvPr/>
        </p:nvSpPr>
        <p:spPr>
          <a:xfrm>
            <a:off x="9842808" y="135806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AD48B4-C257-0182-70E9-2A179712E6CD}"/>
              </a:ext>
            </a:extLst>
          </p:cNvPr>
          <p:cNvSpPr txBox="1"/>
          <p:nvPr/>
        </p:nvSpPr>
        <p:spPr>
          <a:xfrm>
            <a:off x="11501404" y="135629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8A57B3-1E8A-8882-497B-DBB4285AAF59}"/>
              </a:ext>
            </a:extLst>
          </p:cNvPr>
          <p:cNvSpPr txBox="1"/>
          <p:nvPr/>
        </p:nvSpPr>
        <p:spPr>
          <a:xfrm>
            <a:off x="9720178" y="1202993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195CB-B468-F7A9-1DF8-13BA1B8D43CB}"/>
              </a:ext>
            </a:extLst>
          </p:cNvPr>
          <p:cNvSpPr txBox="1"/>
          <p:nvPr/>
        </p:nvSpPr>
        <p:spPr>
          <a:xfrm>
            <a:off x="9719888" y="1303818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6176-88AB-8917-4828-B741BD478C6F}"/>
              </a:ext>
            </a:extLst>
          </p:cNvPr>
          <p:cNvSpPr txBox="1"/>
          <p:nvPr/>
        </p:nvSpPr>
        <p:spPr>
          <a:xfrm>
            <a:off x="9731861" y="125677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3A7D45-412B-38CC-AD81-059442849DCC}"/>
              </a:ext>
            </a:extLst>
          </p:cNvPr>
          <p:cNvSpPr txBox="1"/>
          <p:nvPr/>
        </p:nvSpPr>
        <p:spPr>
          <a:xfrm>
            <a:off x="11501694" y="1206050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AA2CAC-2CC1-D487-AA39-CC3B3635205E}"/>
              </a:ext>
            </a:extLst>
          </p:cNvPr>
          <p:cNvSpPr txBox="1"/>
          <p:nvPr/>
        </p:nvSpPr>
        <p:spPr>
          <a:xfrm>
            <a:off x="11501404" y="1306875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37219A-F3F5-4278-48D9-6524C609B9CC}"/>
              </a:ext>
            </a:extLst>
          </p:cNvPr>
          <p:cNvSpPr txBox="1"/>
          <p:nvPr/>
        </p:nvSpPr>
        <p:spPr>
          <a:xfrm>
            <a:off x="11513377" y="1259828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886340-1199-A302-7DC9-C3EA002EE729}"/>
              </a:ext>
            </a:extLst>
          </p:cNvPr>
          <p:cNvSpPr txBox="1"/>
          <p:nvPr/>
        </p:nvSpPr>
        <p:spPr>
          <a:xfrm>
            <a:off x="12491935" y="12645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295C3-B2C9-2F39-2BFE-F051FC06111E}"/>
              </a:ext>
            </a:extLst>
          </p:cNvPr>
          <p:cNvSpPr txBox="1"/>
          <p:nvPr/>
        </p:nvSpPr>
        <p:spPr>
          <a:xfrm>
            <a:off x="12500434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D16332-AC38-11F5-DD09-D308EFC20E74}"/>
              </a:ext>
            </a:extLst>
          </p:cNvPr>
          <p:cNvSpPr txBox="1"/>
          <p:nvPr/>
        </p:nvSpPr>
        <p:spPr>
          <a:xfrm>
            <a:off x="12487400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3DBD76-2424-58C7-A3AC-80C0BB2B96B7}"/>
              </a:ext>
            </a:extLst>
          </p:cNvPr>
          <p:cNvSpPr txBox="1"/>
          <p:nvPr/>
        </p:nvSpPr>
        <p:spPr>
          <a:xfrm>
            <a:off x="10702851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2BB3544-6561-BF87-9240-949875876C3B}"/>
              </a:ext>
            </a:extLst>
          </p:cNvPr>
          <p:cNvSpPr txBox="1"/>
          <p:nvPr/>
        </p:nvSpPr>
        <p:spPr>
          <a:xfrm>
            <a:off x="10695212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632D3B-728D-19F2-0AA7-8FFBB73930B3}"/>
              </a:ext>
            </a:extLst>
          </p:cNvPr>
          <p:cNvSpPr txBox="1"/>
          <p:nvPr/>
        </p:nvSpPr>
        <p:spPr>
          <a:xfrm>
            <a:off x="10695212" y="126058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4057975" y="1293704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 = k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15068573" y="13479173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68573" y="12082009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15119004" y="13796411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15747755" y="12472179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15367129" y="124523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17622713" y="124337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15790848" y="12643534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15367129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17622713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43874"/>
              </p:ext>
            </p:extLst>
          </p:nvPr>
        </p:nvGraphicFramePr>
        <p:xfrm>
          <a:off x="480830" y="9895443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104767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D325F7-D441-B7A7-098D-F469276C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4748"/>
              </p:ext>
            </p:extLst>
          </p:nvPr>
        </p:nvGraphicFramePr>
        <p:xfrm>
          <a:off x="7882285" y="9895443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7697406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15367129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17622713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15809879" y="13144240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3863635" y="1234408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Women</a:t>
            </a: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id="{20076719-F952-BE43-FA12-C2C62FCE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41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1,245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35962</TotalTime>
  <Words>474</Words>
  <Application>Microsoft Macintosh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122</cp:revision>
  <dcterms:created xsi:type="dcterms:W3CDTF">2020-07-17T16:29:03Z</dcterms:created>
  <dcterms:modified xsi:type="dcterms:W3CDTF">2024-01-30T16:32:43Z</dcterms:modified>
</cp:coreProperties>
</file>