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</p:sldIdLst>
  <p:sldSz cx="260604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74" d="100"/>
          <a:sy n="74" d="100"/>
        </p:scale>
        <p:origin x="2032" y="-3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530" y="3890859"/>
            <a:ext cx="22151340" cy="8277013"/>
          </a:xfrm>
        </p:spPr>
        <p:txBody>
          <a:bodyPr anchor="b"/>
          <a:lstStyle>
            <a:lvl1pPr algn="ctr">
              <a:defRPr sz="17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7550" y="12487065"/>
            <a:ext cx="19545300" cy="5739975"/>
          </a:xfrm>
        </p:spPr>
        <p:txBody>
          <a:bodyPr/>
          <a:lstStyle>
            <a:lvl1pPr marL="0" indent="0" algn="ctr">
              <a:buNone/>
              <a:defRPr sz="6840"/>
            </a:lvl1pPr>
            <a:lvl2pPr marL="1303020" indent="0" algn="ctr">
              <a:buNone/>
              <a:defRPr sz="5700"/>
            </a:lvl2pPr>
            <a:lvl3pPr marL="2606040" indent="0" algn="ctr">
              <a:buNone/>
              <a:defRPr sz="5130"/>
            </a:lvl3pPr>
            <a:lvl4pPr marL="3909060" indent="0" algn="ctr">
              <a:buNone/>
              <a:defRPr sz="4560"/>
            </a:lvl4pPr>
            <a:lvl5pPr marL="5212080" indent="0" algn="ctr">
              <a:buNone/>
              <a:defRPr sz="4560"/>
            </a:lvl5pPr>
            <a:lvl6pPr marL="6515100" indent="0" algn="ctr">
              <a:buNone/>
              <a:defRPr sz="4560"/>
            </a:lvl6pPr>
            <a:lvl7pPr marL="7818120" indent="0" algn="ctr">
              <a:buNone/>
              <a:defRPr sz="4560"/>
            </a:lvl7pPr>
            <a:lvl8pPr marL="9121140" indent="0" algn="ctr">
              <a:buNone/>
              <a:defRPr sz="4560"/>
            </a:lvl8pPr>
            <a:lvl9pPr marL="10424160" indent="0" algn="ctr">
              <a:buNone/>
              <a:defRPr sz="4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49475" y="1265767"/>
            <a:ext cx="5619274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1654" y="1265767"/>
            <a:ext cx="16532066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81" y="5927097"/>
            <a:ext cx="22477095" cy="9889488"/>
          </a:xfrm>
        </p:spPr>
        <p:txBody>
          <a:bodyPr anchor="b"/>
          <a:lstStyle>
            <a:lvl1pPr>
              <a:defRPr sz="17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81" y="15910144"/>
            <a:ext cx="22477095" cy="5200648"/>
          </a:xfrm>
        </p:spPr>
        <p:txBody>
          <a:bodyPr/>
          <a:lstStyle>
            <a:lvl1pPr marL="0" indent="0">
              <a:buNone/>
              <a:defRPr sz="6840">
                <a:solidFill>
                  <a:schemeClr val="tx1"/>
                </a:solidFill>
              </a:defRPr>
            </a:lvl1pPr>
            <a:lvl2pPr marL="13030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606040" indent="0">
              <a:buNone/>
              <a:defRPr sz="5130">
                <a:solidFill>
                  <a:schemeClr val="tx1">
                    <a:tint val="75000"/>
                  </a:schemeClr>
                </a:solidFill>
              </a:defRPr>
            </a:lvl3pPr>
            <a:lvl4pPr marL="39090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4pPr>
            <a:lvl5pPr marL="521208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5pPr>
            <a:lvl6pPr marL="651510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6pPr>
            <a:lvl7pPr marL="781812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7pPr>
            <a:lvl8pPr marL="912114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8pPr>
            <a:lvl9pPr marL="104241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653" y="6328834"/>
            <a:ext cx="1107567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93078" y="6328834"/>
            <a:ext cx="1107567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265772"/>
            <a:ext cx="22477095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050" y="5828032"/>
            <a:ext cx="11024769" cy="285622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050" y="8684260"/>
            <a:ext cx="11024769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93079" y="5828032"/>
            <a:ext cx="11079064" cy="285622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93079" y="8684260"/>
            <a:ext cx="11079064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584960"/>
            <a:ext cx="8405157" cy="554736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9064" y="3423079"/>
            <a:ext cx="13193078" cy="16895233"/>
          </a:xfrm>
        </p:spPr>
        <p:txBody>
          <a:bodyPr/>
          <a:lstStyle>
            <a:lvl1pPr>
              <a:defRPr sz="9120"/>
            </a:lvl1pPr>
            <a:lvl2pPr>
              <a:defRPr sz="7980"/>
            </a:lvl2pPr>
            <a:lvl3pPr>
              <a:defRPr sz="684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7132320"/>
            <a:ext cx="8405157" cy="13213505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584960"/>
            <a:ext cx="8405157" cy="554736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9064" y="3423079"/>
            <a:ext cx="13193078" cy="16895233"/>
          </a:xfrm>
        </p:spPr>
        <p:txBody>
          <a:bodyPr anchor="t"/>
          <a:lstStyle>
            <a:lvl1pPr marL="0" indent="0">
              <a:buNone/>
              <a:defRPr sz="9120"/>
            </a:lvl1pPr>
            <a:lvl2pPr marL="1303020" indent="0">
              <a:buNone/>
              <a:defRPr sz="7980"/>
            </a:lvl2pPr>
            <a:lvl3pPr marL="2606040" indent="0">
              <a:buNone/>
              <a:defRPr sz="6840"/>
            </a:lvl3pPr>
            <a:lvl4pPr marL="3909060" indent="0">
              <a:buNone/>
              <a:defRPr sz="5700"/>
            </a:lvl4pPr>
            <a:lvl5pPr marL="5212080" indent="0">
              <a:buNone/>
              <a:defRPr sz="5700"/>
            </a:lvl5pPr>
            <a:lvl6pPr marL="6515100" indent="0">
              <a:buNone/>
              <a:defRPr sz="5700"/>
            </a:lvl6pPr>
            <a:lvl7pPr marL="7818120" indent="0">
              <a:buNone/>
              <a:defRPr sz="5700"/>
            </a:lvl7pPr>
            <a:lvl8pPr marL="9121140" indent="0">
              <a:buNone/>
              <a:defRPr sz="5700"/>
            </a:lvl8pPr>
            <a:lvl9pPr marL="10424160" indent="0">
              <a:buNone/>
              <a:defRPr sz="5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7132320"/>
            <a:ext cx="8405157" cy="13213505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1653" y="1265772"/>
            <a:ext cx="22477095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653" y="6328834"/>
            <a:ext cx="22477095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1653" y="22035352"/>
            <a:ext cx="586359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2508" y="22035352"/>
            <a:ext cx="8795385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5158" y="22035352"/>
            <a:ext cx="586359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2606040" rtl="0" eaLnBrk="1" latinLnBrk="0" hangingPunct="1">
        <a:lnSpc>
          <a:spcPct val="90000"/>
        </a:lnSpc>
        <a:spcBef>
          <a:spcPct val="0"/>
        </a:spcBef>
        <a:buNone/>
        <a:defRPr sz="1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1510" indent="-651510" algn="l" defTabSz="2606040" rtl="0" eaLnBrk="1" latinLnBrk="0" hangingPunct="1">
        <a:lnSpc>
          <a:spcPct val="90000"/>
        </a:lnSpc>
        <a:spcBef>
          <a:spcPts val="2850"/>
        </a:spcBef>
        <a:buFont typeface="Arial" panose="020B0604020202020204" pitchFamily="34" charset="0"/>
        <a:buChar char="•"/>
        <a:defRPr sz="798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2575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5605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86359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716661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84696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7726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6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2pPr>
      <a:lvl3pPr marL="26060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3pPr>
      <a:lvl4pPr marL="39090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651510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78181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04241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78201" y="5673863"/>
            <a:ext cx="0" cy="54864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3341"/>
              </p:ext>
            </p:extLst>
          </p:nvPr>
        </p:nvGraphicFramePr>
        <p:xfrm>
          <a:off x="1257086" y="13382477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49163"/>
              </p:ext>
            </p:extLst>
          </p:nvPr>
        </p:nvGraphicFramePr>
        <p:xfrm>
          <a:off x="1307897" y="12313765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5132"/>
              </p:ext>
            </p:extLst>
          </p:nvPr>
        </p:nvGraphicFramePr>
        <p:xfrm>
          <a:off x="10984696" y="13326022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8779"/>
              </p:ext>
            </p:extLst>
          </p:nvPr>
        </p:nvGraphicFramePr>
        <p:xfrm>
          <a:off x="10984696" y="12257310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21855737" y="19062576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4089953" y="5550788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2432" y="1728368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10286139" y="553830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2022350" y="832997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11532510" y="8334468"/>
            <a:ext cx="4105656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Adjustment for Sunscreen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628" y="8759214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3666203" y="999084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3571625" y="4745135"/>
            <a:ext cx="1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08449" y="5097711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0694" y="568090"/>
            <a:ext cx="402821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N = 135,310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3610" y="4851476"/>
            <a:ext cx="283735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10309384" y="150928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10245499" y="540270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3490715" y="99513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4112169" y="555078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4805477" y="1761382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21231291" y="4526433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3557755" y="4763002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9925843" y="835408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5584" y="8780962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229" y="8794225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>
                <a:cs typeface="Arial" panose="020B0604020202020204" pitchFamily="34" charset="0"/>
              </a:rPr>
              <a:t>Evaluate how racial differences in BP3 change when accounting for sunscreen usage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919" y="13897855"/>
            <a:ext cx="306904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Extract R</a:t>
            </a:r>
            <a:r>
              <a:rPr lang="en-US" altLang="en-US" sz="1900" b="1" kern="0" baseline="30000" dirty="0">
                <a:cs typeface="Arial" panose="020B0604020202020204" pitchFamily="34" charset="0"/>
              </a:rPr>
              <a:t>2</a:t>
            </a:r>
            <a:r>
              <a:rPr lang="en-US" altLang="en-US" sz="1900" b="1" kern="0" dirty="0">
                <a:cs typeface="Arial" panose="020B0604020202020204" pitchFamily="34" charset="0"/>
              </a:rPr>
              <a:t> from models (1)-(2), (4)-(5), and (7)-(8)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21893549" y="9957622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309" y="15141914"/>
            <a:ext cx="50205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21839441" y="1463460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21883335" y="55659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4082476" y="9892873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324" y="3146373"/>
            <a:ext cx="207684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764" y="2853986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692" y="2561603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818" y="2561603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N = 71,947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3653" y="2853986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1937" y="2561603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857" y="2853986"/>
            <a:ext cx="193781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027" y="2853986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5690634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808392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9985324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1233945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4805486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7224287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967852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4498472" y="19320068"/>
            <a:ext cx="123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Difference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5838000" y="19194953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5850319" y="19641492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5843804" y="19839133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5674917" y="20557442"/>
            <a:ext cx="35661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4912" y="19154216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6041425" y="18979292"/>
            <a:ext cx="150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6041130" y="19987548"/>
            <a:ext cx="13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6053105" y="19517075"/>
            <a:ext cx="8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122690" y="122543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100083" y="133766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7226132" y="19059875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7226132" y="20066657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7225486" y="19550395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9717052" y="122107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9701806" y="13333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8986678" y="1988595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j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20882664" y="20508129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890126" y="1905451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20858258" y="20768916"/>
            <a:ext cx="33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21589628" y="19444684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21209002" y="194248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23464586" y="194062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21632721" y="1961604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21209002" y="191507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23464586" y="191507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5671"/>
              </p:ext>
            </p:extLst>
          </p:nvPr>
        </p:nvGraphicFramePr>
        <p:xfrm>
          <a:off x="289435" y="14481721"/>
          <a:ext cx="91269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24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34435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422330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non-Hispanic Black])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98209" y="144988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9674731" y="14455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21209002" y="199405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23464586" y="199405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21651757" y="2011675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9653754" y="19316593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Women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F5E7D48-D36B-D1D7-7733-20C61CF7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2102"/>
              </p:ext>
            </p:extLst>
          </p:nvPr>
        </p:nvGraphicFramePr>
        <p:xfrm>
          <a:off x="19501844" y="12402136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j])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D4A7838-C4A9-5659-EEEC-53448456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0424"/>
              </p:ext>
            </p:extLst>
          </p:nvPr>
        </p:nvGraphicFramePr>
        <p:xfrm>
          <a:off x="19323414" y="13177190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j])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39D6913-753A-A724-AD41-6F55CB2F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87440"/>
              </p:ext>
            </p:extLst>
          </p:nvPr>
        </p:nvGraphicFramePr>
        <p:xfrm>
          <a:off x="9883128" y="14480140"/>
          <a:ext cx="91269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24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34435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422330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non-Hispanic Black])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28DEACC-2438-0C73-5E5E-61A04D22CFDA}"/>
              </a:ext>
            </a:extLst>
          </p:cNvPr>
          <p:cNvSpPr txBox="1"/>
          <p:nvPr/>
        </p:nvSpPr>
        <p:spPr>
          <a:xfrm>
            <a:off x="19080144" y="1238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5A6345-71EE-6529-E340-03FB512BBD47}"/>
              </a:ext>
            </a:extLst>
          </p:cNvPr>
          <p:cNvSpPr txBox="1"/>
          <p:nvPr/>
        </p:nvSpPr>
        <p:spPr>
          <a:xfrm>
            <a:off x="19059094" y="132136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128" name="TextBox 51">
            <a:extLst>
              <a:ext uri="{FF2B5EF4-FFF2-40B4-BE49-F238E27FC236}">
                <a16:creationId xmlns:a16="http://schemas.microsoft.com/office/drawing/2014/main" id="{5ED80FC8-B386-967E-664D-15C94103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84" y="10386274"/>
            <a:ext cx="4681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k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Race - Including Multi-Racial}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38" name="TextBox 51">
            <a:extLst>
              <a:ext uri="{FF2B5EF4-FFF2-40B4-BE49-F238E27FC236}">
                <a16:creationId xmlns:a16="http://schemas.microsoft.com/office/drawing/2014/main" id="{2B4DB71E-284A-831C-BC41-6EFAFC53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6640" y="10460595"/>
            <a:ext cx="465215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j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Other Race - Including Multi-Racial,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</a:t>
            </a:r>
            <a:r>
              <a:rPr lang="en-US" altLang="en-US" sz="1800" b="1" kern="0" dirty="0">
                <a:cs typeface="Arial" panose="020B0604020202020204" pitchFamily="34" charset="0"/>
              </a:rPr>
              <a:t>non-Hispanic Black</a:t>
            </a:r>
            <a:r>
              <a:rPr lang="en-US" altLang="en-US" sz="1800" kern="0" dirty="0">
                <a:cs typeface="Arial" panose="020B0604020202020204" pitchFamily="34" charset="0"/>
              </a:rPr>
              <a:t>} 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39" name="TextBox 51">
            <a:extLst>
              <a:ext uri="{FF2B5EF4-FFF2-40B4-BE49-F238E27FC236}">
                <a16:creationId xmlns:a16="http://schemas.microsoft.com/office/drawing/2014/main" id="{D97280A2-7601-92D3-C5F3-E53ABF93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373" y="10434715"/>
            <a:ext cx="4681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k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Race - Including Multi-Racial}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E21B2CC-BC6F-509B-6337-DAFAC7227BD2}"/>
              </a:ext>
            </a:extLst>
          </p:cNvPr>
          <p:cNvSpPr/>
          <p:nvPr/>
        </p:nvSpPr>
        <p:spPr bwMode="auto">
          <a:xfrm>
            <a:off x="2009615" y="6255328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1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F8FCDDD4-77E7-FE67-5D95-C5B70589DBCC}"/>
              </a:ext>
            </a:extLst>
          </p:cNvPr>
          <p:cNvSpPr/>
          <p:nvPr/>
        </p:nvSpPr>
        <p:spPr bwMode="auto">
          <a:xfrm>
            <a:off x="11514223" y="6259663"/>
            <a:ext cx="4107618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2</a:t>
            </a:r>
          </a:p>
        </p:txBody>
      </p:sp>
      <p:sp>
        <p:nvSpPr>
          <p:cNvPr id="142" name="TextBox 18">
            <a:extLst>
              <a:ext uri="{FF2B5EF4-FFF2-40B4-BE49-F238E27FC236}">
                <a16:creationId xmlns:a16="http://schemas.microsoft.com/office/drawing/2014/main" id="{02E90B04-3EFD-1D9F-E445-472C96F5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37" y="6669573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How does body dissatisfaction impact the racial disparities in biomarker levels of BP3?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48A886A-27A7-4B76-361A-7D1CA9D7C4D4}"/>
              </a:ext>
            </a:extLst>
          </p:cNvPr>
          <p:cNvSpPr/>
          <p:nvPr/>
        </p:nvSpPr>
        <p:spPr bwMode="auto">
          <a:xfrm>
            <a:off x="19909092" y="6246795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3</a:t>
            </a:r>
          </a:p>
        </p:txBody>
      </p:sp>
      <p:sp>
        <p:nvSpPr>
          <p:cNvPr id="150" name="TextBox 18">
            <a:extLst>
              <a:ext uri="{FF2B5EF4-FFF2-40B4-BE49-F238E27FC236}">
                <a16:creationId xmlns:a16="http://schemas.microsoft.com/office/drawing/2014/main" id="{3088D1D4-4E4C-A38A-1936-6C7332E44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8833" y="6688658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What is the contribution of sunscreen usage in explaining biomarker levels of BP3?</a:t>
            </a:r>
          </a:p>
        </p:txBody>
      </p:sp>
      <p:sp>
        <p:nvSpPr>
          <p:cNvPr id="156" name="TextBox 18">
            <a:extLst>
              <a:ext uri="{FF2B5EF4-FFF2-40B4-BE49-F238E27FC236}">
                <a16:creationId xmlns:a16="http://schemas.microsoft.com/office/drawing/2014/main" id="{80151DC0-B8E3-1AA5-7A4F-6145AF87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5630" y="6561778"/>
            <a:ext cx="41148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>
                <a:cs typeface="Arial" panose="020B0604020202020204" pitchFamily="34" charset="0"/>
              </a:rPr>
              <a:t>How does sunscreen usage affect the differences in BP3 levels by race/ethnicity and body dissatisfaction?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4169907C-1CB1-8CD8-8EEE-6889DA97CB29}"/>
              </a:ext>
            </a:extLst>
          </p:cNvPr>
          <p:cNvSpPr/>
          <p:nvPr/>
        </p:nvSpPr>
        <p:spPr>
          <a:xfrm>
            <a:off x="11510633" y="6319601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FC31AF6-E771-7F16-E97D-A7D1254C3B12}"/>
              </a:ext>
            </a:extLst>
          </p:cNvPr>
          <p:cNvCxnSpPr>
            <a:cxnSpLocks/>
          </p:cNvCxnSpPr>
          <p:nvPr/>
        </p:nvCxnSpPr>
        <p:spPr bwMode="auto">
          <a:xfrm>
            <a:off x="13511359" y="787395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E658AEC-8BA4-C3CE-2251-DBDCEF64C8C0}"/>
              </a:ext>
            </a:extLst>
          </p:cNvPr>
          <p:cNvCxnSpPr/>
          <p:nvPr/>
        </p:nvCxnSpPr>
        <p:spPr bwMode="auto">
          <a:xfrm>
            <a:off x="21872650" y="7791118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F959D40-09FE-56A4-9DC0-BA06214A9D0F}"/>
              </a:ext>
            </a:extLst>
          </p:cNvPr>
          <p:cNvCxnSpPr/>
          <p:nvPr/>
        </p:nvCxnSpPr>
        <p:spPr bwMode="auto">
          <a:xfrm>
            <a:off x="4103120" y="781544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83" name="Rounded Rectangle 160">
            <a:extLst>
              <a:ext uri="{FF2B5EF4-FFF2-40B4-BE49-F238E27FC236}">
                <a16:creationId xmlns:a16="http://schemas.microsoft.com/office/drawing/2014/main" id="{526312A4-C920-BF8B-F2D5-A503071705DF}"/>
              </a:ext>
            </a:extLst>
          </p:cNvPr>
          <p:cNvSpPr/>
          <p:nvPr/>
        </p:nvSpPr>
        <p:spPr>
          <a:xfrm>
            <a:off x="2000758" y="6254018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ounded Rectangle 160">
            <a:extLst>
              <a:ext uri="{FF2B5EF4-FFF2-40B4-BE49-F238E27FC236}">
                <a16:creationId xmlns:a16="http://schemas.microsoft.com/office/drawing/2014/main" id="{9BA955DD-B064-21AF-CCEE-365A3DC63600}"/>
              </a:ext>
            </a:extLst>
          </p:cNvPr>
          <p:cNvSpPr/>
          <p:nvPr/>
        </p:nvSpPr>
        <p:spPr>
          <a:xfrm>
            <a:off x="19902802" y="6254018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ounded Rectangle 160">
            <a:extLst>
              <a:ext uri="{FF2B5EF4-FFF2-40B4-BE49-F238E27FC236}">
                <a16:creationId xmlns:a16="http://schemas.microsoft.com/office/drawing/2014/main" id="{CAA7CB0B-8B92-628B-2C04-F274BD443D40}"/>
              </a:ext>
            </a:extLst>
          </p:cNvPr>
          <p:cNvSpPr/>
          <p:nvPr/>
        </p:nvSpPr>
        <p:spPr>
          <a:xfrm>
            <a:off x="11529933" y="8374755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60">
            <a:extLst>
              <a:ext uri="{FF2B5EF4-FFF2-40B4-BE49-F238E27FC236}">
                <a16:creationId xmlns:a16="http://schemas.microsoft.com/office/drawing/2014/main" id="{834854B3-36A5-B5EC-6AF3-CB40E17C13C9}"/>
              </a:ext>
            </a:extLst>
          </p:cNvPr>
          <p:cNvSpPr/>
          <p:nvPr/>
        </p:nvSpPr>
        <p:spPr>
          <a:xfrm>
            <a:off x="2018546" y="8322939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ounded Rectangle 160">
            <a:extLst>
              <a:ext uri="{FF2B5EF4-FFF2-40B4-BE49-F238E27FC236}">
                <a16:creationId xmlns:a16="http://schemas.microsoft.com/office/drawing/2014/main" id="{D7214199-E114-B6A3-C3D6-E71ED978B7FF}"/>
              </a:ext>
            </a:extLst>
          </p:cNvPr>
          <p:cNvSpPr/>
          <p:nvPr/>
        </p:nvSpPr>
        <p:spPr>
          <a:xfrm>
            <a:off x="19918662" y="8394506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Up Arrow 207">
            <a:extLst>
              <a:ext uri="{FF2B5EF4-FFF2-40B4-BE49-F238E27FC236}">
                <a16:creationId xmlns:a16="http://schemas.microsoft.com/office/drawing/2014/main" id="{C133BC1A-7F96-4F8E-68CC-282AA0073CA1}"/>
              </a:ext>
            </a:extLst>
          </p:cNvPr>
          <p:cNvSpPr/>
          <p:nvPr/>
        </p:nvSpPr>
        <p:spPr>
          <a:xfrm flipH="1">
            <a:off x="7740602" y="20024828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09F49A4-F90A-FE7F-E3DC-CD7BF233EBB6}"/>
              </a:ext>
            </a:extLst>
          </p:cNvPr>
          <p:cNvSpPr/>
          <p:nvPr/>
        </p:nvSpPr>
        <p:spPr>
          <a:xfrm>
            <a:off x="7752921" y="20471367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Up Arrow 209">
            <a:extLst>
              <a:ext uri="{FF2B5EF4-FFF2-40B4-BE49-F238E27FC236}">
                <a16:creationId xmlns:a16="http://schemas.microsoft.com/office/drawing/2014/main" id="{6FCAC555-5F86-9531-7721-9A89C6DA30A3}"/>
              </a:ext>
            </a:extLst>
          </p:cNvPr>
          <p:cNvSpPr/>
          <p:nvPr/>
        </p:nvSpPr>
        <p:spPr>
          <a:xfrm rot="10800000" flipH="1">
            <a:off x="7746406" y="20669008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D9CCE61-B09E-C41B-6A9A-4FCCAD169AFC}"/>
              </a:ext>
            </a:extLst>
          </p:cNvPr>
          <p:cNvSpPr txBox="1"/>
          <p:nvPr/>
        </p:nvSpPr>
        <p:spPr>
          <a:xfrm>
            <a:off x="7944027" y="19809167"/>
            <a:ext cx="158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5B2EFEE-33EB-2B6D-3022-C58D4497BA5E}"/>
              </a:ext>
            </a:extLst>
          </p:cNvPr>
          <p:cNvSpPr txBox="1"/>
          <p:nvPr/>
        </p:nvSpPr>
        <p:spPr>
          <a:xfrm>
            <a:off x="7943733" y="20817423"/>
            <a:ext cx="16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10C63-E607-5E6E-3DD2-D8860B151DB6}"/>
              </a:ext>
            </a:extLst>
          </p:cNvPr>
          <p:cNvSpPr txBox="1"/>
          <p:nvPr/>
        </p:nvSpPr>
        <p:spPr>
          <a:xfrm>
            <a:off x="7938894" y="20193941"/>
            <a:ext cx="11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2B143C3-126E-22DA-E085-8CBCD4AF760E}"/>
              </a:ext>
            </a:extLst>
          </p:cNvPr>
          <p:cNvSpPr txBox="1"/>
          <p:nvPr/>
        </p:nvSpPr>
        <p:spPr>
          <a:xfrm>
            <a:off x="9407595" y="19869761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A91D3B6-B5C5-CA05-889D-05E3FB858E06}"/>
              </a:ext>
            </a:extLst>
          </p:cNvPr>
          <p:cNvSpPr txBox="1"/>
          <p:nvPr/>
        </p:nvSpPr>
        <p:spPr>
          <a:xfrm>
            <a:off x="9407595" y="20876543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A6F9929-4B59-17B2-B762-12D0E2813A94}"/>
              </a:ext>
            </a:extLst>
          </p:cNvPr>
          <p:cNvSpPr txBox="1"/>
          <p:nvPr/>
        </p:nvSpPr>
        <p:spPr>
          <a:xfrm>
            <a:off x="9406949" y="20360281"/>
            <a:ext cx="6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5C79188-A2CE-E8D3-F3FE-0E8893376D03}"/>
              </a:ext>
            </a:extLst>
          </p:cNvPr>
          <p:cNvSpPr txBox="1"/>
          <p:nvPr/>
        </p:nvSpPr>
        <p:spPr>
          <a:xfrm>
            <a:off x="5640913" y="21195158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F481A78-5499-6A05-4C73-44B03A5BF839}"/>
              </a:ext>
            </a:extLst>
          </p:cNvPr>
          <p:cNvSpPr txBox="1"/>
          <p:nvPr/>
        </p:nvSpPr>
        <p:spPr>
          <a:xfrm>
            <a:off x="7693543" y="21186366"/>
            <a:ext cx="195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non-Hispanic Black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CAF1860-1FB9-A9CF-BC9A-AB98930C9D8B}"/>
              </a:ext>
            </a:extLst>
          </p:cNvPr>
          <p:cNvSpPr txBox="1"/>
          <p:nvPr/>
        </p:nvSpPr>
        <p:spPr>
          <a:xfrm>
            <a:off x="11118735" y="19356329"/>
            <a:ext cx="123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Difference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sp>
        <p:nvSpPr>
          <p:cNvPr id="226" name="Up Arrow 225">
            <a:extLst>
              <a:ext uri="{FF2B5EF4-FFF2-40B4-BE49-F238E27FC236}">
                <a16:creationId xmlns:a16="http://schemas.microsoft.com/office/drawing/2014/main" id="{369C93B4-06C1-DCA5-4943-B4C66D620337}"/>
              </a:ext>
            </a:extLst>
          </p:cNvPr>
          <p:cNvSpPr/>
          <p:nvPr/>
        </p:nvSpPr>
        <p:spPr>
          <a:xfrm flipH="1">
            <a:off x="12562749" y="1918332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94DAAF5-9926-542C-07F1-A2FE375887D2}"/>
              </a:ext>
            </a:extLst>
          </p:cNvPr>
          <p:cNvSpPr/>
          <p:nvPr/>
        </p:nvSpPr>
        <p:spPr>
          <a:xfrm>
            <a:off x="12575068" y="1962985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Up Arrow 227">
            <a:extLst>
              <a:ext uri="{FF2B5EF4-FFF2-40B4-BE49-F238E27FC236}">
                <a16:creationId xmlns:a16="http://schemas.microsoft.com/office/drawing/2014/main" id="{F268134C-B950-5BC1-1F5A-115D7FD82B90}"/>
              </a:ext>
            </a:extLst>
          </p:cNvPr>
          <p:cNvSpPr/>
          <p:nvPr/>
        </p:nvSpPr>
        <p:spPr>
          <a:xfrm rot="10800000" flipH="1">
            <a:off x="12568553" y="1982750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7926F79-10E5-B0A5-B410-5D4378D961CA}"/>
              </a:ext>
            </a:extLst>
          </p:cNvPr>
          <p:cNvCxnSpPr>
            <a:cxnSpLocks/>
          </p:cNvCxnSpPr>
          <p:nvPr/>
        </p:nvCxnSpPr>
        <p:spPr bwMode="auto">
          <a:xfrm>
            <a:off x="12399666" y="20545809"/>
            <a:ext cx="35661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12460BE-B3E5-1CF3-2606-9D30EF8D48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99661" y="1914258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FB36888-DEE1-F190-49F7-AC50EB73E45A}"/>
              </a:ext>
            </a:extLst>
          </p:cNvPr>
          <p:cNvSpPr txBox="1"/>
          <p:nvPr/>
        </p:nvSpPr>
        <p:spPr>
          <a:xfrm>
            <a:off x="12766174" y="1896765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DAF833B-2D03-73B8-512B-BA60B0096E0B}"/>
              </a:ext>
            </a:extLst>
          </p:cNvPr>
          <p:cNvSpPr txBox="1"/>
          <p:nvPr/>
        </p:nvSpPr>
        <p:spPr>
          <a:xfrm>
            <a:off x="12765880" y="1997591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C26BEA-62FD-B4C5-1E00-FD5F82117319}"/>
              </a:ext>
            </a:extLst>
          </p:cNvPr>
          <p:cNvSpPr txBox="1"/>
          <p:nvPr/>
        </p:nvSpPr>
        <p:spPr>
          <a:xfrm>
            <a:off x="12777854" y="195054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9CEBD82-7B51-9CD3-BED3-64D5C7EE5142}"/>
              </a:ext>
            </a:extLst>
          </p:cNvPr>
          <p:cNvSpPr txBox="1"/>
          <p:nvPr/>
        </p:nvSpPr>
        <p:spPr>
          <a:xfrm>
            <a:off x="13913304" y="190482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744E778-4856-8662-C6A7-9F1D8DAD1367}"/>
              </a:ext>
            </a:extLst>
          </p:cNvPr>
          <p:cNvSpPr txBox="1"/>
          <p:nvPr/>
        </p:nvSpPr>
        <p:spPr>
          <a:xfrm>
            <a:off x="13913304" y="200550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6D6357-B38C-9A4F-38E7-FBE2C0DFAE17}"/>
              </a:ext>
            </a:extLst>
          </p:cNvPr>
          <p:cNvSpPr txBox="1"/>
          <p:nvPr/>
        </p:nvSpPr>
        <p:spPr>
          <a:xfrm>
            <a:off x="13912658" y="195387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239" name="Up Arrow 238">
            <a:extLst>
              <a:ext uri="{FF2B5EF4-FFF2-40B4-BE49-F238E27FC236}">
                <a16:creationId xmlns:a16="http://schemas.microsoft.com/office/drawing/2014/main" id="{A94EEA9C-C0C0-F7C8-443E-70DCA6214626}"/>
              </a:ext>
            </a:extLst>
          </p:cNvPr>
          <p:cNvSpPr/>
          <p:nvPr/>
        </p:nvSpPr>
        <p:spPr>
          <a:xfrm flipH="1">
            <a:off x="14478229" y="2001319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5F83E07-680E-C07D-3066-49CE4FD5369B}"/>
              </a:ext>
            </a:extLst>
          </p:cNvPr>
          <p:cNvSpPr/>
          <p:nvPr/>
        </p:nvSpPr>
        <p:spPr>
          <a:xfrm>
            <a:off x="14490548" y="2045973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Up Arrow 240">
            <a:extLst>
              <a:ext uri="{FF2B5EF4-FFF2-40B4-BE49-F238E27FC236}">
                <a16:creationId xmlns:a16="http://schemas.microsoft.com/office/drawing/2014/main" id="{487B59A7-D661-4B9C-F777-2EB8A339F1E1}"/>
              </a:ext>
            </a:extLst>
          </p:cNvPr>
          <p:cNvSpPr/>
          <p:nvPr/>
        </p:nvSpPr>
        <p:spPr>
          <a:xfrm rot="10800000" flipH="1">
            <a:off x="14484033" y="2065737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3DB6B81-87C7-370F-CE9E-0ECD62E9455C}"/>
              </a:ext>
            </a:extLst>
          </p:cNvPr>
          <p:cNvSpPr txBox="1"/>
          <p:nvPr/>
        </p:nvSpPr>
        <p:spPr>
          <a:xfrm>
            <a:off x="14681654" y="1979753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4B2FD06-45EA-46C4-3600-071E8B379020}"/>
              </a:ext>
            </a:extLst>
          </p:cNvPr>
          <p:cNvSpPr txBox="1"/>
          <p:nvPr/>
        </p:nvSpPr>
        <p:spPr>
          <a:xfrm>
            <a:off x="14681360" y="208057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C96128B-A6A3-1263-6FD0-A481F2149FE8}"/>
              </a:ext>
            </a:extLst>
          </p:cNvPr>
          <p:cNvSpPr txBox="1"/>
          <p:nvPr/>
        </p:nvSpPr>
        <p:spPr>
          <a:xfrm>
            <a:off x="14676521" y="2018230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4145FCB-09C8-0A15-9836-52F69D8A5C4F}"/>
              </a:ext>
            </a:extLst>
          </p:cNvPr>
          <p:cNvSpPr txBox="1"/>
          <p:nvPr/>
        </p:nvSpPr>
        <p:spPr>
          <a:xfrm>
            <a:off x="16107645" y="198581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B6FC71A-AC69-550B-4B11-E521EC7316A7}"/>
              </a:ext>
            </a:extLst>
          </p:cNvPr>
          <p:cNvSpPr txBox="1"/>
          <p:nvPr/>
        </p:nvSpPr>
        <p:spPr>
          <a:xfrm>
            <a:off x="16107645" y="208649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679055B-833D-FCE2-08E0-B9998DBC6A3A}"/>
              </a:ext>
            </a:extLst>
          </p:cNvPr>
          <p:cNvSpPr txBox="1"/>
          <p:nvPr/>
        </p:nvSpPr>
        <p:spPr>
          <a:xfrm>
            <a:off x="16106999" y="20348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D297FC-29B6-48CD-D7CC-2D19A6C2A65A}"/>
              </a:ext>
            </a:extLst>
          </p:cNvPr>
          <p:cNvSpPr txBox="1"/>
          <p:nvPr/>
        </p:nvSpPr>
        <p:spPr>
          <a:xfrm>
            <a:off x="12365662" y="21183525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33F16BF-5C61-A426-A989-0B3191F2D4FC}"/>
              </a:ext>
            </a:extLst>
          </p:cNvPr>
          <p:cNvSpPr txBox="1"/>
          <p:nvPr/>
        </p:nvSpPr>
        <p:spPr>
          <a:xfrm>
            <a:off x="14485655" y="2117512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non-Hispanic Black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D0B72D5-15E8-97A1-ED93-E82989499829}"/>
              </a:ext>
            </a:extLst>
          </p:cNvPr>
          <p:cNvSpPr txBox="1"/>
          <p:nvPr/>
        </p:nvSpPr>
        <p:spPr>
          <a:xfrm>
            <a:off x="12804513" y="1826567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Adjusted for sunscreen usage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95F9A6E-8AB3-8B1C-DD93-99374E0CD10C}"/>
              </a:ext>
            </a:extLst>
          </p:cNvPr>
          <p:cNvSpPr txBox="1"/>
          <p:nvPr/>
        </p:nvSpPr>
        <p:spPr>
          <a:xfrm>
            <a:off x="12706234" y="17954951"/>
            <a:ext cx="38352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4. Arrow divergence plot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10C1DA4-EA11-E33B-A99A-A8A76A3B3F6C}"/>
              </a:ext>
            </a:extLst>
          </p:cNvPr>
          <p:cNvSpPr txBox="1"/>
          <p:nvPr/>
        </p:nvSpPr>
        <p:spPr>
          <a:xfrm>
            <a:off x="5794521" y="18038920"/>
            <a:ext cx="38352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3. Arrow divergence plot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AD350B-6D79-9258-CCFB-0E2828B6B53A}"/>
              </a:ext>
            </a:extLst>
          </p:cNvPr>
          <p:cNvSpPr txBox="1"/>
          <p:nvPr/>
        </p:nvSpPr>
        <p:spPr>
          <a:xfrm>
            <a:off x="20675397" y="17965468"/>
            <a:ext cx="34697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5. Alphabet soup plot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1A26CE3-4BF0-E137-B716-C28F3594F951}"/>
              </a:ext>
            </a:extLst>
          </p:cNvPr>
          <p:cNvSpPr txBox="1"/>
          <p:nvPr/>
        </p:nvSpPr>
        <p:spPr>
          <a:xfrm>
            <a:off x="1437725" y="18037827"/>
            <a:ext cx="24404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2. Violin plot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8985B8E-5099-8875-7A48-E49A02DF8C2A}"/>
              </a:ext>
            </a:extLst>
          </p:cNvPr>
          <p:cNvSpPr txBox="1"/>
          <p:nvPr/>
        </p:nvSpPr>
        <p:spPr>
          <a:xfrm>
            <a:off x="243052" y="19339676"/>
            <a:ext cx="123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Biomarker levels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D65354-A388-2B90-6BF1-6AA78EFDD21C}"/>
              </a:ext>
            </a:extLst>
          </p:cNvPr>
          <p:cNvCxnSpPr>
            <a:cxnSpLocks/>
          </p:cNvCxnSpPr>
          <p:nvPr/>
        </p:nvCxnSpPr>
        <p:spPr bwMode="auto">
          <a:xfrm>
            <a:off x="1527493" y="20580929"/>
            <a:ext cx="256032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1485691-AE54-7A61-8F78-3C7CD6AC042B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7488" y="1917770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AEC0C995-70AD-89EB-8FDF-B7EC0AC7ABFB}"/>
              </a:ext>
            </a:extLst>
          </p:cNvPr>
          <p:cNvSpPr txBox="1"/>
          <p:nvPr/>
        </p:nvSpPr>
        <p:spPr>
          <a:xfrm>
            <a:off x="2515327" y="20716200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B6BEEAB-36F9-CD33-730E-E2D56B1A2643}"/>
              </a:ext>
            </a:extLst>
          </p:cNvPr>
          <p:cNvSpPr txBox="1"/>
          <p:nvPr/>
        </p:nvSpPr>
        <p:spPr>
          <a:xfrm>
            <a:off x="1215294" y="20732184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Women</a:t>
            </a:r>
          </a:p>
        </p:txBody>
      </p:sp>
      <p:sp>
        <p:nvSpPr>
          <p:cNvPr id="277" name="Teardrop 276">
            <a:extLst>
              <a:ext uri="{FF2B5EF4-FFF2-40B4-BE49-F238E27FC236}">
                <a16:creationId xmlns:a16="http://schemas.microsoft.com/office/drawing/2014/main" id="{4A2B45A4-70CE-3255-1E13-EAAE465F4501}"/>
              </a:ext>
            </a:extLst>
          </p:cNvPr>
          <p:cNvSpPr/>
          <p:nvPr/>
        </p:nvSpPr>
        <p:spPr>
          <a:xfrm rot="18839780">
            <a:off x="1616836" y="19598345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Teardrop 277">
            <a:extLst>
              <a:ext uri="{FF2B5EF4-FFF2-40B4-BE49-F238E27FC236}">
                <a16:creationId xmlns:a16="http://schemas.microsoft.com/office/drawing/2014/main" id="{1EB3D2BC-2414-F57E-696A-83C78C318C38}"/>
              </a:ext>
            </a:extLst>
          </p:cNvPr>
          <p:cNvSpPr/>
          <p:nvPr/>
        </p:nvSpPr>
        <p:spPr>
          <a:xfrm rot="8104611">
            <a:off x="1616814" y="19671841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Teardrop 278">
            <a:extLst>
              <a:ext uri="{FF2B5EF4-FFF2-40B4-BE49-F238E27FC236}">
                <a16:creationId xmlns:a16="http://schemas.microsoft.com/office/drawing/2014/main" id="{779B8E75-78A4-7BC9-B205-9BC2979E013C}"/>
              </a:ext>
            </a:extLst>
          </p:cNvPr>
          <p:cNvSpPr/>
          <p:nvPr/>
        </p:nvSpPr>
        <p:spPr>
          <a:xfrm rot="18839598">
            <a:off x="2139337" y="19447091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ardrop 279">
            <a:extLst>
              <a:ext uri="{FF2B5EF4-FFF2-40B4-BE49-F238E27FC236}">
                <a16:creationId xmlns:a16="http://schemas.microsoft.com/office/drawing/2014/main" id="{9B617EB3-C866-0A01-9B02-59E36A494164}"/>
              </a:ext>
            </a:extLst>
          </p:cNvPr>
          <p:cNvSpPr/>
          <p:nvPr/>
        </p:nvSpPr>
        <p:spPr>
          <a:xfrm rot="8104611">
            <a:off x="2139315" y="19520587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ardrop 281">
            <a:extLst>
              <a:ext uri="{FF2B5EF4-FFF2-40B4-BE49-F238E27FC236}">
                <a16:creationId xmlns:a16="http://schemas.microsoft.com/office/drawing/2014/main" id="{945DB1C6-E282-91E9-09A2-0F1BC33A06A1}"/>
              </a:ext>
            </a:extLst>
          </p:cNvPr>
          <p:cNvSpPr/>
          <p:nvPr/>
        </p:nvSpPr>
        <p:spPr>
          <a:xfrm rot="18864886">
            <a:off x="2986680" y="19314692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Teardrop 282">
            <a:extLst>
              <a:ext uri="{FF2B5EF4-FFF2-40B4-BE49-F238E27FC236}">
                <a16:creationId xmlns:a16="http://schemas.microsoft.com/office/drawing/2014/main" id="{0CC283AB-C17C-D873-3FD3-1726BB4D3420}"/>
              </a:ext>
            </a:extLst>
          </p:cNvPr>
          <p:cNvSpPr/>
          <p:nvPr/>
        </p:nvSpPr>
        <p:spPr>
          <a:xfrm rot="8104611">
            <a:off x="2986658" y="19388188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Teardrop 283">
            <a:extLst>
              <a:ext uri="{FF2B5EF4-FFF2-40B4-BE49-F238E27FC236}">
                <a16:creationId xmlns:a16="http://schemas.microsoft.com/office/drawing/2014/main" id="{4FA77CE6-DB71-1C79-5F91-A8C419F0768C}"/>
              </a:ext>
            </a:extLst>
          </p:cNvPr>
          <p:cNvSpPr/>
          <p:nvPr/>
        </p:nvSpPr>
        <p:spPr>
          <a:xfrm rot="18942236">
            <a:off x="3515307" y="19564462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Teardrop 284">
            <a:extLst>
              <a:ext uri="{FF2B5EF4-FFF2-40B4-BE49-F238E27FC236}">
                <a16:creationId xmlns:a16="http://schemas.microsoft.com/office/drawing/2014/main" id="{86E1861D-FBAA-B721-09F9-6026667E4BB2}"/>
              </a:ext>
            </a:extLst>
          </p:cNvPr>
          <p:cNvSpPr/>
          <p:nvPr/>
        </p:nvSpPr>
        <p:spPr>
          <a:xfrm rot="8104611">
            <a:off x="3515285" y="19637958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5AC765F-D28D-6D99-45A8-AD52CABD38EA}"/>
              </a:ext>
            </a:extLst>
          </p:cNvPr>
          <p:cNvSpPr/>
          <p:nvPr/>
        </p:nvSpPr>
        <p:spPr>
          <a:xfrm>
            <a:off x="1792200" y="19687007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D4ECD8C-1907-E3F8-EFE4-65DBF931A149}"/>
              </a:ext>
            </a:extLst>
          </p:cNvPr>
          <p:cNvSpPr/>
          <p:nvPr/>
        </p:nvSpPr>
        <p:spPr>
          <a:xfrm>
            <a:off x="1792200" y="19874772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3C474B3-2863-FDE5-3FBE-C70F6042AE80}"/>
              </a:ext>
            </a:extLst>
          </p:cNvPr>
          <p:cNvCxnSpPr>
            <a:cxnSpLocks/>
          </p:cNvCxnSpPr>
          <p:nvPr/>
        </p:nvCxnSpPr>
        <p:spPr>
          <a:xfrm>
            <a:off x="1833505" y="19376285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D164D80-31A5-1728-C7AD-5C3F4F86C1F4}"/>
              </a:ext>
            </a:extLst>
          </p:cNvPr>
          <p:cNvCxnSpPr>
            <a:cxnSpLocks/>
          </p:cNvCxnSpPr>
          <p:nvPr/>
        </p:nvCxnSpPr>
        <p:spPr>
          <a:xfrm>
            <a:off x="1839115" y="20056340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BBF3419-7DD6-E7DB-DBA9-37EB027F46DC}"/>
              </a:ext>
            </a:extLst>
          </p:cNvPr>
          <p:cNvSpPr/>
          <p:nvPr/>
        </p:nvSpPr>
        <p:spPr>
          <a:xfrm>
            <a:off x="2313969" y="19541140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88B1492-3825-5FFD-ABBA-53388B0DED97}"/>
              </a:ext>
            </a:extLst>
          </p:cNvPr>
          <p:cNvSpPr/>
          <p:nvPr/>
        </p:nvSpPr>
        <p:spPr>
          <a:xfrm>
            <a:off x="2313969" y="19728905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CCD22C-3F79-8718-1D7A-C4DFF1A0FBA4}"/>
              </a:ext>
            </a:extLst>
          </p:cNvPr>
          <p:cNvCxnSpPr>
            <a:cxnSpLocks/>
          </p:cNvCxnSpPr>
          <p:nvPr/>
        </p:nvCxnSpPr>
        <p:spPr>
          <a:xfrm>
            <a:off x="2355274" y="19230418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B6C3C13E-DF6A-0EAF-298F-6997A6C77791}"/>
              </a:ext>
            </a:extLst>
          </p:cNvPr>
          <p:cNvCxnSpPr>
            <a:cxnSpLocks/>
          </p:cNvCxnSpPr>
          <p:nvPr/>
        </p:nvCxnSpPr>
        <p:spPr>
          <a:xfrm>
            <a:off x="2360884" y="19910473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9C33A67-780F-61A2-0196-35F719AE6D36}"/>
              </a:ext>
            </a:extLst>
          </p:cNvPr>
          <p:cNvSpPr/>
          <p:nvPr/>
        </p:nvSpPr>
        <p:spPr>
          <a:xfrm>
            <a:off x="3167143" y="19389864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67FBACB-D075-5A7D-9017-BFCE7EE5A30E}"/>
              </a:ext>
            </a:extLst>
          </p:cNvPr>
          <p:cNvSpPr/>
          <p:nvPr/>
        </p:nvSpPr>
        <p:spPr>
          <a:xfrm>
            <a:off x="3167143" y="19577629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1390312-B8EC-C5DD-2B5E-7148BEA3F85F}"/>
              </a:ext>
            </a:extLst>
          </p:cNvPr>
          <p:cNvCxnSpPr>
            <a:cxnSpLocks/>
          </p:cNvCxnSpPr>
          <p:nvPr/>
        </p:nvCxnSpPr>
        <p:spPr>
          <a:xfrm>
            <a:off x="3208448" y="19079142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E0CEDC-C0F6-E638-4838-188180340A86}"/>
              </a:ext>
            </a:extLst>
          </p:cNvPr>
          <p:cNvCxnSpPr>
            <a:cxnSpLocks/>
          </p:cNvCxnSpPr>
          <p:nvPr/>
        </p:nvCxnSpPr>
        <p:spPr>
          <a:xfrm>
            <a:off x="3214058" y="19759197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FADBFF6-3CD2-E50F-FE32-70D9C68C576C}"/>
              </a:ext>
            </a:extLst>
          </p:cNvPr>
          <p:cNvSpPr/>
          <p:nvPr/>
        </p:nvSpPr>
        <p:spPr>
          <a:xfrm>
            <a:off x="3700099" y="19620550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0838E97-76F3-F63A-930F-F203E98C09B2}"/>
              </a:ext>
            </a:extLst>
          </p:cNvPr>
          <p:cNvSpPr/>
          <p:nvPr/>
        </p:nvSpPr>
        <p:spPr>
          <a:xfrm>
            <a:off x="3700099" y="19808315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77B6945-F018-DFE8-BA97-EDB388259057}"/>
              </a:ext>
            </a:extLst>
          </p:cNvPr>
          <p:cNvCxnSpPr>
            <a:cxnSpLocks/>
          </p:cNvCxnSpPr>
          <p:nvPr/>
        </p:nvCxnSpPr>
        <p:spPr>
          <a:xfrm>
            <a:off x="3741404" y="19309828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7FAFE4B-0BEC-1F45-C492-4D5698AA19AD}"/>
              </a:ext>
            </a:extLst>
          </p:cNvPr>
          <p:cNvCxnSpPr>
            <a:cxnSpLocks/>
          </p:cNvCxnSpPr>
          <p:nvPr/>
        </p:nvCxnSpPr>
        <p:spPr>
          <a:xfrm>
            <a:off x="3747014" y="19989883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851C5A2-66D6-94E2-DDC9-C33E10E79E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41104" y="17340620"/>
            <a:ext cx="0" cy="54864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F5E15C8-D7D6-03E1-F0D7-BAB0978DF6B8}"/>
              </a:ext>
            </a:extLst>
          </p:cNvPr>
          <p:cNvCxnSpPr>
            <a:cxnSpLocks/>
          </p:cNvCxnSpPr>
          <p:nvPr/>
        </p:nvCxnSpPr>
        <p:spPr bwMode="auto">
          <a:xfrm>
            <a:off x="4052856" y="17217545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BE04860C-C066-482D-1942-E29784D396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25820" y="16329370"/>
            <a:ext cx="0" cy="73152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3" name="Straight Connector 63">
            <a:extLst>
              <a:ext uri="{FF2B5EF4-FFF2-40B4-BE49-F238E27FC236}">
                <a16:creationId xmlns:a16="http://schemas.microsoft.com/office/drawing/2014/main" id="{4316B1FB-60D6-B3D0-DDE7-CEAA5824A7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71352" y="16930722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14" name="Rounded Rectangle 313">
            <a:extLst>
              <a:ext uri="{FF2B5EF4-FFF2-40B4-BE49-F238E27FC236}">
                <a16:creationId xmlns:a16="http://schemas.microsoft.com/office/drawing/2014/main" id="{58FF8889-3CC4-AC55-4C2A-0349F9F118AB}"/>
              </a:ext>
            </a:extLst>
          </p:cNvPr>
          <p:cNvSpPr/>
          <p:nvPr/>
        </p:nvSpPr>
        <p:spPr bwMode="auto">
          <a:xfrm>
            <a:off x="10208402" y="1706946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DC4FB93-3806-7009-28D1-F9F29F876585}"/>
              </a:ext>
            </a:extLst>
          </p:cNvPr>
          <p:cNvCxnSpPr/>
          <p:nvPr/>
        </p:nvCxnSpPr>
        <p:spPr bwMode="auto">
          <a:xfrm>
            <a:off x="4075072" y="17217545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F6905F4-4632-AC84-94E6-EFEBB6F1BEF5}"/>
              </a:ext>
            </a:extLst>
          </p:cNvPr>
          <p:cNvCxnSpPr/>
          <p:nvPr/>
        </p:nvCxnSpPr>
        <p:spPr bwMode="auto">
          <a:xfrm>
            <a:off x="21846238" y="17232725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7DFE757-6DBF-A674-3AB0-AE0A03A1572E}"/>
              </a:ext>
            </a:extLst>
          </p:cNvPr>
          <p:cNvCxnSpPr>
            <a:cxnSpLocks/>
          </p:cNvCxnSpPr>
          <p:nvPr/>
        </p:nvCxnSpPr>
        <p:spPr bwMode="auto">
          <a:xfrm>
            <a:off x="4062749" y="16412497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742B314-6BD5-9B98-4EFB-873EC061F855}"/>
              </a:ext>
            </a:extLst>
          </p:cNvPr>
          <p:cNvCxnSpPr/>
          <p:nvPr/>
        </p:nvCxnSpPr>
        <p:spPr bwMode="auto">
          <a:xfrm flipH="1">
            <a:off x="21871503" y="15945150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9339B3BF-1A05-2843-F9FC-FFF5A33DF11D}"/>
              </a:ext>
            </a:extLst>
          </p:cNvPr>
          <p:cNvCxnSpPr/>
          <p:nvPr/>
        </p:nvCxnSpPr>
        <p:spPr bwMode="auto">
          <a:xfrm flipH="1">
            <a:off x="13527125" y="15945150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53F2AFA-B339-3351-8319-44E806014320}"/>
              </a:ext>
            </a:extLst>
          </p:cNvPr>
          <p:cNvCxnSpPr/>
          <p:nvPr/>
        </p:nvCxnSpPr>
        <p:spPr bwMode="auto">
          <a:xfrm flipH="1">
            <a:off x="4105719" y="15955297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24" name="TextBox 51">
            <a:extLst>
              <a:ext uri="{FF2B5EF4-FFF2-40B4-BE49-F238E27FC236}">
                <a16:creationId xmlns:a16="http://schemas.microsoft.com/office/drawing/2014/main" id="{8B95FEB0-3CBB-1579-32E8-D6E14E91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3500" y="4851531"/>
            <a:ext cx="14979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2003-2016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39040</TotalTime>
  <Words>693</Words>
  <Application>Microsoft Macintosh PowerPoint</Application>
  <PresentationFormat>Custom</PresentationFormat>
  <Paragraphs>152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128</cp:revision>
  <dcterms:created xsi:type="dcterms:W3CDTF">2020-07-17T16:29:03Z</dcterms:created>
  <dcterms:modified xsi:type="dcterms:W3CDTF">2024-03-15T19:35:06Z</dcterms:modified>
</cp:coreProperties>
</file>