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82" r:id="rId6"/>
    <p:sldId id="283" r:id="rId7"/>
  </p:sldIdLst>
  <p:sldSz cx="12192000" cy="6858000"/>
  <p:notesSz cx="6858000" cy="9144000"/>
  <p:embeddedFontLst>
    <p:embeddedFont>
      <p:font typeface="나눔스퀘어_ac" panose="020B0600000101010101" pitchFamily="50" charset="-127"/>
      <p:regular r:id="rId8"/>
    </p:embeddedFont>
    <p:embeddedFont>
      <p:font typeface="나눔스퀘어_ac Bold" panose="020B0600000101010101" pitchFamily="50" charset="-127"/>
      <p:bold r:id="rId9"/>
    </p:embeddedFont>
    <p:embeddedFont>
      <p:font typeface="나눔스퀘어_ac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904E-A321-408D-B124-76CCCCF05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795C1-2819-419A-90CF-74031A59A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C0B8D-F77C-4290-9EA4-162A9685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1E349-DA89-4B6C-AFA3-B9474BB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C7B7B-3044-4305-A52F-770E1C9A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F1425-550F-4886-9A5B-83924AB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B1E89-5266-4E65-AFC7-DE607EEC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7710F-61EC-4C23-98E9-65DA7B64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AE266-2054-41C2-B541-A95FA5D9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9A841-D29D-4972-9460-0B2F63CC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77B758-6848-469F-923E-E6FD9ABF7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58907-0144-4746-B481-3A1D1155C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4A278-CD56-49E1-9C78-11C56D9D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4377F-4477-47E0-AD17-DA7D9D07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C1E69-A5CE-49F1-87B3-8BF6BFF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4105-228B-4F13-8D30-4F391A13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30BE2-7DAF-4C18-A3D1-97B1C5B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55E7A-B6BA-4EE5-BC2D-206933A6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B61A4-6F6C-4A26-A5F0-659BDDFD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6B8B3-A972-4CDB-8968-E3CAB975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4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30295-7625-4B24-B2DB-02D10845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1B977-AB3A-4FE3-9F14-7F60EF3E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88A12-08C5-4C89-86E1-D6A69E04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03E9E-DE6D-4F82-9C3E-E76A1CAD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93B55-1492-432F-B0A9-E23B04E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1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3EA3F-203E-47C0-A085-3BDF8797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18F96-E1BB-44BE-A33D-BE72F3E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5F25F-D9E5-4880-99A2-6E59D795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267F6-B231-4836-92F7-A1ECE2D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15449-3FFC-4A63-B93F-2EA1D96C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121B-65E3-489A-97E7-35997545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B1ACF-3239-4160-A290-FF2B6699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81A90-7D8E-40DB-AEC5-55DEAD30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9BE0D-A61B-4C87-980C-F0D20E86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7EAFA4-EE3B-402A-89D5-C572193C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2B03C-2684-4581-8B16-5865C5DF2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1F5BF-F2A1-4536-9749-42EFA800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5D2938-87AB-4291-8BA4-F43CE39D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0E5806-2E58-4EC2-89AF-1B397D3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71E8B-BB95-42AF-BA00-276CBBFB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4C8BF-3B83-4380-B2D1-80854264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DFD9B-7C92-460E-AE28-6B6EED49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4D7A41-E2CC-4888-8FB9-E0598EE4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0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7D8CC-A338-4FA2-A199-75F6C3F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09DA38-CAC0-4D4B-970C-8A4A09C4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5448B-4370-461A-BA3F-DEFD4688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ED369-A67A-4B2A-9725-8526C336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AEA81-30FC-4627-A797-B61C5B99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DA5C2-6E4B-47CF-BC36-7E590B5A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7E304-50F3-4A6C-8557-449BA28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EC0A6-685C-4570-A23A-5ADE67BF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79BF3-B37E-40DD-BAE1-8D922400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8AA7A-D5BF-4CD7-ADBD-F5B75DEE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3140A6-FF89-45D6-905E-F9968EA7B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AC2B4-AAC7-40EF-A8B3-27CB2733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2244A-0078-4145-B278-B3BD0FA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B4FF1-1BFD-4A45-ADA0-4D28154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4E902-16F7-4E6F-931E-597E0EC9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0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FEB7D4-02E0-4988-B245-4F913D02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EB2AF-1E4F-4B91-A021-E93A19E9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DDB0F-A5CB-44FD-9460-3EDA81F3E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70EE-9775-426D-AC72-93BC5F521A6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2C95E-9D16-4DAD-AC64-45ADF2CCB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84A3F-C2A3-4499-BAF6-C22CE5BCC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6BC9-BEC9-44E2-831A-CC74A71C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C5674C-11E4-4295-85F2-D8EB32B4D654}"/>
              </a:ext>
            </a:extLst>
          </p:cNvPr>
          <p:cNvSpPr txBox="1"/>
          <p:nvPr/>
        </p:nvSpPr>
        <p:spPr>
          <a:xfrm>
            <a:off x="1420761" y="2761712"/>
            <a:ext cx="6242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 공공 시설 예약과</a:t>
            </a:r>
            <a:endParaRPr lang="en-US" altLang="ko-KR" sz="4400" dirty="0">
              <a:solidFill>
                <a:schemeClr val="accent3">
                  <a:lumMod val="40000"/>
                  <a:lumOff val="6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날씨의 연관성 분석</a:t>
            </a:r>
            <a:endParaRPr lang="en-US" altLang="ko-KR" sz="4400" dirty="0">
              <a:solidFill>
                <a:schemeClr val="accent3">
                  <a:lumMod val="40000"/>
                  <a:lumOff val="6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7C9D1-C295-4D76-AD2D-209B4A94FC20}"/>
              </a:ext>
            </a:extLst>
          </p:cNvPr>
          <p:cNvSpPr txBox="1"/>
          <p:nvPr/>
        </p:nvSpPr>
        <p:spPr>
          <a:xfrm>
            <a:off x="1371000" y="2711951"/>
            <a:ext cx="6242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인천 공공 시설 예약과</a:t>
            </a:r>
            <a:endParaRPr lang="en-US" altLang="ko-KR" sz="44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44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날씨의 연관성 분석</a:t>
            </a:r>
            <a:endParaRPr lang="en-US" altLang="ko-KR" sz="44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A428E4D-0F81-4541-8548-3644B7DA0DF1}"/>
              </a:ext>
            </a:extLst>
          </p:cNvPr>
          <p:cNvSpPr/>
          <p:nvPr/>
        </p:nvSpPr>
        <p:spPr>
          <a:xfrm>
            <a:off x="8219233" y="2215986"/>
            <a:ext cx="2235400" cy="1927069"/>
          </a:xfrm>
          <a:prstGeom prst="triangle">
            <a:avLst/>
          </a:prstGeom>
          <a:solidFill>
            <a:srgbClr val="79BED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6C05A3F-DDE4-4AFC-891C-C8EA08632EED}"/>
              </a:ext>
            </a:extLst>
          </p:cNvPr>
          <p:cNvSpPr/>
          <p:nvPr/>
        </p:nvSpPr>
        <p:spPr>
          <a:xfrm>
            <a:off x="6942059" y="2215986"/>
            <a:ext cx="2235400" cy="1927069"/>
          </a:xfrm>
          <a:prstGeom prst="triangle">
            <a:avLst/>
          </a:prstGeom>
          <a:solidFill>
            <a:srgbClr val="E35F6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A397A-D2CF-4622-BE37-0A92FB018A88}"/>
              </a:ext>
            </a:extLst>
          </p:cNvPr>
          <p:cNvSpPr txBox="1"/>
          <p:nvPr/>
        </p:nvSpPr>
        <p:spPr>
          <a:xfrm>
            <a:off x="1403982" y="4292688"/>
            <a:ext cx="90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데이터마이닝</a:t>
            </a:r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368B7-EC18-4617-B8AF-FC7829EF7482}"/>
              </a:ext>
            </a:extLst>
          </p:cNvPr>
          <p:cNvSpPr txBox="1"/>
          <p:nvPr/>
        </p:nvSpPr>
        <p:spPr>
          <a:xfrm>
            <a:off x="1403982" y="4695562"/>
            <a:ext cx="9050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정보통신공학과 </a:t>
            </a:r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12181785 </a:t>
            </a:r>
            <a:r>
              <a:rPr lang="ko-KR" altLang="en-US" sz="2000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서혜빈</a:t>
            </a:r>
            <a:endParaRPr lang="ko-KR" altLang="en-US" sz="20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B954B-1EFF-411C-AEDF-5C7A19025411}"/>
              </a:ext>
            </a:extLst>
          </p:cNvPr>
          <p:cNvGrpSpPr/>
          <p:nvPr/>
        </p:nvGrpSpPr>
        <p:grpSpPr>
          <a:xfrm>
            <a:off x="7067546" y="1837942"/>
            <a:ext cx="4185968" cy="2875934"/>
            <a:chOff x="5260037" y="889258"/>
            <a:chExt cx="4185968" cy="287593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098312-2773-454A-AD13-C0A4CA665BBF}"/>
                </a:ext>
              </a:extLst>
            </p:cNvPr>
            <p:cNvGrpSpPr/>
            <p:nvPr/>
          </p:nvGrpSpPr>
          <p:grpSpPr>
            <a:xfrm>
              <a:off x="5260037" y="889258"/>
              <a:ext cx="2235400" cy="819202"/>
              <a:chOff x="5260037" y="889258"/>
              <a:chExt cx="6291940" cy="81920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B7003B-3415-435B-A930-5AB20D233FBF}"/>
                  </a:ext>
                </a:extLst>
              </p:cNvPr>
              <p:cNvSpPr txBox="1"/>
              <p:nvPr/>
            </p:nvSpPr>
            <p:spPr>
              <a:xfrm>
                <a:off x="5309798" y="939019"/>
                <a:ext cx="624217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INDEX</a:t>
                </a:r>
                <a:endParaRPr lang="ko-KR" altLang="en-US" sz="44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4F69CD-18B0-4448-97D4-50DA37A55923}"/>
                  </a:ext>
                </a:extLst>
              </p:cNvPr>
              <p:cNvSpPr txBox="1"/>
              <p:nvPr/>
            </p:nvSpPr>
            <p:spPr>
              <a:xfrm>
                <a:off x="5260037" y="889258"/>
                <a:ext cx="624217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rgbClr val="EA889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INDEX</a:t>
                </a:r>
                <a:endParaRPr lang="ko-KR" altLang="en-US" sz="4400" dirty="0">
                  <a:solidFill>
                    <a:srgbClr val="EA889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ED94E32-5A48-40D5-99C8-FD3CC489F340}"/>
                </a:ext>
              </a:extLst>
            </p:cNvPr>
            <p:cNvGrpSpPr/>
            <p:nvPr/>
          </p:nvGrpSpPr>
          <p:grpSpPr>
            <a:xfrm>
              <a:off x="5294254" y="2135446"/>
              <a:ext cx="4151751" cy="1629746"/>
              <a:chOff x="5294254" y="2135446"/>
              <a:chExt cx="4151751" cy="162974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287720-05F6-452C-8D52-9EC036EB467B}"/>
                  </a:ext>
                </a:extLst>
              </p:cNvPr>
              <p:cNvSpPr txBox="1"/>
              <p:nvPr/>
            </p:nvSpPr>
            <p:spPr>
              <a:xfrm>
                <a:off x="5863423" y="2157629"/>
                <a:ext cx="358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배경 및 필요성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37BD7B-DA29-4717-BB3A-05F7595A9787}"/>
                  </a:ext>
                </a:extLst>
              </p:cNvPr>
              <p:cNvSpPr txBox="1"/>
              <p:nvPr/>
            </p:nvSpPr>
            <p:spPr>
              <a:xfrm>
                <a:off x="5294254" y="2135446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01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FAC013-9B36-48DE-97AD-C1B49F6D78DA}"/>
                  </a:ext>
                </a:extLst>
              </p:cNvPr>
              <p:cNvSpPr txBox="1"/>
              <p:nvPr/>
            </p:nvSpPr>
            <p:spPr>
              <a:xfrm>
                <a:off x="5863423" y="2710892"/>
                <a:ext cx="358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사용 데이터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729F75-54F9-4342-8996-CF34B19516C0}"/>
                  </a:ext>
                </a:extLst>
              </p:cNvPr>
              <p:cNvSpPr txBox="1"/>
              <p:nvPr/>
            </p:nvSpPr>
            <p:spPr>
              <a:xfrm>
                <a:off x="5294254" y="2688709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02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C5401C-04C7-4101-8619-09D9D57FB8A6}"/>
                  </a:ext>
                </a:extLst>
              </p:cNvPr>
              <p:cNvSpPr txBox="1"/>
              <p:nvPr/>
            </p:nvSpPr>
            <p:spPr>
              <a:xfrm>
                <a:off x="5294254" y="3241972"/>
                <a:ext cx="84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03</a:t>
                </a:r>
                <a:endPara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D1129C-99A5-4139-ADBE-1B37EA415DC9}"/>
                  </a:ext>
                </a:extLst>
              </p:cNvPr>
              <p:cNvSpPr txBox="1"/>
              <p:nvPr/>
            </p:nvSpPr>
            <p:spPr>
              <a:xfrm>
                <a:off x="5863423" y="3272749"/>
                <a:ext cx="3582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분석 과정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F918C51-8046-4B4C-96EA-2F5921F5F7BD}"/>
              </a:ext>
            </a:extLst>
          </p:cNvPr>
          <p:cNvGrpSpPr/>
          <p:nvPr/>
        </p:nvGrpSpPr>
        <p:grpSpPr>
          <a:xfrm>
            <a:off x="1564990" y="2453051"/>
            <a:ext cx="3512574" cy="1927069"/>
            <a:chOff x="6942059" y="2215986"/>
            <a:chExt cx="3512574" cy="1927069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E4DAAF3A-BAF5-4606-9B47-9979CA2D4996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EA75B0A-036D-4F00-9D9C-930F2BE6B345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E6BAB27-E7F8-48A1-960D-359FA9A4A430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배경 및 필요성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9C86E92-2442-4FCB-AC62-C1D83D514A54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97FCCB9-D051-4A20-A50D-D97EAD0DE222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8378F414-2796-4B60-836F-D287BAF012EA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1A24A8C-1C25-494A-8AC0-C2AAD5F0CB8B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8D04D-AD25-449F-96A8-FA3E4335B58C}"/>
              </a:ext>
            </a:extLst>
          </p:cNvPr>
          <p:cNvSpPr txBox="1"/>
          <p:nvPr/>
        </p:nvSpPr>
        <p:spPr>
          <a:xfrm>
            <a:off x="760399" y="1488120"/>
            <a:ext cx="5295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공공 시설 이용률 예측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79542-05F2-40D4-96F9-0A2E911FA3AA}"/>
              </a:ext>
            </a:extLst>
          </p:cNvPr>
          <p:cNvSpPr txBox="1"/>
          <p:nvPr/>
        </p:nvSpPr>
        <p:spPr>
          <a:xfrm>
            <a:off x="1102381" y="2248570"/>
            <a:ext cx="68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날씨에 따른 해당 시설의 이용률을 예측할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A8BA7-C029-4B51-8866-E1EB9EFDE598}"/>
              </a:ext>
            </a:extLst>
          </p:cNvPr>
          <p:cNvSpPr txBox="1"/>
          <p:nvPr/>
        </p:nvSpPr>
        <p:spPr>
          <a:xfrm>
            <a:off x="1102381" y="2925130"/>
            <a:ext cx="758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이전의 데이터만을 사용함으로써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코로나가 끝난 후 공공 시설의 예약률을 예측할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5A61A-E1B7-4807-BA12-908BC2D25AFF}"/>
              </a:ext>
            </a:extLst>
          </p:cNvPr>
          <p:cNvSpPr txBox="1"/>
          <p:nvPr/>
        </p:nvSpPr>
        <p:spPr>
          <a:xfrm>
            <a:off x="1102381" y="3940244"/>
            <a:ext cx="7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이용률이 꾸준히 증가하는 경우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시설을 증축하는 등의 방안을 검토해 볼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FDAFE-1273-4A25-AD05-1942B6B10AF6}"/>
              </a:ext>
            </a:extLst>
          </p:cNvPr>
          <p:cNvSpPr txBox="1"/>
          <p:nvPr/>
        </p:nvSpPr>
        <p:spPr>
          <a:xfrm>
            <a:off x="1102381" y="4678359"/>
            <a:ext cx="7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(4)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공공 시설이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날씨에 이용률이 높은가에 관해 알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5F2B-C270-4D6D-9C39-62C4791D989E}"/>
              </a:ext>
            </a:extLst>
          </p:cNvPr>
          <p:cNvSpPr txBox="1"/>
          <p:nvPr/>
        </p:nvSpPr>
        <p:spPr>
          <a:xfrm>
            <a:off x="1102381" y="5416474"/>
            <a:ext cx="828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공공 시설의 이용률이 가장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높은지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 이유는 무엇인지에 관해 예상해 볼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5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7BB261CC-0CCE-4D5F-A5AE-7EC28DAE8252}"/>
              </a:ext>
            </a:extLst>
          </p:cNvPr>
          <p:cNvGrpSpPr/>
          <p:nvPr/>
        </p:nvGrpSpPr>
        <p:grpSpPr>
          <a:xfrm>
            <a:off x="408945" y="2169169"/>
            <a:ext cx="1957634" cy="369332"/>
            <a:chOff x="2413202" y="1486961"/>
            <a:chExt cx="1957634" cy="36933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0A4175B-3EC9-4D73-81AA-99816AFB8150}"/>
                </a:ext>
              </a:extLst>
            </p:cNvPr>
            <p:cNvSpPr/>
            <p:nvPr/>
          </p:nvSpPr>
          <p:spPr>
            <a:xfrm>
              <a:off x="2785327" y="1551636"/>
              <a:ext cx="1191942" cy="252384"/>
            </a:xfrm>
            <a:prstGeom prst="rect">
              <a:avLst/>
            </a:prstGeom>
            <a:solidFill>
              <a:srgbClr val="EA8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0711383-7E10-4F66-B77E-7AE9A1C4F4AD}"/>
                </a:ext>
              </a:extLst>
            </p:cNvPr>
            <p:cNvSpPr txBox="1"/>
            <p:nvPr/>
          </p:nvSpPr>
          <p:spPr>
            <a:xfrm>
              <a:off x="2413202" y="1486961"/>
              <a:ext cx="195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종속 변수</a:t>
              </a:r>
              <a:r>
                <a:rPr lang="en-US" altLang="ko-KR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(Y)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103FC37-41D5-4573-94B4-F6179A675EA7}"/>
              </a:ext>
            </a:extLst>
          </p:cNvPr>
          <p:cNvSpPr txBox="1"/>
          <p:nvPr/>
        </p:nvSpPr>
        <p:spPr>
          <a:xfrm>
            <a:off x="1102382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 데이터 및 데이터 정제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F696A34-DEE4-4731-9490-A5F56FC9F084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F9E8310F-37A4-4186-B5B8-D5A67B009FC3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2D0D67D3-5A82-4AC2-9B76-DB042A8C1DA1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60F06B5-6633-461B-BEE2-DF9010B5AB7A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1496A-F9FD-44B7-9C77-4D271F5B232B}"/>
              </a:ext>
            </a:extLst>
          </p:cNvPr>
          <p:cNvSpPr txBox="1"/>
          <p:nvPr/>
        </p:nvSpPr>
        <p:spPr>
          <a:xfrm>
            <a:off x="1924603" y="4048686"/>
            <a:ext cx="48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＃ 날씨 데이터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D9DF644-27FE-4B69-86D9-D96ABF362DC2}"/>
              </a:ext>
            </a:extLst>
          </p:cNvPr>
          <p:cNvGrpSpPr/>
          <p:nvPr/>
        </p:nvGrpSpPr>
        <p:grpSpPr>
          <a:xfrm>
            <a:off x="1924603" y="2196545"/>
            <a:ext cx="4823926" cy="770749"/>
            <a:chOff x="980056" y="2276208"/>
            <a:chExt cx="4823926" cy="77074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BB8C7CB-7574-4247-892A-2A92E0AC15AC}"/>
                </a:ext>
              </a:extLst>
            </p:cNvPr>
            <p:cNvSpPr txBox="1"/>
            <p:nvPr/>
          </p:nvSpPr>
          <p:spPr>
            <a:xfrm>
              <a:off x="980056" y="2276208"/>
              <a:ext cx="4823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＃ 인천 시설 이용 데이터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8D3F4-6E69-4FD9-9EB2-3062896D292E}"/>
                </a:ext>
              </a:extLst>
            </p:cNvPr>
            <p:cNvSpPr txBox="1"/>
            <p:nvPr/>
          </p:nvSpPr>
          <p:spPr>
            <a:xfrm>
              <a:off x="1258816" y="2708403"/>
              <a:ext cx="3781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예약일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단체명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이용시작일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이용종료일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등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6F068D7-29D9-467E-897D-B288B822BEB1}"/>
              </a:ext>
            </a:extLst>
          </p:cNvPr>
          <p:cNvGrpSpPr/>
          <p:nvPr/>
        </p:nvGrpSpPr>
        <p:grpSpPr>
          <a:xfrm>
            <a:off x="408945" y="4044588"/>
            <a:ext cx="1957634" cy="369332"/>
            <a:chOff x="2413202" y="1486961"/>
            <a:chExt cx="1957634" cy="369332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4AC1D65-C15A-4380-BBEB-D40D6F46999B}"/>
                </a:ext>
              </a:extLst>
            </p:cNvPr>
            <p:cNvSpPr/>
            <p:nvPr/>
          </p:nvSpPr>
          <p:spPr>
            <a:xfrm>
              <a:off x="2785327" y="1551636"/>
              <a:ext cx="1191942" cy="252384"/>
            </a:xfrm>
            <a:prstGeom prst="rect">
              <a:avLst/>
            </a:prstGeom>
            <a:solidFill>
              <a:srgbClr val="EA8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DC175E-57BF-4066-BDC2-6115645C59C9}"/>
                </a:ext>
              </a:extLst>
            </p:cNvPr>
            <p:cNvSpPr txBox="1"/>
            <p:nvPr/>
          </p:nvSpPr>
          <p:spPr>
            <a:xfrm>
              <a:off x="2413202" y="1486961"/>
              <a:ext cx="195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설명 변수</a:t>
              </a:r>
              <a:r>
                <a:rPr lang="en-US" altLang="ko-KR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(X)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0A378EED-DF85-41DD-98CD-51815E66B00E}"/>
              </a:ext>
            </a:extLst>
          </p:cNvPr>
          <p:cNvSpPr txBox="1"/>
          <p:nvPr/>
        </p:nvSpPr>
        <p:spPr>
          <a:xfrm>
            <a:off x="6330165" y="3320697"/>
            <a:ext cx="79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▶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DB8BC-70E2-4071-8B95-BC24CD1604DB}"/>
              </a:ext>
            </a:extLst>
          </p:cNvPr>
          <p:cNvSpPr txBox="1"/>
          <p:nvPr/>
        </p:nvSpPr>
        <p:spPr>
          <a:xfrm>
            <a:off x="7111334" y="2355612"/>
            <a:ext cx="17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결측값</a:t>
            </a:r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CF17119-D306-46F5-B620-B61344316810}"/>
              </a:ext>
            </a:extLst>
          </p:cNvPr>
          <p:cNvSpPr txBox="1"/>
          <p:nvPr/>
        </p:nvSpPr>
        <p:spPr>
          <a:xfrm>
            <a:off x="7111334" y="3381809"/>
            <a:ext cx="17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이상치 처리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02F3C7B-172B-40BF-B957-9C460EA65CE6}"/>
              </a:ext>
            </a:extLst>
          </p:cNvPr>
          <p:cNvSpPr txBox="1"/>
          <p:nvPr/>
        </p:nvSpPr>
        <p:spPr>
          <a:xfrm>
            <a:off x="7111334" y="4403189"/>
            <a:ext cx="17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중복값</a:t>
            </a:r>
            <a:r>
              <a:rPr lang="ko-KR" altLang="en-US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C6970B-28E7-4AC0-9EEF-324D3A035009}"/>
              </a:ext>
            </a:extLst>
          </p:cNvPr>
          <p:cNvSpPr txBox="1"/>
          <p:nvPr/>
        </p:nvSpPr>
        <p:spPr>
          <a:xfrm>
            <a:off x="8818830" y="3320696"/>
            <a:ext cx="79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▶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B69D514-DB67-4736-A445-D3141E7A4149}"/>
              </a:ext>
            </a:extLst>
          </p:cNvPr>
          <p:cNvSpPr txBox="1"/>
          <p:nvPr/>
        </p:nvSpPr>
        <p:spPr>
          <a:xfrm>
            <a:off x="9681623" y="2722432"/>
            <a:ext cx="17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</a:t>
            </a:r>
            <a:endParaRPr lang="ko-KR" altLang="en-US" sz="20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828BEC-A5A2-48D3-B490-BCCF85D2DF85}"/>
              </a:ext>
            </a:extLst>
          </p:cNvPr>
          <p:cNvSpPr txBox="1"/>
          <p:nvPr/>
        </p:nvSpPr>
        <p:spPr>
          <a:xfrm>
            <a:off x="9681623" y="3748460"/>
            <a:ext cx="17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</a:t>
            </a:r>
            <a:endParaRPr lang="ko-KR" altLang="en-US" sz="20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B498A1-8AF0-48D0-8D39-406B98B6D5A9}"/>
              </a:ext>
            </a:extLst>
          </p:cNvPr>
          <p:cNvSpPr txBox="1"/>
          <p:nvPr/>
        </p:nvSpPr>
        <p:spPr>
          <a:xfrm>
            <a:off x="9681623" y="3109513"/>
            <a:ext cx="17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(2010~2017)</a:t>
            </a:r>
            <a:endParaRPr lang="ko-KR" altLang="en-US" sz="20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DBAF792-80B4-409C-A5B1-C3FDEF69363C}"/>
              </a:ext>
            </a:extLst>
          </p:cNvPr>
          <p:cNvSpPr txBox="1"/>
          <p:nvPr/>
        </p:nvSpPr>
        <p:spPr>
          <a:xfrm>
            <a:off x="9681623" y="4148570"/>
            <a:ext cx="172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(2018~2019)</a:t>
            </a:r>
            <a:endParaRPr lang="ko-KR" altLang="en-US" sz="2000" dirty="0">
              <a:solidFill>
                <a:srgbClr val="EA88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0D7EBE-6031-4AC7-B7B5-ECCE8DB9A643}"/>
              </a:ext>
            </a:extLst>
          </p:cNvPr>
          <p:cNvSpPr txBox="1"/>
          <p:nvPr/>
        </p:nvSpPr>
        <p:spPr>
          <a:xfrm>
            <a:off x="2203363" y="4537026"/>
            <a:ext cx="255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평균기온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일강수량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평균풍속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최심신적설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최심적설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0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D269FB34-1F1C-4073-A6B2-1597FC1126F8}"/>
              </a:ext>
            </a:extLst>
          </p:cNvPr>
          <p:cNvSpPr txBox="1"/>
          <p:nvPr/>
        </p:nvSpPr>
        <p:spPr>
          <a:xfrm>
            <a:off x="300712" y="1462148"/>
            <a:ext cx="58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준비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5CCDCD-0C1E-4950-BA9A-C6C3E3471574}"/>
              </a:ext>
            </a:extLst>
          </p:cNvPr>
          <p:cNvSpPr txBox="1"/>
          <p:nvPr/>
        </p:nvSpPr>
        <p:spPr>
          <a:xfrm>
            <a:off x="1237605" y="226785"/>
            <a:ext cx="48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과정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예정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19B4DD-252E-4BFC-8E17-BD0E07FEAE29}"/>
              </a:ext>
            </a:extLst>
          </p:cNvPr>
          <p:cNvGrpSpPr/>
          <p:nvPr/>
        </p:nvGrpSpPr>
        <p:grpSpPr>
          <a:xfrm>
            <a:off x="159390" y="377626"/>
            <a:ext cx="944389" cy="518111"/>
            <a:chOff x="6942059" y="2215986"/>
            <a:chExt cx="3512574" cy="1927069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2B8560F7-36C3-40DD-8358-1E3E59C8F1DC}"/>
                </a:ext>
              </a:extLst>
            </p:cNvPr>
            <p:cNvSpPr/>
            <p:nvPr/>
          </p:nvSpPr>
          <p:spPr>
            <a:xfrm>
              <a:off x="8219233" y="2215986"/>
              <a:ext cx="2235400" cy="1927069"/>
            </a:xfrm>
            <a:prstGeom prst="triangle">
              <a:avLst/>
            </a:prstGeom>
            <a:solidFill>
              <a:srgbClr val="79BE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DFD8801B-99B1-4316-B867-443748F95FE3}"/>
                </a:ext>
              </a:extLst>
            </p:cNvPr>
            <p:cNvSpPr/>
            <p:nvPr/>
          </p:nvSpPr>
          <p:spPr>
            <a:xfrm>
              <a:off x="6942059" y="2215986"/>
              <a:ext cx="2235400" cy="1927069"/>
            </a:xfrm>
            <a:prstGeom prst="triangle">
              <a:avLst/>
            </a:prstGeom>
            <a:solidFill>
              <a:srgbClr val="E35F6C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B9DB2B-1B71-47EF-BA5A-F7EDA5693241}"/>
              </a:ext>
            </a:extLst>
          </p:cNvPr>
          <p:cNvSpPr txBox="1"/>
          <p:nvPr/>
        </p:nvSpPr>
        <p:spPr>
          <a:xfrm>
            <a:off x="159390" y="134453"/>
            <a:ext cx="942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2960CC-4510-4FE1-81EE-52FB5A5B1AFF}"/>
              </a:ext>
            </a:extLst>
          </p:cNvPr>
          <p:cNvSpPr txBox="1">
            <a:spLocks/>
          </p:cNvSpPr>
          <p:nvPr/>
        </p:nvSpPr>
        <p:spPr>
          <a:xfrm>
            <a:off x="2900843" y="2238362"/>
            <a:ext cx="643441" cy="4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BA9C0-70E0-43A0-A5E3-4549B3DF8674}"/>
              </a:ext>
            </a:extLst>
          </p:cNvPr>
          <p:cNvSpPr txBox="1"/>
          <p:nvPr/>
        </p:nvSpPr>
        <p:spPr>
          <a:xfrm>
            <a:off x="5543111" y="3610589"/>
            <a:ext cx="58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독립변수 간의 상관관계가 있을 경우</a:t>
            </a:r>
            <a:r>
              <a:rPr lang="en-US" altLang="ko-KR" sz="1800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r>
              <a:rPr lang="ko-KR" altLang="en-US" sz="1800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주성분분석 등을 활용하여 차원축소</a:t>
            </a:r>
            <a:endParaRPr lang="en-US" altLang="ko-KR" sz="1800" strike="noStrike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DD88E-A003-48BD-B27B-1BA1F8FA5A11}"/>
              </a:ext>
            </a:extLst>
          </p:cNvPr>
          <p:cNvSpPr txBox="1">
            <a:spLocks/>
          </p:cNvSpPr>
          <p:nvPr/>
        </p:nvSpPr>
        <p:spPr>
          <a:xfrm>
            <a:off x="8143242" y="2921529"/>
            <a:ext cx="643441" cy="4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6AB8B4F-8E0D-4B9C-824F-D15AF63A998F}"/>
              </a:ext>
            </a:extLst>
          </p:cNvPr>
          <p:cNvGrpSpPr>
            <a:grpSpLocks/>
          </p:cNvGrpSpPr>
          <p:nvPr/>
        </p:nvGrpSpPr>
        <p:grpSpPr>
          <a:xfrm>
            <a:off x="5518903" y="5026520"/>
            <a:ext cx="5892117" cy="723362"/>
            <a:chOff x="3174149" y="3848666"/>
            <a:chExt cx="5892117" cy="7233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F57D4F-A94F-4799-BE8A-61EB49D11A4B}"/>
                </a:ext>
              </a:extLst>
            </p:cNvPr>
            <p:cNvSpPr txBox="1"/>
            <p:nvPr/>
          </p:nvSpPr>
          <p:spPr>
            <a:xfrm>
              <a:off x="3174149" y="4233474"/>
              <a:ext cx="5843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☞ 시설 이용률 예측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7252D-B2B2-4AC5-9D73-84654A6D1860}"/>
                </a:ext>
              </a:extLst>
            </p:cNvPr>
            <p:cNvSpPr txBox="1"/>
            <p:nvPr/>
          </p:nvSpPr>
          <p:spPr>
            <a:xfrm>
              <a:off x="3222564" y="3848666"/>
              <a:ext cx="5843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랜덤포레스트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기법을 활용한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머신러닝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분석</a:t>
              </a:r>
              <a:endParaRPr lang="ko-KR" altLang="en-US" sz="3200" dirty="0">
                <a:solidFill>
                  <a:srgbClr val="EA88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7AC62C-2A6A-44B7-9DAB-359AFD06D628}"/>
              </a:ext>
            </a:extLst>
          </p:cNvPr>
          <p:cNvSpPr txBox="1"/>
          <p:nvPr/>
        </p:nvSpPr>
        <p:spPr>
          <a:xfrm>
            <a:off x="300712" y="2982624"/>
            <a:ext cx="58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6252E8-9C06-4518-9E0F-26E5DD27EC37}"/>
              </a:ext>
            </a:extLst>
          </p:cNvPr>
          <p:cNvSpPr txBox="1">
            <a:spLocks/>
          </p:cNvSpPr>
          <p:nvPr/>
        </p:nvSpPr>
        <p:spPr>
          <a:xfrm>
            <a:off x="8143242" y="4337460"/>
            <a:ext cx="643441" cy="4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A975F-8CCE-428C-94AE-373FE9252CE4}"/>
              </a:ext>
            </a:extLst>
          </p:cNvPr>
          <p:cNvSpPr txBox="1">
            <a:spLocks/>
          </p:cNvSpPr>
          <p:nvPr/>
        </p:nvSpPr>
        <p:spPr>
          <a:xfrm>
            <a:off x="2900842" y="3769793"/>
            <a:ext cx="643441" cy="4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A88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687A7-EDD5-4C61-8CB6-EC7361E8139C}"/>
              </a:ext>
            </a:extLst>
          </p:cNvPr>
          <p:cNvSpPr txBox="1"/>
          <p:nvPr/>
        </p:nvSpPr>
        <p:spPr>
          <a:xfrm>
            <a:off x="300712" y="4676324"/>
            <a:ext cx="58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정규화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2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604690E-D41C-4452-B450-C59918E8F533}"/>
              </a:ext>
            </a:extLst>
          </p:cNvPr>
          <p:cNvSpPr txBox="1"/>
          <p:nvPr/>
        </p:nvSpPr>
        <p:spPr>
          <a:xfrm>
            <a:off x="1787128" y="3124088"/>
            <a:ext cx="6242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2182F-526F-46E0-8116-6AFA412C5944}"/>
              </a:ext>
            </a:extLst>
          </p:cNvPr>
          <p:cNvSpPr txBox="1"/>
          <p:nvPr/>
        </p:nvSpPr>
        <p:spPr>
          <a:xfrm>
            <a:off x="1737367" y="3074327"/>
            <a:ext cx="6242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EA88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6000" dirty="0">
              <a:solidFill>
                <a:srgbClr val="EA88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51F0C1C-1229-485D-8FC7-461553BF133F}"/>
              </a:ext>
            </a:extLst>
          </p:cNvPr>
          <p:cNvSpPr/>
          <p:nvPr/>
        </p:nvSpPr>
        <p:spPr>
          <a:xfrm>
            <a:off x="8219233" y="2581746"/>
            <a:ext cx="2235400" cy="1927069"/>
          </a:xfrm>
          <a:prstGeom prst="triangle">
            <a:avLst/>
          </a:prstGeom>
          <a:solidFill>
            <a:srgbClr val="79BED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32A3DE9-2DC6-4D75-A1D8-AF57EF5221C4}"/>
              </a:ext>
            </a:extLst>
          </p:cNvPr>
          <p:cNvSpPr/>
          <p:nvPr/>
        </p:nvSpPr>
        <p:spPr>
          <a:xfrm>
            <a:off x="6942059" y="2581746"/>
            <a:ext cx="2235400" cy="1927069"/>
          </a:xfrm>
          <a:prstGeom prst="triangle">
            <a:avLst/>
          </a:prstGeom>
          <a:solidFill>
            <a:srgbClr val="E35F6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3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231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나눔스퀘어_ac ExtraBold</vt:lpstr>
      <vt:lpstr>맑은 고딕</vt:lpstr>
      <vt:lpstr>Arial</vt:lpstr>
      <vt:lpstr>나눔스퀘어_ac Bold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Hyebeen</dc:creator>
  <cp:lastModifiedBy>Seo Hyebeen</cp:lastModifiedBy>
  <cp:revision>19</cp:revision>
  <dcterms:created xsi:type="dcterms:W3CDTF">2021-03-24T13:17:36Z</dcterms:created>
  <dcterms:modified xsi:type="dcterms:W3CDTF">2021-04-26T05:21:42Z</dcterms:modified>
</cp:coreProperties>
</file>