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88" r:id="rId2"/>
    <p:sldId id="323" r:id="rId3"/>
    <p:sldId id="269" r:id="rId4"/>
    <p:sldId id="268" r:id="rId5"/>
    <p:sldId id="286" r:id="rId6"/>
    <p:sldId id="332" r:id="rId7"/>
    <p:sldId id="338" r:id="rId8"/>
    <p:sldId id="276" r:id="rId9"/>
    <p:sldId id="337" r:id="rId10"/>
    <p:sldId id="336" r:id="rId11"/>
    <p:sldId id="349" r:id="rId12"/>
    <p:sldId id="351" r:id="rId13"/>
    <p:sldId id="352" r:id="rId14"/>
    <p:sldId id="354" r:id="rId15"/>
    <p:sldId id="356" r:id="rId16"/>
    <p:sldId id="357" r:id="rId17"/>
    <p:sldId id="369" r:id="rId18"/>
    <p:sldId id="361" r:id="rId19"/>
    <p:sldId id="362" r:id="rId20"/>
    <p:sldId id="366" r:id="rId21"/>
    <p:sldId id="359" r:id="rId22"/>
    <p:sldId id="358" r:id="rId23"/>
    <p:sldId id="364" r:id="rId24"/>
    <p:sldId id="365" r:id="rId25"/>
    <p:sldId id="325" r:id="rId26"/>
    <p:sldId id="343" r:id="rId27"/>
    <p:sldId id="350" r:id="rId28"/>
    <p:sldId id="344" r:id="rId29"/>
    <p:sldId id="273" r:id="rId30"/>
    <p:sldId id="327" r:id="rId31"/>
    <p:sldId id="341" r:id="rId32"/>
    <p:sldId id="326" r:id="rId33"/>
    <p:sldId id="345" r:id="rId34"/>
    <p:sldId id="346" r:id="rId35"/>
    <p:sldId id="348" r:id="rId36"/>
    <p:sldId id="347" r:id="rId37"/>
    <p:sldId id="328" r:id="rId38"/>
    <p:sldId id="371" r:id="rId39"/>
    <p:sldId id="368" r:id="rId40"/>
    <p:sldId id="367" r:id="rId41"/>
    <p:sldId id="329" r:id="rId42"/>
    <p:sldId id="331" r:id="rId43"/>
    <p:sldId id="271" r:id="rId44"/>
    <p:sldId id="289" r:id="rId45"/>
    <p:sldId id="274" r:id="rId46"/>
    <p:sldId id="275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소원" initials="김소" lastIdx="1" clrIdx="0">
    <p:extLst>
      <p:ext uri="{19B8F6BF-5375-455C-9EA6-DF929625EA0E}">
        <p15:presenceInfo xmlns:p15="http://schemas.microsoft.com/office/powerpoint/2012/main" userId="470b5fb08b16c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0D8E-3D4E-46F2-A767-9366D680F74A}" v="20" dt="2021-12-15T14:50:37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279" autoAdjust="0"/>
  </p:normalViewPr>
  <p:slideViewPr>
    <p:cSldViewPr>
      <p:cViewPr varScale="1">
        <p:scale>
          <a:sx n="111" d="100"/>
          <a:sy n="111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yebeen" userId="47825371f6c8f5c0" providerId="LiveId" clId="{205C0D8E-3D4E-46F2-A767-9366D680F74A}"/>
    <pc:docChg chg="undo custSel addSld delSld modSld sldOrd">
      <pc:chgData name="Seo Hyebeen" userId="47825371f6c8f5c0" providerId="LiveId" clId="{205C0D8E-3D4E-46F2-A767-9366D680F74A}" dt="2021-12-15T14:56:36.873" v="107"/>
      <pc:docMkLst>
        <pc:docMk/>
      </pc:docMkLst>
      <pc:sldChg chg="ord">
        <pc:chgData name="Seo Hyebeen" userId="47825371f6c8f5c0" providerId="LiveId" clId="{205C0D8E-3D4E-46F2-A767-9366D680F74A}" dt="2021-12-15T14:56:36.873" v="107"/>
        <pc:sldMkLst>
          <pc:docMk/>
          <pc:sldMk cId="1357611919" sldId="273"/>
        </pc:sldMkLst>
      </pc:sldChg>
      <pc:sldChg chg="del">
        <pc:chgData name="Seo Hyebeen" userId="47825371f6c8f5c0" providerId="LiveId" clId="{205C0D8E-3D4E-46F2-A767-9366D680F74A}" dt="2021-12-15T14:40:30.040" v="67" actId="47"/>
        <pc:sldMkLst>
          <pc:docMk/>
          <pc:sldMk cId="411021466" sldId="340"/>
        </pc:sldMkLst>
      </pc:sldChg>
      <pc:sldChg chg="modSp mod">
        <pc:chgData name="Seo Hyebeen" userId="47825371f6c8f5c0" providerId="LiveId" clId="{205C0D8E-3D4E-46F2-A767-9366D680F74A}" dt="2021-12-15T14:50:41.851" v="103" actId="20577"/>
        <pc:sldMkLst>
          <pc:docMk/>
          <pc:sldMk cId="3192300639" sldId="354"/>
        </pc:sldMkLst>
        <pc:spChg chg="mod">
          <ac:chgData name="Seo Hyebeen" userId="47825371f6c8f5c0" providerId="LiveId" clId="{205C0D8E-3D4E-46F2-A767-9366D680F74A}" dt="2021-12-15T14:50:41.851" v="103" actId="20577"/>
          <ac:spMkLst>
            <pc:docMk/>
            <pc:sldMk cId="3192300639" sldId="354"/>
            <ac:spMk id="3" creationId="{00000000-0000-0000-0000-000000000000}"/>
          </ac:spMkLst>
        </pc:spChg>
      </pc:sldChg>
      <pc:sldChg chg="modSp mod">
        <pc:chgData name="Seo Hyebeen" userId="47825371f6c8f5c0" providerId="LiveId" clId="{205C0D8E-3D4E-46F2-A767-9366D680F74A}" dt="2021-12-15T14:14:34.831" v="6"/>
        <pc:sldMkLst>
          <pc:docMk/>
          <pc:sldMk cId="2498530774" sldId="356"/>
        </pc:sldMkLst>
        <pc:spChg chg="mod">
          <ac:chgData name="Seo Hyebeen" userId="47825371f6c8f5c0" providerId="LiveId" clId="{205C0D8E-3D4E-46F2-A767-9366D680F74A}" dt="2021-12-15T14:14:34.831" v="6"/>
          <ac:spMkLst>
            <pc:docMk/>
            <pc:sldMk cId="2498530774" sldId="356"/>
            <ac:spMk id="3" creationId="{00000000-0000-0000-0000-000000000000}"/>
          </ac:spMkLst>
        </pc:spChg>
      </pc:sldChg>
      <pc:sldChg chg="modSp mod">
        <pc:chgData name="Seo Hyebeen" userId="47825371f6c8f5c0" providerId="LiveId" clId="{205C0D8E-3D4E-46F2-A767-9366D680F74A}" dt="2021-12-15T14:16:29.905" v="31" actId="20577"/>
        <pc:sldMkLst>
          <pc:docMk/>
          <pc:sldMk cId="3301338485" sldId="357"/>
        </pc:sldMkLst>
        <pc:spChg chg="mod">
          <ac:chgData name="Seo Hyebeen" userId="47825371f6c8f5c0" providerId="LiveId" clId="{205C0D8E-3D4E-46F2-A767-9366D680F74A}" dt="2021-12-15T14:16:29.905" v="31" actId="20577"/>
          <ac:spMkLst>
            <pc:docMk/>
            <pc:sldMk cId="3301338485" sldId="357"/>
            <ac:spMk id="3" creationId="{00000000-0000-0000-0000-000000000000}"/>
          </ac:spMkLst>
        </pc:spChg>
      </pc:sldChg>
      <pc:sldChg chg="modSp mod">
        <pc:chgData name="Seo Hyebeen" userId="47825371f6c8f5c0" providerId="LiveId" clId="{205C0D8E-3D4E-46F2-A767-9366D680F74A}" dt="2021-12-15T14:27:24.755" v="64" actId="20577"/>
        <pc:sldMkLst>
          <pc:docMk/>
          <pc:sldMk cId="1498977953" sldId="365"/>
        </pc:sldMkLst>
        <pc:spChg chg="mod">
          <ac:chgData name="Seo Hyebeen" userId="47825371f6c8f5c0" providerId="LiveId" clId="{205C0D8E-3D4E-46F2-A767-9366D680F74A}" dt="2021-12-15T14:27:24.755" v="64" actId="20577"/>
          <ac:spMkLst>
            <pc:docMk/>
            <pc:sldMk cId="1498977953" sldId="365"/>
            <ac:spMk id="3" creationId="{00000000-0000-0000-0000-000000000000}"/>
          </ac:spMkLst>
        </pc:spChg>
      </pc:sldChg>
      <pc:sldChg chg="del ord">
        <pc:chgData name="Seo Hyebeen" userId="47825371f6c8f5c0" providerId="LiveId" clId="{205C0D8E-3D4E-46F2-A767-9366D680F74A}" dt="2021-12-15T14:41:00.764" v="73" actId="47"/>
        <pc:sldMkLst>
          <pc:docMk/>
          <pc:sldMk cId="1309176409" sldId="370"/>
        </pc:sldMkLst>
      </pc:sldChg>
      <pc:sldChg chg="addSp delSp modSp add mod">
        <pc:chgData name="Seo Hyebeen" userId="47825371f6c8f5c0" providerId="LiveId" clId="{205C0D8E-3D4E-46F2-A767-9366D680F74A}" dt="2021-12-15T14:53:15.454" v="105" actId="1035"/>
        <pc:sldMkLst>
          <pc:docMk/>
          <pc:sldMk cId="3263715843" sldId="371"/>
        </pc:sldMkLst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3" creationId="{56F97F22-41C2-4847-93E6-78B734C4B091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4" creationId="{D1BF2563-427E-4FF4-B420-F046DD5DFDCC}"/>
          </ac:spMkLst>
        </pc:spChg>
        <pc:spChg chg="del">
          <ac:chgData name="Seo Hyebeen" userId="47825371f6c8f5c0" providerId="LiveId" clId="{205C0D8E-3D4E-46F2-A767-9366D680F74A}" dt="2021-12-15T14:40:54.310" v="70" actId="478"/>
          <ac:spMkLst>
            <pc:docMk/>
            <pc:sldMk cId="3263715843" sldId="371"/>
            <ac:spMk id="6" creationId="{4D46442D-E2C4-408F-B437-985C98219416}"/>
          </ac:spMkLst>
        </pc:spChg>
        <pc:spChg chg="add del mod">
          <ac:chgData name="Seo Hyebeen" userId="47825371f6c8f5c0" providerId="LiveId" clId="{205C0D8E-3D4E-46F2-A767-9366D680F74A}" dt="2021-12-15T14:40:58.912" v="72" actId="478"/>
          <ac:spMkLst>
            <pc:docMk/>
            <pc:sldMk cId="3263715843" sldId="371"/>
            <ac:spMk id="7" creationId="{0252C83C-0340-4E34-8FCA-B98032C7FFA6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16" creationId="{CAF52BA4-668C-4E77-A9F4-DB53D75ACCD8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17" creationId="{3B1EBB81-91EE-45A3-A610-B3C9E53E1B5D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18" creationId="{41D6BCF9-B19A-4549-B5FC-81D58CE69BB7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19" creationId="{53792103-B172-490F-810A-A7F9F82B89B3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20" creationId="{CC227DA4-ADE6-41E5-8BB7-CC59BB5FA482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21" creationId="{B4F00B8A-E751-4517-B491-5E248CEF9419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22" creationId="{BA080904-A993-4172-83F2-2791EFF4F5CC}"/>
          </ac:spMkLst>
        </pc:spChg>
        <pc:spChg chg="del">
          <ac:chgData name="Seo Hyebeen" userId="47825371f6c8f5c0" providerId="LiveId" clId="{205C0D8E-3D4E-46F2-A767-9366D680F74A}" dt="2021-12-15T14:40:51.496" v="69" actId="478"/>
          <ac:spMkLst>
            <pc:docMk/>
            <pc:sldMk cId="3263715843" sldId="371"/>
            <ac:spMk id="23" creationId="{4BE21ADF-6EEE-49BB-AA8C-74C5960E1235}"/>
          </ac:spMkLst>
        </pc:spChg>
        <pc:spChg chg="add mod">
          <ac:chgData name="Seo Hyebeen" userId="47825371f6c8f5c0" providerId="LiveId" clId="{205C0D8E-3D4E-46F2-A767-9366D680F74A}" dt="2021-12-15T14:40:54.607" v="71"/>
          <ac:spMkLst>
            <pc:docMk/>
            <pc:sldMk cId="3263715843" sldId="371"/>
            <ac:spMk id="24" creationId="{B573A92E-6FC5-4587-BBAA-827F926ACFB5}"/>
          </ac:spMkLst>
        </pc:spChg>
        <pc:spChg chg="add mod">
          <ac:chgData name="Seo Hyebeen" userId="47825371f6c8f5c0" providerId="LiveId" clId="{205C0D8E-3D4E-46F2-A767-9366D680F74A}" dt="2021-12-15T14:40:54.607" v="71"/>
          <ac:spMkLst>
            <pc:docMk/>
            <pc:sldMk cId="3263715843" sldId="371"/>
            <ac:spMk id="25" creationId="{20E99B31-BE3F-41E2-BD20-718A61B82080}"/>
          </ac:spMkLst>
        </pc:spChg>
        <pc:spChg chg="add mod">
          <ac:chgData name="Seo Hyebeen" userId="47825371f6c8f5c0" providerId="LiveId" clId="{205C0D8E-3D4E-46F2-A767-9366D680F74A}" dt="2021-12-15T14:53:15.454" v="105" actId="1035"/>
          <ac:spMkLst>
            <pc:docMk/>
            <pc:sldMk cId="3263715843" sldId="371"/>
            <ac:spMk id="26" creationId="{796081ED-81A0-4941-82BC-9037EE7284C5}"/>
          </ac:spMkLst>
        </pc:spChg>
        <pc:spChg chg="add mod">
          <ac:chgData name="Seo Hyebeen" userId="47825371f6c8f5c0" providerId="LiveId" clId="{205C0D8E-3D4E-46F2-A767-9366D680F74A}" dt="2021-12-15T14:40:54.607" v="71"/>
          <ac:spMkLst>
            <pc:docMk/>
            <pc:sldMk cId="3263715843" sldId="371"/>
            <ac:spMk id="27" creationId="{DDDC834B-02B9-4A3B-87DB-FF1AA7BE69B8}"/>
          </ac:spMkLst>
        </pc:spChg>
        <pc:spChg chg="add mod">
          <ac:chgData name="Seo Hyebeen" userId="47825371f6c8f5c0" providerId="LiveId" clId="{205C0D8E-3D4E-46F2-A767-9366D680F74A}" dt="2021-12-15T14:40:54.607" v="71"/>
          <ac:spMkLst>
            <pc:docMk/>
            <pc:sldMk cId="3263715843" sldId="371"/>
            <ac:spMk id="28" creationId="{05D0684C-3881-4A35-B265-4D0F5CBD85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9F5696-28BD-4B67-9A02-DAEC9498E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232D55-105B-464C-AA75-410E25A72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BE74-723D-4166-A02C-83653D73F6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D8EFDD-9B09-48A0-9CEB-E3FD109F93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82EA7-0FCE-414D-A553-2FBB84DBE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A2EB-1EC3-4253-BDA7-31D8F954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71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28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9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5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4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7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67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34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95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09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13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파라미터 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7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파라미터 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5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Tsne</a:t>
            </a:r>
            <a:r>
              <a:rPr lang="ko-KR" altLang="en-US" dirty="0"/>
              <a:t>로 </a:t>
            </a:r>
            <a:r>
              <a:rPr lang="en-US" altLang="ko-KR" dirty="0"/>
              <a:t>2, 3</a:t>
            </a:r>
            <a:r>
              <a:rPr lang="ko-KR" altLang="en-US" dirty="0"/>
              <a:t>차원으로 축소 후 </a:t>
            </a:r>
            <a:r>
              <a:rPr lang="en-US" altLang="ko-KR" dirty="0"/>
              <a:t>classes</a:t>
            </a:r>
            <a:r>
              <a:rPr lang="ko-KR" altLang="en-US" dirty="0"/>
              <a:t>에 앞서 </a:t>
            </a:r>
            <a:r>
              <a:rPr lang="en-US" altLang="ko-KR" dirty="0" err="1"/>
              <a:t>kmeans</a:t>
            </a:r>
            <a:r>
              <a:rPr lang="ko-KR" altLang="en-US" dirty="0"/>
              <a:t>로 클러스터링을 진행한 라벨 값을 입힘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4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 = 5, </a:t>
            </a:r>
            <a:r>
              <a:rPr lang="en-US" altLang="ko-KR" dirty="0" err="1"/>
              <a:t>init</a:t>
            </a:r>
            <a:r>
              <a:rPr lang="en-US" altLang="ko-KR" dirty="0"/>
              <a:t> = ‘k-means++’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9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2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</a:t>
            </a:r>
            <a:r>
              <a:rPr lang="en-US" altLang="ko-KR" dirty="0" err="1"/>
              <a:t>okt</a:t>
            </a:r>
            <a:r>
              <a:rPr lang="ko-KR" altLang="en-US" dirty="0"/>
              <a:t> </a:t>
            </a:r>
            <a:r>
              <a:rPr lang="en-US" altLang="ko-KR" dirty="0"/>
              <a:t>nouns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</a:t>
            </a:r>
            <a:r>
              <a:rPr lang="en-US" altLang="ko-KR" dirty="0" err="1"/>
              <a:t>okt</a:t>
            </a:r>
            <a:r>
              <a:rPr lang="ko-KR" altLang="en-US" dirty="0"/>
              <a:t> </a:t>
            </a:r>
            <a:r>
              <a:rPr lang="en-US" altLang="ko-KR" dirty="0"/>
              <a:t>nouns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7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</a:t>
            </a:r>
            <a:r>
              <a:rPr lang="en-US" altLang="ko-KR" dirty="0" err="1"/>
              <a:t>okt</a:t>
            </a:r>
            <a:r>
              <a:rPr lang="ko-KR" altLang="en-US" dirty="0"/>
              <a:t> </a:t>
            </a:r>
            <a:r>
              <a:rPr lang="en-US" altLang="ko-KR" dirty="0"/>
              <a:t>nouns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1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</a:t>
            </a:r>
            <a:r>
              <a:rPr lang="en-US" altLang="ko-KR" dirty="0" err="1"/>
              <a:t>okt</a:t>
            </a:r>
            <a:r>
              <a:rPr lang="ko-KR" altLang="en-US" dirty="0"/>
              <a:t> </a:t>
            </a:r>
            <a:r>
              <a:rPr lang="en-US" altLang="ko-KR" dirty="0"/>
              <a:t>nouns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3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92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31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82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8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0 : </a:t>
            </a:r>
            <a:r>
              <a:rPr lang="ko-KR" altLang="en-US" sz="1200" dirty="0"/>
              <a:t>해당 사항 없음</a:t>
            </a:r>
            <a:endParaRPr lang="en-US" altLang="ko-KR" sz="1200" dirty="0"/>
          </a:p>
          <a:p>
            <a:r>
              <a:rPr lang="ko-KR" altLang="en-US" sz="1200" dirty="0"/>
              <a:t>1 : 화재, 폭발, 불, 발열, 열기, 화염, </a:t>
            </a:r>
            <a:r>
              <a:rPr lang="ko-KR" altLang="en-US" sz="1200" dirty="0" err="1"/>
              <a:t>열감</a:t>
            </a:r>
            <a:endParaRPr lang="ko-KR" altLang="en-US" sz="1200" dirty="0"/>
          </a:p>
          <a:p>
            <a:r>
              <a:rPr lang="ko-KR" altLang="en-US" sz="1200" dirty="0"/>
              <a:t>2 : 좌초, </a:t>
            </a:r>
            <a:r>
              <a:rPr lang="ko-KR" altLang="en-US" sz="1200" dirty="0" err="1"/>
              <a:t>부유물감김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운항저해</a:t>
            </a:r>
            <a:r>
              <a:rPr lang="ko-KR" altLang="en-US" sz="1200" dirty="0"/>
              <a:t>, 접촉, 충돌, 침몰, 전복, 해양오염, 오염, 장애물, 기관손상, 조타장치손상, </a:t>
            </a:r>
            <a:r>
              <a:rPr lang="ko-KR" altLang="en-US" sz="1200" dirty="0" err="1"/>
              <a:t>추진축계손상</a:t>
            </a:r>
            <a:r>
              <a:rPr lang="ko-KR" altLang="en-US" sz="1200" dirty="0"/>
              <a:t>, 시설물손상, 손상</a:t>
            </a:r>
          </a:p>
          <a:p>
            <a:r>
              <a:rPr lang="ko-KR" altLang="en-US" sz="1200" dirty="0"/>
              <a:t>3 : 부상, 실종, 사망, 행방불명, 상처 </a:t>
            </a:r>
          </a:p>
          <a:p>
            <a:r>
              <a:rPr lang="ko-KR" altLang="en-US" sz="1200" dirty="0"/>
              <a:t>4 : 경계소홀, 졸음운항, 위법, 위반, </a:t>
            </a:r>
            <a:r>
              <a:rPr lang="ko-KR" altLang="en-US" sz="1200" dirty="0" err="1"/>
              <a:t>미준수</a:t>
            </a:r>
            <a:r>
              <a:rPr lang="ko-KR" altLang="en-US" sz="1200" dirty="0"/>
              <a:t>, 부적절, 불이행, 음주, 알코올, 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1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1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3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</a:t>
            </a:r>
            <a:r>
              <a:rPr lang="ko-KR" altLang="en-US" dirty="0" err="1">
                <a:solidFill>
                  <a:srgbClr val="0070C0"/>
                </a:solidFill>
              </a:rPr>
              <a:t>최원익</a:t>
            </a:r>
            <a:r>
              <a:rPr lang="ko-KR" altLang="en-US" dirty="0">
                <a:solidFill>
                  <a:srgbClr val="0070C0"/>
                </a:solidFill>
              </a:rPr>
              <a:t> 교수님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2021-2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maxai.github.io/post/BER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BERT</a:t>
            </a:r>
            <a:r>
              <a:rPr lang="ko-KR" altLang="en-US" sz="3600" dirty="0"/>
              <a:t>를 이용한 해양사고 보고서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altLang="ko-KR" sz="1600" dirty="0">
                <a:latin typeface="Times New Roman" pitchFamily="18" charset="0"/>
              </a:rPr>
              <a:t>2021. 12. 16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최원익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 교수님</a:t>
            </a:r>
            <a:r>
              <a:rPr lang="en-US" altLang="ko-KR" sz="1600" dirty="0">
                <a:latin typeface="Times New Roman" pitchFamily="18" charset="0"/>
              </a:rPr>
              <a:t> </a:t>
            </a:r>
          </a:p>
          <a:p>
            <a:pPr algn="ctr"/>
            <a:r>
              <a:rPr lang="ko-KR" altLang="en-US" sz="1600" dirty="0" err="1">
                <a:latin typeface="Times New Roman" pitchFamily="18" charset="0"/>
              </a:rPr>
              <a:t>서혜빈</a:t>
            </a:r>
            <a:r>
              <a:rPr lang="en-US" altLang="ko-KR" sz="1600" dirty="0">
                <a:latin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</a:rPr>
              <a:t>김소원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74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1-3. </a:t>
            </a:r>
            <a:r>
              <a:rPr lang="ko-KR" altLang="en-US" dirty="0"/>
              <a:t>문장 별 </a:t>
            </a:r>
            <a:r>
              <a:rPr lang="en-US" altLang="ko-KR" dirty="0"/>
              <a:t>split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C431B-7DFE-4E5B-928A-CA167D5E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3" y="2564904"/>
            <a:ext cx="4584478" cy="32152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B38235-C095-4EC9-AE3E-17608BF7E587}"/>
              </a:ext>
            </a:extLst>
          </p:cNvPr>
          <p:cNvSpPr/>
          <p:nvPr/>
        </p:nvSpPr>
        <p:spPr>
          <a:xfrm>
            <a:off x="684673" y="5475704"/>
            <a:ext cx="1544971" cy="3348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B19F1-E1BB-4297-8C65-0A596DA3E3C0}"/>
              </a:ext>
            </a:extLst>
          </p:cNvPr>
          <p:cNvSpPr txBox="1"/>
          <p:nvPr/>
        </p:nvSpPr>
        <p:spPr>
          <a:xfrm>
            <a:off x="5508104" y="420386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=&gt; 73384 rows x 1 columns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AE1DF-0934-4D96-8DE9-16AB4A86977E}"/>
              </a:ext>
            </a:extLst>
          </p:cNvPr>
          <p:cNvSpPr txBox="1"/>
          <p:nvPr/>
        </p:nvSpPr>
        <p:spPr>
          <a:xfrm>
            <a:off x="5508104" y="36450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\n</a:t>
            </a:r>
            <a:r>
              <a:rPr lang="ko-KR" altLang="en-US" dirty="0"/>
              <a:t>을 기준으로 </a:t>
            </a:r>
            <a:r>
              <a:rPr lang="en-US" altLang="ko-KR" dirty="0"/>
              <a:t>split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97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1-4. Labeling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ED1E5-E3D3-406E-9352-CCE2445E6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9"/>
          <a:stretch/>
        </p:blipFill>
        <p:spPr>
          <a:xfrm>
            <a:off x="1087489" y="3511448"/>
            <a:ext cx="2935048" cy="13606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F23D92-F593-4D08-AE58-3C9D04C4315B}"/>
              </a:ext>
            </a:extLst>
          </p:cNvPr>
          <p:cNvSpPr/>
          <p:nvPr/>
        </p:nvSpPr>
        <p:spPr>
          <a:xfrm>
            <a:off x="3362771" y="3516484"/>
            <a:ext cx="576064" cy="138099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E079F-7BF8-44CE-828B-EB1445C25FD5}"/>
              </a:ext>
            </a:extLst>
          </p:cNvPr>
          <p:cNvSpPr txBox="1"/>
          <p:nvPr/>
        </p:nvSpPr>
        <p:spPr>
          <a:xfrm>
            <a:off x="4357524" y="2852936"/>
            <a:ext cx="432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 : </a:t>
            </a:r>
            <a:r>
              <a:rPr lang="ko-KR" altLang="en-US" sz="1400" dirty="0">
                <a:latin typeface="+mj-ea"/>
                <a:ea typeface="+mj-ea"/>
              </a:rPr>
              <a:t>해당 사항 없음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1 : 화재, 폭발, 불, 발열, 열기, 화염, </a:t>
            </a:r>
            <a:r>
              <a:rPr lang="ko-KR" altLang="en-US" sz="1400" dirty="0" err="1">
                <a:latin typeface="+mj-ea"/>
                <a:ea typeface="+mj-ea"/>
              </a:rPr>
              <a:t>열감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2 : 좌초, </a:t>
            </a:r>
            <a:r>
              <a:rPr lang="ko-KR" altLang="en-US" sz="1400" dirty="0" err="1">
                <a:latin typeface="+mj-ea"/>
                <a:ea typeface="+mj-ea"/>
              </a:rPr>
              <a:t>부유물감김</a:t>
            </a:r>
            <a:r>
              <a:rPr lang="ko-KR" altLang="en-US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운항저해</a:t>
            </a:r>
            <a:r>
              <a:rPr lang="ko-KR" altLang="en-US" sz="1400" dirty="0">
                <a:latin typeface="+mj-ea"/>
                <a:ea typeface="+mj-ea"/>
              </a:rPr>
              <a:t>, 접촉, 충돌, 침몰, 전복, 해양오염, 오염, 장애물, 기관손상, 조타장치손상, </a:t>
            </a:r>
            <a:r>
              <a:rPr lang="ko-KR" altLang="en-US" sz="1400" dirty="0" err="1">
                <a:latin typeface="+mj-ea"/>
                <a:ea typeface="+mj-ea"/>
              </a:rPr>
              <a:t>추진축계손상</a:t>
            </a:r>
            <a:r>
              <a:rPr lang="ko-KR" altLang="en-US" sz="1400" dirty="0">
                <a:latin typeface="+mj-ea"/>
                <a:ea typeface="+mj-ea"/>
              </a:rPr>
              <a:t>, 시설물손상, 손상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3 : 부상, 실종, 사망, 행방불명, 상처 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4 : 경계소홀, 졸음운항, 위법, 위반, </a:t>
            </a:r>
            <a:r>
              <a:rPr lang="ko-KR" altLang="en-US" sz="1400" dirty="0" err="1">
                <a:latin typeface="+mj-ea"/>
                <a:ea typeface="+mj-ea"/>
              </a:rPr>
              <a:t>미준수</a:t>
            </a:r>
            <a:r>
              <a:rPr lang="ko-KR" altLang="en-US" sz="1400" dirty="0">
                <a:latin typeface="+mj-ea"/>
                <a:ea typeface="+mj-ea"/>
              </a:rPr>
              <a:t>, 부적절, 불이행, 음주, 알코올, 술</a:t>
            </a:r>
          </a:p>
        </p:txBody>
      </p:sp>
    </p:spTree>
    <p:extLst>
      <p:ext uri="{BB962C8B-B14F-4D97-AF65-F5344CB8AC3E}">
        <p14:creationId xmlns:p14="http://schemas.microsoft.com/office/powerpoint/2010/main" val="376985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Pre-training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74320" lvl="1" indent="0"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Pre-training </a:t>
            </a:r>
            <a:r>
              <a:rPr lang="ko-KR" altLang="en-US" dirty="0"/>
              <a:t>모델은 해양 사고 데이터에 대한 정보가 없어 해양 사고 데이터에 대한 결과를 도출해도 성능이 떨어질 것이라 예상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-&gt; Pre-training </a:t>
            </a:r>
            <a:r>
              <a:rPr lang="ko-KR" altLang="en-US" dirty="0"/>
              <a:t>모델을 재결서를 이용해 </a:t>
            </a:r>
            <a:r>
              <a:rPr lang="ko-KR" altLang="en-US" b="1" dirty="0">
                <a:solidFill>
                  <a:schemeClr val="tx2"/>
                </a:solidFill>
              </a:rPr>
              <a:t>다시 한 번 학습 진행</a:t>
            </a:r>
            <a:r>
              <a:rPr lang="ko-KR" altLang="en-US" dirty="0"/>
              <a:t>하여 성능을 높이도록 노력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89C07B-2C2D-40D3-847B-4F8B89BED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85741"/>
              </p:ext>
            </p:extLst>
          </p:nvPr>
        </p:nvGraphicFramePr>
        <p:xfrm>
          <a:off x="1835696" y="3846930"/>
          <a:ext cx="5208240" cy="10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20">
                  <a:extLst>
                    <a:ext uri="{9D8B030D-6E8A-4147-A177-3AD203B41FA5}">
                      <a16:colId xmlns:a16="http://schemas.microsoft.com/office/drawing/2014/main" val="2583799301"/>
                    </a:ext>
                  </a:extLst>
                </a:gridCol>
                <a:gridCol w="2604120">
                  <a:extLst>
                    <a:ext uri="{9D8B030D-6E8A-4147-A177-3AD203B41FA5}">
                      <a16:colId xmlns:a16="http://schemas.microsoft.com/office/drawing/2014/main" val="2248763491"/>
                    </a:ext>
                  </a:extLst>
                </a:gridCol>
              </a:tblGrid>
              <a:tr h="3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전후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평균 코사인 유사도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93500219"/>
                  </a:ext>
                </a:extLst>
              </a:tr>
              <a:tr h="3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기존 </a:t>
                      </a:r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Pre-training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0.34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59072366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>
                          <a:latin typeface="+mj-ea"/>
                          <a:ea typeface="+mj-ea"/>
                        </a:rPr>
                        <a:t>KoSBERT</a:t>
                      </a:r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학습</a:t>
                      </a:r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(epoch 1 </a:t>
                      </a:r>
                      <a:r>
                        <a:rPr lang="ko-KR" altLang="en-US" sz="1300" b="1" dirty="0">
                          <a:latin typeface="+mj-ea"/>
                          <a:ea typeface="+mj-ea"/>
                        </a:rPr>
                        <a:t>기준</a:t>
                      </a:r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0.8230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496002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CF0B59F-BD61-4AE0-8242-906C6FF53A57}"/>
              </a:ext>
            </a:extLst>
          </p:cNvPr>
          <p:cNvSpPr/>
          <p:nvPr/>
        </p:nvSpPr>
        <p:spPr>
          <a:xfrm>
            <a:off x="1835696" y="4509039"/>
            <a:ext cx="5208240" cy="4148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rgbClr val="FF0000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55634-B25E-416E-AC6D-D7426AA107E4}"/>
              </a:ext>
            </a:extLst>
          </p:cNvPr>
          <p:cNvSpPr txBox="1"/>
          <p:nvPr/>
        </p:nvSpPr>
        <p:spPr>
          <a:xfrm>
            <a:off x="2171564" y="52578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학습을 다시 한 결과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ko-KR" altLang="en-US" b="1" dirty="0">
                <a:solidFill>
                  <a:schemeClr val="tx2"/>
                </a:solidFill>
              </a:rPr>
              <a:t>코사인 유사도가 높아진 것을 확인</a:t>
            </a:r>
            <a:r>
              <a:rPr lang="ko-KR" altLang="en-US" dirty="0"/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24585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Pre-training 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 모델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7EC99-9DE2-4085-8147-C0943DD2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25744"/>
            <a:ext cx="5762263" cy="40835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CF16F5-4C0B-40CB-A67D-D294D8958273}"/>
              </a:ext>
            </a:extLst>
          </p:cNvPr>
          <p:cNvSpPr/>
          <p:nvPr/>
        </p:nvSpPr>
        <p:spPr>
          <a:xfrm>
            <a:off x="2892813" y="2816097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C9F48-C9DC-443F-8A45-725649121CF2}"/>
              </a:ext>
            </a:extLst>
          </p:cNvPr>
          <p:cNvSpPr/>
          <p:nvPr/>
        </p:nvSpPr>
        <p:spPr>
          <a:xfrm>
            <a:off x="2895105" y="496299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2C1BD6-D282-4778-8E4D-C92CBC7FFE3D}"/>
              </a:ext>
            </a:extLst>
          </p:cNvPr>
          <p:cNvSpPr/>
          <p:nvPr/>
        </p:nvSpPr>
        <p:spPr>
          <a:xfrm>
            <a:off x="2398283" y="3087575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9A604B-9CAE-4623-8EE2-841A040CF8B1}"/>
              </a:ext>
            </a:extLst>
          </p:cNvPr>
          <p:cNvSpPr/>
          <p:nvPr/>
        </p:nvSpPr>
        <p:spPr>
          <a:xfrm>
            <a:off x="3346012" y="557718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AC934E-EFF2-45A0-917B-654119AB3BE3}"/>
              </a:ext>
            </a:extLst>
          </p:cNvPr>
          <p:cNvSpPr/>
          <p:nvPr/>
        </p:nvSpPr>
        <p:spPr>
          <a:xfrm>
            <a:off x="3362780" y="3445117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91A3A-45B9-4922-88FE-B0568D47A9CF}"/>
              </a:ext>
            </a:extLst>
          </p:cNvPr>
          <p:cNvSpPr/>
          <p:nvPr/>
        </p:nvSpPr>
        <p:spPr>
          <a:xfrm>
            <a:off x="2398283" y="5231028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129A2A-1D80-4451-A788-ED2E2917D837}"/>
              </a:ext>
            </a:extLst>
          </p:cNvPr>
          <p:cNvSpPr/>
          <p:nvPr/>
        </p:nvSpPr>
        <p:spPr>
          <a:xfrm>
            <a:off x="3686622" y="3981573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B770CD-8BC6-471A-8D2F-C61A99A5F44A}"/>
              </a:ext>
            </a:extLst>
          </p:cNvPr>
          <p:cNvSpPr/>
          <p:nvPr/>
        </p:nvSpPr>
        <p:spPr>
          <a:xfrm>
            <a:off x="3727772" y="6041628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43879E-68D5-44CE-8DF6-291E4BBBF941}"/>
              </a:ext>
            </a:extLst>
          </p:cNvPr>
          <p:cNvSpPr/>
          <p:nvPr/>
        </p:nvSpPr>
        <p:spPr>
          <a:xfrm>
            <a:off x="1679349" y="3538697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89908-CB9D-4059-BCC6-F2666B605286}"/>
              </a:ext>
            </a:extLst>
          </p:cNvPr>
          <p:cNvSpPr txBox="1"/>
          <p:nvPr/>
        </p:nvSpPr>
        <p:spPr>
          <a:xfrm>
            <a:off x="6517839" y="3944366"/>
            <a:ext cx="237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코사인 유사도</a:t>
            </a:r>
            <a:endParaRPr lang="en-US" altLang="ko-KR" dirty="0"/>
          </a:p>
          <a:p>
            <a:pPr algn="ctr"/>
            <a:r>
              <a:rPr lang="en-US" altLang="ko-KR" dirty="0"/>
              <a:t>0.34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02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Pre-training 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재결서로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 번 더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C1BBA-E4CD-48DE-A643-37222CA9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0" y="2065080"/>
            <a:ext cx="8964488" cy="1896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9D97B4-D09B-453E-ABBC-736A81E93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6" y="3994636"/>
            <a:ext cx="8697496" cy="1978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72BB0-0FAE-40A3-89BE-2F9EFDFDBA9A}"/>
              </a:ext>
            </a:extLst>
          </p:cNvPr>
          <p:cNvSpPr txBox="1"/>
          <p:nvPr/>
        </p:nvSpPr>
        <p:spPr>
          <a:xfrm>
            <a:off x="1081748" y="6011142"/>
            <a:ext cx="78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r>
              <a:rPr lang="ko-KR" altLang="en-US" dirty="0"/>
              <a:t>에 따른 </a:t>
            </a:r>
            <a:r>
              <a:rPr lang="ko-KR" altLang="en-US" sz="1800" dirty="0"/>
              <a:t>유사 문장 </a:t>
            </a:r>
            <a:r>
              <a:rPr lang="en-US" altLang="ko-KR" sz="1800" dirty="0"/>
              <a:t>top 5</a:t>
            </a:r>
            <a:r>
              <a:rPr lang="ko-KR" altLang="en-US" sz="1800" dirty="0"/>
              <a:t>개의 </a:t>
            </a:r>
            <a:r>
              <a:rPr lang="en-US" altLang="ko-KR" sz="1800" dirty="0"/>
              <a:t>corpus </a:t>
            </a:r>
            <a:r>
              <a:rPr lang="ko-KR" altLang="en-US" sz="1800" dirty="0"/>
              <a:t>유사도를 확인</a:t>
            </a:r>
            <a:r>
              <a:rPr lang="en-US" altLang="ko-KR" sz="1800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A22718-DE74-4054-BC01-5721CEE14EA6}"/>
              </a:ext>
            </a:extLst>
          </p:cNvPr>
          <p:cNvSpPr/>
          <p:nvPr/>
        </p:nvSpPr>
        <p:spPr>
          <a:xfrm>
            <a:off x="2627784" y="5113784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6BDD1-3DF9-42F0-8A47-36345DEA3D0E}"/>
              </a:ext>
            </a:extLst>
          </p:cNvPr>
          <p:cNvSpPr/>
          <p:nvPr/>
        </p:nvSpPr>
        <p:spPr>
          <a:xfrm>
            <a:off x="4915628" y="5185792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70E5F-BA71-4A0E-B2CD-D59F33CB77F2}"/>
              </a:ext>
            </a:extLst>
          </p:cNvPr>
          <p:cNvSpPr/>
          <p:nvPr/>
        </p:nvSpPr>
        <p:spPr>
          <a:xfrm>
            <a:off x="8199844" y="3357572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CED75B-A66D-42B0-8F15-96E994546CDB}"/>
              </a:ext>
            </a:extLst>
          </p:cNvPr>
          <p:cNvSpPr/>
          <p:nvPr/>
        </p:nvSpPr>
        <p:spPr>
          <a:xfrm>
            <a:off x="5520680" y="3501642"/>
            <a:ext cx="720080" cy="238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46B61-2EE6-4B3B-9132-029688F19954}"/>
              </a:ext>
            </a:extLst>
          </p:cNvPr>
          <p:cNvSpPr/>
          <p:nvPr/>
        </p:nvSpPr>
        <p:spPr>
          <a:xfrm>
            <a:off x="6372200" y="3740512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8A6435-3F89-484E-8F53-145EC99246F4}"/>
              </a:ext>
            </a:extLst>
          </p:cNvPr>
          <p:cNvSpPr/>
          <p:nvPr/>
        </p:nvSpPr>
        <p:spPr>
          <a:xfrm>
            <a:off x="3347864" y="5385073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29DEA-10E8-4209-A708-502DB73496A3}"/>
              </a:ext>
            </a:extLst>
          </p:cNvPr>
          <p:cNvSpPr/>
          <p:nvPr/>
        </p:nvSpPr>
        <p:spPr>
          <a:xfrm>
            <a:off x="6088181" y="5749362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88633-5486-4F3F-B42F-A7EE4F36CF40}"/>
              </a:ext>
            </a:extLst>
          </p:cNvPr>
          <p:cNvSpPr/>
          <p:nvPr/>
        </p:nvSpPr>
        <p:spPr>
          <a:xfrm>
            <a:off x="2118734" y="5575417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76292-0796-4922-A205-621EF5D8DC05}"/>
              </a:ext>
            </a:extLst>
          </p:cNvPr>
          <p:cNvSpPr txBox="1"/>
          <p:nvPr/>
        </p:nvSpPr>
        <p:spPr>
          <a:xfrm>
            <a:off x="4034979" y="2207802"/>
            <a:ext cx="458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평균 코사인 유사도</a:t>
            </a:r>
            <a:endParaRPr lang="en-US" altLang="ko-KR" dirty="0"/>
          </a:p>
          <a:p>
            <a:pPr algn="ctr"/>
            <a:r>
              <a:rPr lang="en-US" altLang="ko-KR" dirty="0"/>
              <a:t>0.82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30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143090E-FA40-49C3-8F5A-E1562EA935DE}"/>
              </a:ext>
            </a:extLst>
          </p:cNvPr>
          <p:cNvSpPr txBox="1"/>
          <p:nvPr/>
        </p:nvSpPr>
        <p:spPr>
          <a:xfrm>
            <a:off x="4787172" y="4934047"/>
            <a:ext cx="14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AdMSoftmaxLoss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BERT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SKT</a:t>
            </a:r>
            <a:r>
              <a:rPr lang="ko-KR" altLang="en-US" dirty="0"/>
              <a:t>에서 제공하고 있는 </a:t>
            </a:r>
            <a:r>
              <a:rPr lang="en-US" altLang="ko-KR" dirty="0" err="1"/>
              <a:t>KoSentenceBERT</a:t>
            </a:r>
            <a:r>
              <a:rPr lang="ko-KR" altLang="en-US" dirty="0"/>
              <a:t>를 개선함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853B-155D-418C-BE74-C6A756EF58CE}"/>
              </a:ext>
            </a:extLst>
          </p:cNvPr>
          <p:cNvSpPr txBox="1"/>
          <p:nvPr/>
        </p:nvSpPr>
        <p:spPr>
          <a:xfrm>
            <a:off x="683568" y="3150674"/>
            <a:ext cx="3347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 Parameter</a:t>
            </a:r>
          </a:p>
          <a:p>
            <a:pPr algn="ctr"/>
            <a:endParaRPr lang="en-US" altLang="ko-KR" sz="1600" i="1" dirty="0"/>
          </a:p>
          <a:p>
            <a:pPr algn="ctr"/>
            <a:r>
              <a:rPr lang="en-US" altLang="ko-KR" sz="1600" i="1" dirty="0"/>
              <a:t>L = 12</a:t>
            </a:r>
          </a:p>
          <a:p>
            <a:pPr algn="ctr"/>
            <a:r>
              <a:rPr lang="en-US" altLang="ko-KR" sz="1600" i="1" dirty="0"/>
              <a:t>H = 768</a:t>
            </a:r>
          </a:p>
          <a:p>
            <a:pPr algn="ctr"/>
            <a:r>
              <a:rPr lang="en-US" altLang="ko-KR" sz="1600" i="1" dirty="0"/>
              <a:t>A = 12</a:t>
            </a:r>
          </a:p>
          <a:p>
            <a:pPr algn="ctr"/>
            <a:r>
              <a:rPr lang="en-US" altLang="ko-KR" sz="1600" i="1" dirty="0" err="1"/>
              <a:t>Max_length</a:t>
            </a:r>
            <a:r>
              <a:rPr lang="en-US" altLang="ko-KR" sz="1600" i="1" dirty="0"/>
              <a:t>  = 128</a:t>
            </a:r>
          </a:p>
          <a:p>
            <a:pPr algn="ctr"/>
            <a:r>
              <a:rPr lang="en-US" altLang="ko-KR" sz="1600" i="1" dirty="0"/>
              <a:t>Optimizer = Adam</a:t>
            </a:r>
          </a:p>
          <a:p>
            <a:pPr algn="ctr"/>
            <a:r>
              <a:rPr lang="en-US" altLang="ko-KR" sz="1600" i="1" dirty="0"/>
              <a:t>Learning rate = 2e-5</a:t>
            </a:r>
          </a:p>
          <a:p>
            <a:pPr algn="ctr"/>
            <a:r>
              <a:rPr lang="en-US" altLang="ko-KR" sz="1600" i="1" dirty="0"/>
              <a:t>Epochs = 1, 2, 3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A09647-358F-47C7-80AA-82FEA334D353}"/>
              </a:ext>
            </a:extLst>
          </p:cNvPr>
          <p:cNvSpPr/>
          <p:nvPr/>
        </p:nvSpPr>
        <p:spPr>
          <a:xfrm>
            <a:off x="4855392" y="3080258"/>
            <a:ext cx="2736304" cy="417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DataLoader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9EC607-BAF1-4474-8DF5-DD0925785857}"/>
              </a:ext>
            </a:extLst>
          </p:cNvPr>
          <p:cNvSpPr/>
          <p:nvPr/>
        </p:nvSpPr>
        <p:spPr>
          <a:xfrm>
            <a:off x="4859928" y="3801590"/>
            <a:ext cx="2736304" cy="417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31B24F-16ED-4763-893D-8B650F9E0E70}"/>
              </a:ext>
            </a:extLst>
          </p:cNvPr>
          <p:cNvSpPr/>
          <p:nvPr/>
        </p:nvSpPr>
        <p:spPr>
          <a:xfrm>
            <a:off x="4860032" y="4522922"/>
            <a:ext cx="2736304" cy="417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1B441D-6D60-4462-AF3D-8685E96BBA3A}"/>
              </a:ext>
            </a:extLst>
          </p:cNvPr>
          <p:cNvSpPr/>
          <p:nvPr/>
        </p:nvSpPr>
        <p:spPr>
          <a:xfrm>
            <a:off x="4855392" y="5244254"/>
            <a:ext cx="2736304" cy="417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68028F-F4FA-4A06-88F5-7DC8C67A23E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223544" y="3497426"/>
            <a:ext cx="4536" cy="304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12D65C-FA13-4823-A04B-C20507F57ED8}"/>
              </a:ext>
            </a:extLst>
          </p:cNvPr>
          <p:cNvCxnSpPr/>
          <p:nvPr/>
        </p:nvCxnSpPr>
        <p:spPr>
          <a:xfrm>
            <a:off x="6223544" y="4218758"/>
            <a:ext cx="4536" cy="304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AEFA4-3EEE-435E-8A11-025A78C261B5}"/>
              </a:ext>
            </a:extLst>
          </p:cNvPr>
          <p:cNvCxnSpPr/>
          <p:nvPr/>
        </p:nvCxnSpPr>
        <p:spPr>
          <a:xfrm>
            <a:off x="6223544" y="4940090"/>
            <a:ext cx="4536" cy="304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B7093-8715-45DB-93A6-91EF86283128}"/>
              </a:ext>
            </a:extLst>
          </p:cNvPr>
          <p:cNvSpPr txBox="1"/>
          <p:nvPr/>
        </p:nvSpPr>
        <p:spPr>
          <a:xfrm>
            <a:off x="6318601" y="49340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768</a:t>
            </a:r>
            <a:r>
              <a:rPr lang="ko-KR" altLang="en-US" sz="1200" dirty="0"/>
              <a:t>차원 </a:t>
            </a:r>
            <a:r>
              <a:rPr lang="en-US" altLang="ko-KR" sz="1200" dirty="0"/>
              <a:t>-&gt; 5</a:t>
            </a:r>
            <a:r>
              <a:rPr lang="ko-KR" altLang="en-US" sz="1200" dirty="0"/>
              <a:t>차원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204A6-08C0-4385-B2F5-C4B21D02D581}"/>
              </a:ext>
            </a:extLst>
          </p:cNvPr>
          <p:cNvSpPr txBox="1"/>
          <p:nvPr/>
        </p:nvSpPr>
        <p:spPr>
          <a:xfrm>
            <a:off x="6319924" y="564960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 = sentence mean vector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47F8A8-FFDF-47A6-8C79-848CBDF8A53C}"/>
              </a:ext>
            </a:extLst>
          </p:cNvPr>
          <p:cNvCxnSpPr/>
          <p:nvPr/>
        </p:nvCxnSpPr>
        <p:spPr>
          <a:xfrm>
            <a:off x="6223544" y="5645116"/>
            <a:ext cx="4536" cy="304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786DD-4319-40F4-A002-71A75D5D69B5}"/>
              </a:ext>
            </a:extLst>
          </p:cNvPr>
          <p:cNvSpPr txBox="1"/>
          <p:nvPr/>
        </p:nvSpPr>
        <p:spPr>
          <a:xfrm>
            <a:off x="6319924" y="3503459"/>
            <a:ext cx="263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train_loader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test_loader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val_loader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AA25F-FCDB-4F2C-BFE1-7255B9DD881D}"/>
              </a:ext>
            </a:extLst>
          </p:cNvPr>
          <p:cNvSpPr txBox="1"/>
          <p:nvPr/>
        </p:nvSpPr>
        <p:spPr>
          <a:xfrm>
            <a:off x="6319924" y="4213844"/>
            <a:ext cx="236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=&gt; Gradient </a:t>
            </a:r>
            <a:r>
              <a:rPr lang="ko-KR" altLang="en-US" sz="1200" dirty="0"/>
              <a:t>계산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7D4DD-33C8-42D8-B47B-965653E388FE}"/>
              </a:ext>
            </a:extLst>
          </p:cNvPr>
          <p:cNvSpPr txBox="1"/>
          <p:nvPr/>
        </p:nvSpPr>
        <p:spPr>
          <a:xfrm>
            <a:off x="4123276" y="4212715"/>
            <a:ext cx="2132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loss </a:t>
            </a:r>
            <a:r>
              <a:rPr lang="ko-KR" altLang="en-US" sz="1200" dirty="0"/>
              <a:t>구하고</a:t>
            </a:r>
            <a:r>
              <a:rPr lang="en-US" altLang="ko-KR" sz="1200" dirty="0"/>
              <a:t>, backward</a:t>
            </a:r>
            <a:r>
              <a:rPr lang="ko-KR" altLang="en-US" sz="1200" dirty="0"/>
              <a:t> 수행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9853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4A70D4-E99A-437F-9E36-49CBB8DEF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11"/>
          <a:stretch/>
        </p:blipFill>
        <p:spPr>
          <a:xfrm>
            <a:off x="971600" y="2492897"/>
            <a:ext cx="3743330" cy="28127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BERT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(2)-1 </a:t>
            </a:r>
            <a:r>
              <a:rPr lang="en-US" altLang="ko-KR" dirty="0" err="1"/>
              <a:t>KoSBERT</a:t>
            </a:r>
            <a:r>
              <a:rPr lang="en-US" altLang="ko-KR" dirty="0"/>
              <a:t> </a:t>
            </a:r>
            <a:r>
              <a:rPr lang="ko-KR" altLang="en-US" dirty="0"/>
              <a:t>모델 학습 진행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B1DB6-5E2C-4EF6-A564-2EC6A7842F3F}"/>
              </a:ext>
            </a:extLst>
          </p:cNvPr>
          <p:cNvSpPr txBox="1"/>
          <p:nvPr/>
        </p:nvSpPr>
        <p:spPr>
          <a:xfrm>
            <a:off x="1331903" y="5633894"/>
            <a:ext cx="3304697" cy="814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input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과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mask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 뒤섞이지 않도록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random_state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일정하게 고정</a:t>
            </a:r>
            <a:endParaRPr lang="en-US" altLang="ko-KR" sz="1100" dirty="0">
              <a:solidFill>
                <a:srgbClr val="33333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1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</a:t>
            </a:r>
            <a:r>
              <a:rPr lang="ko-KR" altLang="en-US" sz="11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은 </a:t>
            </a:r>
            <a:r>
              <a:rPr lang="en-US" altLang="ko-KR" sz="1100" dirty="0" err="1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NLI</a:t>
            </a:r>
            <a:r>
              <a:rPr lang="ko-KR" altLang="en-US" sz="11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설정</a:t>
            </a:r>
            <a:endParaRPr lang="en-US" altLang="ko-KR" sz="1100" dirty="0">
              <a:solidFill>
                <a:srgbClr val="33333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40C93-C756-4542-9887-8FC78C8EDFF5}"/>
              </a:ext>
            </a:extLst>
          </p:cNvPr>
          <p:cNvSpPr txBox="1"/>
          <p:nvPr/>
        </p:nvSpPr>
        <p:spPr>
          <a:xfrm>
            <a:off x="1331903" y="5397552"/>
            <a:ext cx="2784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순서대로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train, valid, test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갯수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CC089E-B890-4955-810B-1ADA3CF53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30" y="5337248"/>
            <a:ext cx="455022" cy="38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FD6092-AB2D-43C8-B832-F1FDEAF89E57}"/>
              </a:ext>
            </a:extLst>
          </p:cNvPr>
          <p:cNvSpPr txBox="1"/>
          <p:nvPr/>
        </p:nvSpPr>
        <p:spPr>
          <a:xfrm>
            <a:off x="5270199" y="54283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AdMSLoss</a:t>
            </a:r>
            <a:r>
              <a: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이용하여</a:t>
            </a:r>
            <a:endParaRPr lang="en-US" altLang="ko-KR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768</a:t>
            </a:r>
            <a:r>
              <a:rPr lang="ko-KR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차원을 </a:t>
            </a:r>
            <a:r>
              <a:rPr lang="en-US" altLang="ko-KR" sz="1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차원으로 변경</a:t>
            </a:r>
            <a:endParaRPr lang="en-US" altLang="ko-KR" sz="12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-&gt; Classification</a:t>
            </a:r>
            <a:endParaRPr lang="ko-KR" altLang="en-US" sz="12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2824B-D092-4E80-B23B-876B5DF9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330" y="2457714"/>
            <a:ext cx="32004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3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AEB889-117E-4B4B-830F-34F6F4AAA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1" r="34839" b="2386"/>
          <a:stretch/>
        </p:blipFill>
        <p:spPr>
          <a:xfrm>
            <a:off x="940965" y="2445290"/>
            <a:ext cx="3744416" cy="40800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927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BERT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(2)-1 </a:t>
            </a:r>
            <a:r>
              <a:rPr lang="en-US" altLang="ko-KR" dirty="0" err="1"/>
              <a:t>KoSBERT</a:t>
            </a:r>
            <a:r>
              <a:rPr lang="en-US" altLang="ko-KR" dirty="0"/>
              <a:t> </a:t>
            </a:r>
            <a:r>
              <a:rPr lang="ko-KR" altLang="en-US" dirty="0"/>
              <a:t>모델 학습 진행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F5CC7-EFC5-4E34-B4D9-8E855268F767}"/>
              </a:ext>
            </a:extLst>
          </p:cNvPr>
          <p:cNvSpPr/>
          <p:nvPr/>
        </p:nvSpPr>
        <p:spPr>
          <a:xfrm>
            <a:off x="1491689" y="5035376"/>
            <a:ext cx="2617628" cy="1726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07ACF7E-7B82-44E9-80C3-0680A34E10EB}"/>
              </a:ext>
            </a:extLst>
          </p:cNvPr>
          <p:cNvCxnSpPr>
            <a:cxnSpLocks/>
          </p:cNvCxnSpPr>
          <p:nvPr/>
        </p:nvCxnSpPr>
        <p:spPr>
          <a:xfrm flipV="1">
            <a:off x="4104146" y="4293096"/>
            <a:ext cx="1373323" cy="82858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3C7B70-7A9C-4937-8393-FC3CB0ECFD1D}"/>
              </a:ext>
            </a:extLst>
          </p:cNvPr>
          <p:cNvSpPr txBox="1"/>
          <p:nvPr/>
        </p:nvSpPr>
        <p:spPr>
          <a:xfrm>
            <a:off x="5446144" y="4093042"/>
            <a:ext cx="264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Gradient</a:t>
            </a:r>
            <a:r>
              <a:rPr lang="ko-KR" altLang="en-US" sz="1200" dirty="0"/>
              <a:t>가 특정 단어에 </a:t>
            </a:r>
            <a:endParaRPr lang="en-US" altLang="ko-KR" sz="1200" dirty="0"/>
          </a:p>
          <a:p>
            <a:r>
              <a:rPr lang="ko-KR" altLang="en-US" sz="1200" dirty="0"/>
              <a:t>너무 </a:t>
            </a:r>
            <a:r>
              <a:rPr lang="en-US" altLang="ko-KR" sz="1200" dirty="0"/>
              <a:t>fitting </a:t>
            </a:r>
            <a:r>
              <a:rPr lang="ko-KR" altLang="en-US" sz="1200" dirty="0"/>
              <a:t>되지 않도록 상한선 제한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EF8201-A5E6-4551-A7C9-B0C9BF0358DC}"/>
              </a:ext>
            </a:extLst>
          </p:cNvPr>
          <p:cNvSpPr/>
          <p:nvPr/>
        </p:nvSpPr>
        <p:spPr>
          <a:xfrm>
            <a:off x="1491689" y="5336623"/>
            <a:ext cx="745420" cy="1648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51E9A05-694C-4EEF-9A6D-E74531992C30}"/>
              </a:ext>
            </a:extLst>
          </p:cNvPr>
          <p:cNvCxnSpPr>
            <a:cxnSpLocks/>
          </p:cNvCxnSpPr>
          <p:nvPr/>
        </p:nvCxnSpPr>
        <p:spPr>
          <a:xfrm flipV="1">
            <a:off x="2243707" y="5419065"/>
            <a:ext cx="3305770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AF3B96-BAD3-45FA-AD2E-33CD5823B473}"/>
              </a:ext>
            </a:extLst>
          </p:cNvPr>
          <p:cNvSpPr txBox="1"/>
          <p:nvPr/>
        </p:nvSpPr>
        <p:spPr>
          <a:xfrm>
            <a:off x="5524137" y="5216298"/>
            <a:ext cx="2545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기울기를 실제로 업데이트 </a:t>
            </a:r>
            <a:r>
              <a:rPr lang="ko-KR" altLang="en-US" sz="1100" dirty="0" err="1"/>
              <a:t>해줌</a:t>
            </a:r>
            <a:endParaRPr lang="en-US" altLang="ko-KR" sz="1100" dirty="0"/>
          </a:p>
          <a:p>
            <a:r>
              <a:rPr lang="en-US" altLang="ko-KR" sz="1100" dirty="0"/>
              <a:t>(optimizer</a:t>
            </a:r>
            <a:r>
              <a:rPr lang="ko-KR" altLang="en-US" sz="1100" dirty="0"/>
              <a:t>가 들어가야 업데이트 진행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771C28-558C-45B0-B333-C5C17DCE097C}"/>
              </a:ext>
            </a:extLst>
          </p:cNvPr>
          <p:cNvSpPr/>
          <p:nvPr/>
        </p:nvSpPr>
        <p:spPr>
          <a:xfrm>
            <a:off x="1480437" y="3448564"/>
            <a:ext cx="3060928" cy="1648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E4749C-B500-407D-8F16-F4AD326F1699}"/>
              </a:ext>
            </a:extLst>
          </p:cNvPr>
          <p:cNvCxnSpPr>
            <a:cxnSpLocks/>
          </p:cNvCxnSpPr>
          <p:nvPr/>
        </p:nvCxnSpPr>
        <p:spPr>
          <a:xfrm flipV="1">
            <a:off x="4541365" y="2927961"/>
            <a:ext cx="936104" cy="597752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8B8B15-FFF1-4AB7-B795-5449080940D7}"/>
              </a:ext>
            </a:extLst>
          </p:cNvPr>
          <p:cNvSpPr txBox="1"/>
          <p:nvPr/>
        </p:nvSpPr>
        <p:spPr>
          <a:xfrm>
            <a:off x="5451275" y="270892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문장하고 라벨 같이 학습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문장은 리스트로 넣음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라벨은 그냥 대입</a:t>
            </a:r>
            <a:r>
              <a:rPr lang="en-US" altLang="ko-KR" sz="1200" dirty="0">
                <a:latin typeface="+mj-lt"/>
              </a:rPr>
              <a:t>)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5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961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BERT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(2)-1 </a:t>
            </a:r>
            <a:r>
              <a:rPr lang="en-US" altLang="ko-KR" dirty="0" err="1"/>
              <a:t>KoSBERT</a:t>
            </a:r>
            <a:r>
              <a:rPr lang="en-US" altLang="ko-KR" dirty="0"/>
              <a:t> </a:t>
            </a:r>
            <a:r>
              <a:rPr lang="ko-KR" altLang="en-US" dirty="0"/>
              <a:t>모델 학습 진행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B5009F-F8AD-465F-943E-65F1C16B5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" t="14751" r="6350"/>
          <a:stretch/>
        </p:blipFill>
        <p:spPr>
          <a:xfrm>
            <a:off x="827584" y="2516664"/>
            <a:ext cx="3816424" cy="38646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CDDEDF-9884-474D-B858-E6634B180FD0}"/>
              </a:ext>
            </a:extLst>
          </p:cNvPr>
          <p:cNvSpPr/>
          <p:nvPr/>
        </p:nvSpPr>
        <p:spPr>
          <a:xfrm>
            <a:off x="1065323" y="3594006"/>
            <a:ext cx="1418445" cy="203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5372CEB-AD13-4958-96F3-B2C06A8790FD}"/>
              </a:ext>
            </a:extLst>
          </p:cNvPr>
          <p:cNvCxnSpPr>
            <a:cxnSpLocks/>
          </p:cNvCxnSpPr>
          <p:nvPr/>
        </p:nvCxnSpPr>
        <p:spPr>
          <a:xfrm flipV="1">
            <a:off x="2483768" y="3724681"/>
            <a:ext cx="2221625" cy="1"/>
          </a:xfrm>
          <a:prstGeom prst="bentConnector3">
            <a:avLst>
              <a:gd name="adj1" fmla="val 319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80987-AF0D-40DD-88CE-86478FC71526}"/>
              </a:ext>
            </a:extLst>
          </p:cNvPr>
          <p:cNvSpPr txBox="1"/>
          <p:nvPr/>
        </p:nvSpPr>
        <p:spPr>
          <a:xfrm>
            <a:off x="4950596" y="3471391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AdmSoftmaxLoss</a:t>
            </a:r>
            <a:r>
              <a:rPr lang="ko-KR" altLang="en-US" sz="1200" dirty="0"/>
              <a:t>를 이용하여</a:t>
            </a:r>
            <a:endParaRPr lang="en-US" altLang="ko-KR" sz="1200" dirty="0"/>
          </a:p>
          <a:p>
            <a:r>
              <a:rPr lang="en-US" altLang="ko-KR" sz="1200" dirty="0"/>
              <a:t>768</a:t>
            </a:r>
            <a:r>
              <a:rPr lang="ko-KR" altLang="en-US" sz="1200" dirty="0"/>
              <a:t>차원에서 </a:t>
            </a:r>
            <a:r>
              <a:rPr lang="en-US" altLang="ko-KR" sz="1200" dirty="0"/>
              <a:t>5</a:t>
            </a:r>
            <a:r>
              <a:rPr lang="ko-KR" altLang="en-US" sz="1200" dirty="0"/>
              <a:t>차원으로 변경</a:t>
            </a:r>
            <a:r>
              <a:rPr lang="en-US" altLang="ko-KR" sz="1200" dirty="0"/>
              <a:t> -&gt; classification</a:t>
            </a:r>
            <a:endParaRPr lang="ko-KR" altLang="en-US" sz="12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6E1DEFE-6F10-4CC6-B414-E64080497DC3}"/>
              </a:ext>
            </a:extLst>
          </p:cNvPr>
          <p:cNvCxnSpPr>
            <a:cxnSpLocks/>
          </p:cNvCxnSpPr>
          <p:nvPr/>
        </p:nvCxnSpPr>
        <p:spPr>
          <a:xfrm>
            <a:off x="2589126" y="4089238"/>
            <a:ext cx="2486930" cy="35975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AC4E7-3474-4151-8D0E-CB3F2F9A2A24}"/>
              </a:ext>
            </a:extLst>
          </p:cNvPr>
          <p:cNvSpPr/>
          <p:nvPr/>
        </p:nvSpPr>
        <p:spPr>
          <a:xfrm>
            <a:off x="1046273" y="4036814"/>
            <a:ext cx="1558331" cy="1105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AF640-A814-441F-9FBA-DC8A1D770F14}"/>
              </a:ext>
            </a:extLst>
          </p:cNvPr>
          <p:cNvSpPr txBox="1"/>
          <p:nvPr/>
        </p:nvSpPr>
        <p:spPr>
          <a:xfrm>
            <a:off x="5076056" y="4226677"/>
            <a:ext cx="362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모델의 출력으로 </a:t>
            </a:r>
            <a:r>
              <a:rPr lang="ko-KR" altLang="en-US" sz="1200" dirty="0" err="1"/>
              <a:t>입력토큰</a:t>
            </a:r>
            <a:r>
              <a:rPr lang="en-US" altLang="ko-KR" sz="1200" dirty="0"/>
              <a:t>, </a:t>
            </a:r>
            <a:r>
              <a:rPr lang="ko-KR" altLang="en-US" sz="1200" dirty="0"/>
              <a:t>단어벡터</a:t>
            </a:r>
            <a:r>
              <a:rPr lang="en-US" altLang="ko-KR" sz="1200" dirty="0"/>
              <a:t>, </a:t>
            </a:r>
            <a:r>
              <a:rPr lang="ko-KR" altLang="en-US" sz="1200" dirty="0"/>
              <a:t>문장벡터</a:t>
            </a:r>
            <a:r>
              <a:rPr lang="en-US" altLang="ko-KR" sz="1200" dirty="0"/>
              <a:t> </a:t>
            </a:r>
            <a:r>
              <a:rPr lang="ko-KR" altLang="en-US" sz="1200" dirty="0"/>
              <a:t>중 </a:t>
            </a:r>
            <a:r>
              <a:rPr lang="en-US" altLang="ko-KR" sz="1200" dirty="0" err="1"/>
              <a:t>Sentence_embedding</a:t>
            </a:r>
            <a:r>
              <a:rPr lang="ko-KR" altLang="en-US" sz="1200" dirty="0"/>
              <a:t>만 따로 가져옴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221003-AA1E-4536-9FA9-07DB2C0A6D24}"/>
              </a:ext>
            </a:extLst>
          </p:cNvPr>
          <p:cNvSpPr/>
          <p:nvPr/>
        </p:nvSpPr>
        <p:spPr>
          <a:xfrm>
            <a:off x="899592" y="5056964"/>
            <a:ext cx="2160240" cy="7757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7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KoSBERT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(2)-1 </a:t>
            </a:r>
            <a:r>
              <a:rPr lang="en-US" altLang="ko-KR" dirty="0" err="1"/>
              <a:t>KoSBERT</a:t>
            </a:r>
            <a:r>
              <a:rPr lang="en-US" altLang="ko-KR" dirty="0"/>
              <a:t> </a:t>
            </a:r>
            <a:r>
              <a:rPr lang="ko-KR" altLang="en-US" dirty="0"/>
              <a:t>모델 학습 진행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7FDD5-BE23-4FAE-97BE-13EF82605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51"/>
          <a:stretch/>
        </p:blipFill>
        <p:spPr>
          <a:xfrm>
            <a:off x="331027" y="3068960"/>
            <a:ext cx="2344107" cy="2431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CD508F-0C36-4B13-825E-6B95CC670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571"/>
          <a:stretch/>
        </p:blipFill>
        <p:spPr>
          <a:xfrm>
            <a:off x="2675133" y="3068960"/>
            <a:ext cx="2375297" cy="24314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404818-8470-460E-AF15-E70C55495B49}"/>
              </a:ext>
            </a:extLst>
          </p:cNvPr>
          <p:cNvSpPr txBox="1"/>
          <p:nvPr/>
        </p:nvSpPr>
        <p:spPr>
          <a:xfrm>
            <a:off x="5330593" y="3429000"/>
            <a:ext cx="368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모델과 </a:t>
            </a: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en-US" altLang="ko-KR" dirty="0" err="1"/>
              <a:t>pt</a:t>
            </a:r>
            <a:r>
              <a:rPr lang="ko-KR" altLang="en-US" dirty="0"/>
              <a:t>파일과 </a:t>
            </a:r>
            <a:r>
              <a:rPr lang="en-US" altLang="ko-KR" dirty="0"/>
              <a:t>txt </a:t>
            </a:r>
          </a:p>
          <a:p>
            <a:r>
              <a:rPr lang="ko-KR" altLang="en-US" dirty="0"/>
              <a:t>파일로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train_log</a:t>
            </a:r>
            <a:r>
              <a:rPr lang="en-US" altLang="ko-KR" dirty="0"/>
              <a:t> : epoch 1</a:t>
            </a:r>
            <a:r>
              <a:rPr lang="ko-KR" altLang="en-US" dirty="0"/>
              <a:t> 에 대한 결과</a:t>
            </a:r>
            <a:endParaRPr lang="en-US" altLang="ko-KR" dirty="0"/>
          </a:p>
          <a:p>
            <a:r>
              <a:rPr lang="en-US" altLang="ko-KR" dirty="0" err="1"/>
              <a:t>train_log2</a:t>
            </a:r>
            <a:r>
              <a:rPr lang="en-US" altLang="ko-KR" dirty="0"/>
              <a:t>: epoch 2</a:t>
            </a:r>
            <a:r>
              <a:rPr lang="ko-KR" altLang="en-US" dirty="0"/>
              <a:t> 에 대한 결과</a:t>
            </a:r>
            <a:endParaRPr lang="en-US" altLang="ko-KR" dirty="0"/>
          </a:p>
          <a:p>
            <a:r>
              <a:rPr lang="en-US" altLang="ko-KR" dirty="0" err="1"/>
              <a:t>train_log3</a:t>
            </a:r>
            <a:r>
              <a:rPr lang="en-US" altLang="ko-KR" dirty="0"/>
              <a:t>: epoch 3</a:t>
            </a:r>
            <a:r>
              <a:rPr lang="ko-KR" altLang="en-US" dirty="0"/>
              <a:t>에 대한 결과</a:t>
            </a:r>
          </a:p>
        </p:txBody>
      </p:sp>
    </p:spTree>
    <p:extLst>
      <p:ext uri="{BB962C8B-B14F-4D97-AF65-F5344CB8AC3E}">
        <p14:creationId xmlns:p14="http://schemas.microsoft.com/office/powerpoint/2010/main" val="40459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주제</a:t>
            </a:r>
          </a:p>
          <a:p>
            <a:pPr lvl="1"/>
            <a:r>
              <a:rPr lang="en-US" altLang="ko-KR" dirty="0"/>
              <a:t>BERT</a:t>
            </a:r>
            <a:r>
              <a:rPr lang="ko-KR" altLang="en-US" dirty="0"/>
              <a:t>를 이용한 해양사고 보고서 분석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목표 </a:t>
            </a:r>
            <a:endParaRPr lang="en-US" altLang="ko-KR" dirty="0"/>
          </a:p>
          <a:p>
            <a:pPr lvl="2"/>
            <a:r>
              <a:rPr lang="en-US" altLang="ko-KR" dirty="0"/>
              <a:t>1) </a:t>
            </a:r>
            <a:r>
              <a:rPr lang="ko-KR" altLang="en-US" dirty="0"/>
              <a:t>재결서 내 문장 </a:t>
            </a:r>
            <a:r>
              <a:rPr lang="en-US" altLang="ko-KR" dirty="0"/>
              <a:t>Classification &amp;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</a:p>
          <a:p>
            <a:pPr lvl="3"/>
            <a:r>
              <a:rPr lang="ko-KR" altLang="en-US" dirty="0"/>
              <a:t>유사한 문장 간의 군집화를 바탕으로 유사한 사고 위험성을 담은 문장끼리 묶어 원인을 보다 쉽게 식별하고자 함</a:t>
            </a:r>
            <a:endParaRPr lang="en-US" altLang="ko-KR" dirty="0"/>
          </a:p>
          <a:p>
            <a:pPr lvl="3"/>
            <a:r>
              <a:rPr lang="en-US" altLang="ko-KR" dirty="0" err="1"/>
              <a:t>KoSentenceBERT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3"/>
            <a:r>
              <a:rPr lang="en-US" altLang="ko-KR" dirty="0"/>
              <a:t>K-Means</a:t>
            </a:r>
            <a:r>
              <a:rPr lang="ko-KR" altLang="en-US" dirty="0"/>
              <a:t>를 통해 </a:t>
            </a:r>
            <a:r>
              <a:rPr lang="en-US" altLang="ko-KR" dirty="0"/>
              <a:t>Clustering</a:t>
            </a:r>
          </a:p>
          <a:p>
            <a:pPr lvl="3"/>
            <a:r>
              <a:rPr lang="en-US" altLang="ko-KR" dirty="0"/>
              <a:t>t-SNE</a:t>
            </a:r>
            <a:r>
              <a:rPr lang="ko-KR" altLang="en-US" dirty="0"/>
              <a:t>를 이용해 차원 축소 및 시각화</a:t>
            </a:r>
            <a:endParaRPr lang="en-US" altLang="ko-KR" dirty="0"/>
          </a:p>
          <a:p>
            <a:pPr lvl="2"/>
            <a:r>
              <a:rPr lang="en-US" altLang="ko-KR" dirty="0"/>
              <a:t>2) </a:t>
            </a:r>
            <a:r>
              <a:rPr lang="ko-KR" altLang="en-US" dirty="0"/>
              <a:t>재결서 내 문장 중요 </a:t>
            </a:r>
            <a:r>
              <a:rPr lang="en-US" altLang="ko-KR" dirty="0"/>
              <a:t>Keyword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3"/>
            <a:r>
              <a:rPr lang="ko-KR" altLang="en-US" dirty="0"/>
              <a:t>감당할 수 없는 많은 양의 데이터에서 문장별로 </a:t>
            </a:r>
            <a:r>
              <a:rPr lang="en-US" altLang="ko-KR" dirty="0"/>
              <a:t>Keyword</a:t>
            </a:r>
            <a:r>
              <a:rPr lang="ko-KR" altLang="en-US" dirty="0"/>
              <a:t>를 추출함으로써 중요도를 판단하고자 함</a:t>
            </a:r>
            <a:endParaRPr lang="en-US" altLang="ko-KR" dirty="0"/>
          </a:p>
          <a:p>
            <a:pPr lvl="3"/>
            <a:r>
              <a:rPr lang="ko-KR" altLang="en-US" dirty="0"/>
              <a:t>문장 </a:t>
            </a:r>
            <a:r>
              <a:rPr lang="en-US" altLang="ko-KR" dirty="0"/>
              <a:t>Vector</a:t>
            </a:r>
            <a:r>
              <a:rPr lang="ko-KR" altLang="en-US" dirty="0"/>
              <a:t>와 </a:t>
            </a:r>
            <a:r>
              <a:rPr lang="en-US" altLang="ko-KR" dirty="0"/>
              <a:t>Word Vector </a:t>
            </a:r>
            <a:r>
              <a:rPr lang="ko-KR" altLang="en-US" dirty="0"/>
              <a:t>간의 코사인 유사도를 구하여</a:t>
            </a:r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en-US" altLang="ko-KR" dirty="0"/>
              <a:t>Keyword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08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4BC9F-A275-4188-B5B6-20E00124A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6" r="22413"/>
          <a:stretch/>
        </p:blipFill>
        <p:spPr>
          <a:xfrm>
            <a:off x="899592" y="2204864"/>
            <a:ext cx="4252158" cy="3934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AA815-BC62-4B80-A018-F1BAEF398334}"/>
              </a:ext>
            </a:extLst>
          </p:cNvPr>
          <p:cNvSpPr txBox="1"/>
          <p:nvPr/>
        </p:nvSpPr>
        <p:spPr>
          <a:xfrm>
            <a:off x="5436096" y="3011875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Corpus</a:t>
            </a:r>
            <a:r>
              <a:rPr lang="ko-KR" altLang="en-US" sz="1400" dirty="0"/>
              <a:t>의 한 문장과 </a:t>
            </a:r>
            <a:r>
              <a:rPr lang="en-US" altLang="ko-KR" sz="1400" dirty="0"/>
              <a:t>query</a:t>
            </a:r>
            <a:r>
              <a:rPr lang="ko-KR" altLang="en-US" sz="1400" dirty="0"/>
              <a:t>의 한 문장의 각 </a:t>
            </a:r>
            <a:r>
              <a:rPr lang="en-US" altLang="ko-KR" sz="1400" dirty="0"/>
              <a:t>embedding </a:t>
            </a:r>
            <a:r>
              <a:rPr lang="ko-KR" altLang="en-US" sz="1400" dirty="0"/>
              <a:t>값을 구함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-&gt;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값으로 코사인 유사도를 구함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-&gt; query</a:t>
            </a:r>
            <a:r>
              <a:rPr lang="ko-KR" altLang="en-US" sz="1400" dirty="0"/>
              <a:t>와 가장 코사인 유사도가 높게 나온 </a:t>
            </a:r>
            <a:r>
              <a:rPr lang="en-US" altLang="ko-KR" sz="1400" dirty="0"/>
              <a:t>corpus 5</a:t>
            </a:r>
            <a:r>
              <a:rPr lang="ko-KR" altLang="en-US" sz="1400" dirty="0"/>
              <a:t>개를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067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F95B22-0B6E-4070-99A6-15A620630726}"/>
              </a:ext>
            </a:extLst>
          </p:cNvPr>
          <p:cNvSpPr/>
          <p:nvPr/>
        </p:nvSpPr>
        <p:spPr>
          <a:xfrm>
            <a:off x="971600" y="3176972"/>
            <a:ext cx="303568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학습된 </a:t>
            </a:r>
            <a:r>
              <a:rPr lang="en-US" altLang="ko-KR" dirty="0">
                <a:solidFill>
                  <a:schemeClr val="tx1"/>
                </a:solidFill>
              </a:rPr>
              <a:t>model 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870DFA9-2875-4405-A998-869692BD981D}"/>
              </a:ext>
            </a:extLst>
          </p:cNvPr>
          <p:cNvSpPr/>
          <p:nvPr/>
        </p:nvSpPr>
        <p:spPr>
          <a:xfrm>
            <a:off x="971600" y="3889648"/>
            <a:ext cx="303568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r>
              <a:rPr lang="ko-KR" altLang="en-US" dirty="0">
                <a:solidFill>
                  <a:schemeClr val="tx1"/>
                </a:solidFill>
              </a:rPr>
              <a:t>을 통한 </a:t>
            </a:r>
            <a:r>
              <a:rPr lang="en-US" altLang="ko-KR" dirty="0">
                <a:solidFill>
                  <a:schemeClr val="tx1"/>
                </a:solidFill>
              </a:rPr>
              <a:t>embedding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2EE9F83-8146-430E-B30D-33E37DB9F62F}"/>
              </a:ext>
            </a:extLst>
          </p:cNvPr>
          <p:cNvSpPr/>
          <p:nvPr/>
        </p:nvSpPr>
        <p:spPr>
          <a:xfrm>
            <a:off x="971600" y="4602324"/>
            <a:ext cx="303568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Cosine Similarity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E0CDBA4-5856-40EB-925B-6B15BEA224E2}"/>
              </a:ext>
            </a:extLst>
          </p:cNvPr>
          <p:cNvSpPr/>
          <p:nvPr/>
        </p:nvSpPr>
        <p:spPr>
          <a:xfrm>
            <a:off x="4860033" y="2574131"/>
            <a:ext cx="3439947" cy="1359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충돌사건은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시계양호한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야간에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85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대양호비응항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방파제를 지항로의 우측으로 항행 중이던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뉴빅토리호의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출항로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정면으로 진입하면서 발생한 것이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뉴빅토리호경계를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소홀히 하여 적절한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피항협력동작을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취하지 못한 것도 일인이 된다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8702C4-8040-44AB-8608-C1AB0E855371}"/>
              </a:ext>
            </a:extLst>
          </p:cNvPr>
          <p:cNvSpPr/>
          <p:nvPr/>
        </p:nvSpPr>
        <p:spPr>
          <a:xfrm>
            <a:off x="4860032" y="4539499"/>
            <a:ext cx="3439947" cy="1359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충돌사건은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씨스타크루즈제주항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출항을 위해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이안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중 갑자기 발생한 돌풍에 압류되어 우측으로 밀리면서 해경부두에 좌현 접안한 경비함정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3012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함의 우현과 충돌하여 발생한 것이 선장이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이안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조선 중 돌풍에 적절하게 대처하지 못한 것도 일인이 된다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5A7DD-1E07-4C31-9B7C-2EF1F45E36B5}"/>
              </a:ext>
            </a:extLst>
          </p:cNvPr>
          <p:cNvSpPr txBox="1"/>
          <p:nvPr/>
        </p:nvSpPr>
        <p:spPr>
          <a:xfrm>
            <a:off x="5535889" y="220664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3956E7-9461-43DC-ACB5-66989A36C4ED}"/>
              </a:ext>
            </a:extLst>
          </p:cNvPr>
          <p:cNvSpPr txBox="1"/>
          <p:nvPr/>
        </p:nvSpPr>
        <p:spPr>
          <a:xfrm>
            <a:off x="5535889" y="417070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corpus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05EB8-C5CC-49AF-90B8-B2BAC00F556B}"/>
              </a:ext>
            </a:extLst>
          </p:cNvPr>
          <p:cNvSpPr txBox="1"/>
          <p:nvPr/>
        </p:nvSpPr>
        <p:spPr>
          <a:xfrm>
            <a:off x="5535889" y="592953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Score : 0.9666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243EB5-9F54-47E3-9BAF-95A86CDE13A3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2489444" y="3681028"/>
            <a:ext cx="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0815B8-2A58-4442-9283-822D7F051B34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2489444" y="4393704"/>
            <a:ext cx="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4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Epoch </a:t>
            </a:r>
            <a:r>
              <a:rPr lang="ko-KR" altLang="en-US" dirty="0"/>
              <a:t>별 결과 첨부</a:t>
            </a:r>
            <a:r>
              <a:rPr lang="en-US" altLang="ko-KR" dirty="0"/>
              <a:t> – epoch 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0D0A0C-679A-4F42-805A-F50FE5E7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8292652" cy="3096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29586-51AB-4F13-90ED-120AAC23794A}"/>
              </a:ext>
            </a:extLst>
          </p:cNvPr>
          <p:cNvSpPr txBox="1"/>
          <p:nvPr/>
        </p:nvSpPr>
        <p:spPr>
          <a:xfrm>
            <a:off x="5724128" y="292494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평균 </a:t>
            </a:r>
            <a:r>
              <a:rPr lang="en-US" altLang="ko-KR" b="1" dirty="0">
                <a:solidFill>
                  <a:schemeClr val="tx2"/>
                </a:solidFill>
              </a:rPr>
              <a:t>score: </a:t>
            </a:r>
            <a:r>
              <a:rPr lang="ko-KR" altLang="en-US" b="1" dirty="0">
                <a:solidFill>
                  <a:schemeClr val="tx2"/>
                </a:solidFill>
              </a:rPr>
              <a:t>약 </a:t>
            </a:r>
            <a:r>
              <a:rPr lang="en-US" altLang="ko-KR" b="1" dirty="0">
                <a:solidFill>
                  <a:schemeClr val="tx2"/>
                </a:solidFill>
              </a:rPr>
              <a:t>0.6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9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Epoch </a:t>
            </a:r>
            <a:r>
              <a:rPr lang="ko-KR" altLang="en-US" dirty="0"/>
              <a:t>별 결과 첨부</a:t>
            </a:r>
            <a:r>
              <a:rPr lang="en-US" altLang="ko-KR" dirty="0"/>
              <a:t> – epoch 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40C6FD-6CFD-4FF0-93A6-D9FCB91A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5" y="2780928"/>
            <a:ext cx="8152909" cy="3079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CB61C3-D588-421C-84E0-552B1117F2CC}"/>
              </a:ext>
            </a:extLst>
          </p:cNvPr>
          <p:cNvSpPr txBox="1"/>
          <p:nvPr/>
        </p:nvSpPr>
        <p:spPr>
          <a:xfrm>
            <a:off x="5796136" y="29156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평균 </a:t>
            </a:r>
            <a:r>
              <a:rPr lang="en-US" altLang="ko-KR" b="1" dirty="0">
                <a:solidFill>
                  <a:schemeClr val="tx2"/>
                </a:solidFill>
              </a:rPr>
              <a:t>score: 0.71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6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epoch </a:t>
            </a:r>
            <a:r>
              <a:rPr lang="ko-KR" altLang="en-US" dirty="0"/>
              <a:t>별 </a:t>
            </a:r>
            <a:r>
              <a:rPr lang="en-US" altLang="ko-KR" dirty="0"/>
              <a:t>loss </a:t>
            </a:r>
            <a:r>
              <a:rPr lang="ko-KR" altLang="en-US" dirty="0"/>
              <a:t>및 코사인 유사도 결과 차이</a:t>
            </a:r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35EFE6-DFA1-4F7E-93CF-3E2DDF77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3037"/>
              </p:ext>
            </p:extLst>
          </p:nvPr>
        </p:nvGraphicFramePr>
        <p:xfrm>
          <a:off x="1763688" y="3024674"/>
          <a:ext cx="5208240" cy="113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583799301"/>
                    </a:ext>
                  </a:extLst>
                </a:gridCol>
                <a:gridCol w="1673932">
                  <a:extLst>
                    <a:ext uri="{9D8B030D-6E8A-4147-A177-3AD203B41FA5}">
                      <a16:colId xmlns:a16="http://schemas.microsoft.com/office/drawing/2014/main" val="2248763491"/>
                    </a:ext>
                  </a:extLst>
                </a:gridCol>
                <a:gridCol w="1302060">
                  <a:extLst>
                    <a:ext uri="{9D8B030D-6E8A-4147-A177-3AD203B41FA5}">
                      <a16:colId xmlns:a16="http://schemas.microsoft.com/office/drawing/2014/main" val="3629722170"/>
                    </a:ext>
                  </a:extLst>
                </a:gridCol>
              </a:tblGrid>
              <a:tr h="28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Epoch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loss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score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93500219"/>
                  </a:ext>
                </a:extLst>
              </a:tr>
              <a:tr h="28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Epoch 1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0.23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0.8230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59072366"/>
                  </a:ext>
                </a:extLst>
              </a:tr>
              <a:tr h="28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Epoch 2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0.30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0.61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49600247"/>
                  </a:ext>
                </a:extLst>
              </a:tr>
              <a:tr h="284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Epoch 3</a:t>
                      </a:r>
                      <a:endParaRPr lang="ko-KR" altLang="en-US" sz="13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0.27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ea"/>
                          <a:ea typeface="+mj-ea"/>
                        </a:rPr>
                        <a:t>0.71</a:t>
                      </a:r>
                      <a:endParaRPr lang="ko-KR" altLang="en-US" sz="1300" b="1" dirty="0">
                        <a:latin typeface="+mj-ea"/>
                        <a:ea typeface="+mj-ea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4653051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20CB643-BEB8-41B1-BE04-50DE507CC86B}"/>
              </a:ext>
            </a:extLst>
          </p:cNvPr>
          <p:cNvSpPr/>
          <p:nvPr/>
        </p:nvSpPr>
        <p:spPr>
          <a:xfrm>
            <a:off x="1763688" y="3302640"/>
            <a:ext cx="5208240" cy="2618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rgbClr val="FF0000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7797-A972-40C7-9132-1CD1E29DAA5F}"/>
              </a:ext>
            </a:extLst>
          </p:cNvPr>
          <p:cNvSpPr txBox="1"/>
          <p:nvPr/>
        </p:nvSpPr>
        <p:spPr>
          <a:xfrm>
            <a:off x="673225" y="4809926"/>
            <a:ext cx="821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학습을 한번 더 함으로써 </a:t>
            </a:r>
            <a:r>
              <a:rPr lang="en-US" altLang="ko-KR" dirty="0"/>
              <a:t>epoch 1,2,3 </a:t>
            </a:r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Pre-training </a:t>
            </a:r>
            <a:r>
              <a:rPr lang="ko-KR" altLang="en-US" dirty="0"/>
              <a:t>모델보단</a:t>
            </a:r>
            <a:endParaRPr lang="en-US" altLang="ko-KR" dirty="0"/>
          </a:p>
          <a:p>
            <a:r>
              <a:rPr lang="en-US" altLang="ko-KR" b="1" dirty="0">
                <a:solidFill>
                  <a:schemeClr val="tx2"/>
                </a:solidFill>
              </a:rPr>
              <a:t>  </a:t>
            </a:r>
            <a:r>
              <a:rPr lang="ko-KR" altLang="en-US" b="1" dirty="0">
                <a:solidFill>
                  <a:schemeClr val="tx2"/>
                </a:solidFill>
              </a:rPr>
              <a:t>평균 유사도가 높아짐</a:t>
            </a:r>
            <a:r>
              <a:rPr lang="ko-KR" altLang="en-US" dirty="0"/>
              <a:t>을 확인함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평균 손실이 가장 적고 유사도가 가장 정확한 </a:t>
            </a:r>
            <a:r>
              <a:rPr lang="en-US" altLang="ko-KR" dirty="0"/>
              <a:t>Epoch 1</a:t>
            </a:r>
            <a:r>
              <a:rPr lang="ko-KR" altLang="en-US" dirty="0"/>
              <a:t>을 사용하기로 결정함</a:t>
            </a:r>
          </a:p>
        </p:txBody>
      </p:sp>
    </p:spTree>
    <p:extLst>
      <p:ext uri="{BB962C8B-B14F-4D97-AF65-F5344CB8AC3E}">
        <p14:creationId xmlns:p14="http://schemas.microsoft.com/office/powerpoint/2010/main" val="14989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4-1. Clustering, t-SNE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1B9AB9-BFFC-483C-ADCA-29A75C955E73}"/>
              </a:ext>
            </a:extLst>
          </p:cNvPr>
          <p:cNvGrpSpPr/>
          <p:nvPr/>
        </p:nvGrpSpPr>
        <p:grpSpPr>
          <a:xfrm>
            <a:off x="3054156" y="2780928"/>
            <a:ext cx="3035688" cy="3023756"/>
            <a:chOff x="3054155" y="2780928"/>
            <a:chExt cx="3035688" cy="302375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A61788C-66A8-465C-AEB0-8EFFDB35DE6C}"/>
                </a:ext>
              </a:extLst>
            </p:cNvPr>
            <p:cNvSpPr/>
            <p:nvPr/>
          </p:nvSpPr>
          <p:spPr>
            <a:xfrm>
              <a:off x="3054156" y="2780928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Embedding </a:t>
              </a:r>
              <a:r>
                <a:rPr lang="ko-KR" altLang="en-US" dirty="0">
                  <a:solidFill>
                    <a:schemeClr val="tx1"/>
                  </a:solidFill>
                </a:rPr>
                <a:t>값 저장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C34CE39-2794-41B8-A406-85E6EE631E76}"/>
                </a:ext>
              </a:extLst>
            </p:cNvPr>
            <p:cNvSpPr/>
            <p:nvPr/>
          </p:nvSpPr>
          <p:spPr>
            <a:xfrm>
              <a:off x="3054156" y="3493604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k-Means Clustering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4C18BE5-3E36-4143-B60D-3C06F6DEFFE2}"/>
                </a:ext>
              </a:extLst>
            </p:cNvPr>
            <p:cNvSpPr/>
            <p:nvPr/>
          </p:nvSpPr>
          <p:spPr>
            <a:xfrm>
              <a:off x="3054156" y="4206280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T-SNE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915BD8-95E1-4B58-BB22-7B58CBDDFAEC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4572000" y="3284984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3B1BE7C-D469-4529-9E62-A3FD3E6590D7}"/>
                </a:ext>
              </a:extLst>
            </p:cNvPr>
            <p:cNvCxnSpPr>
              <a:stCxn id="23" idx="2"/>
              <a:endCxn id="27" idx="0"/>
            </p:cNvCxnSpPr>
            <p:nvPr/>
          </p:nvCxnSpPr>
          <p:spPr>
            <a:xfrm>
              <a:off x="4572000" y="3997660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9ACBC-4A6E-4B97-BE39-6E1A35D7C244}"/>
                </a:ext>
              </a:extLst>
            </p:cNvPr>
            <p:cNvSpPr txBox="1"/>
            <p:nvPr/>
          </p:nvSpPr>
          <p:spPr>
            <a:xfrm>
              <a:off x="3054155" y="4918956"/>
              <a:ext cx="3035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768</a:t>
              </a:r>
              <a:r>
                <a:rPr lang="ko-KR" altLang="en-US" sz="1600" dirty="0"/>
                <a:t>차원을 </a:t>
              </a:r>
              <a:r>
                <a:rPr lang="en-US" altLang="ko-KR" sz="1600" dirty="0"/>
                <a:t>2, 3</a:t>
              </a:r>
              <a:r>
                <a:rPr lang="ko-KR" altLang="en-US" sz="1600" dirty="0"/>
                <a:t>차원으로 축소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BA874A-A2DF-4DFF-83E0-8375C0CA32A6}"/>
                </a:ext>
              </a:extLst>
            </p:cNvPr>
            <p:cNvSpPr txBox="1"/>
            <p:nvPr/>
          </p:nvSpPr>
          <p:spPr>
            <a:xfrm>
              <a:off x="3054155" y="5466130"/>
              <a:ext cx="3035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2D, 3D</a:t>
              </a:r>
              <a:r>
                <a:rPr lang="ko-KR" altLang="en-US" sz="1600" dirty="0"/>
                <a:t>로 시각화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2303EB2-605F-40DB-BAB5-204BE2B4FB0B}"/>
                </a:ext>
              </a:extLst>
            </p:cNvPr>
            <p:cNvCxnSpPr/>
            <p:nvPr/>
          </p:nvCxnSpPr>
          <p:spPr>
            <a:xfrm>
              <a:off x="4572000" y="4710336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A384ED1-385B-4D58-AEE7-CA12DB5A11D9}"/>
                </a:ext>
              </a:extLst>
            </p:cNvPr>
            <p:cNvCxnSpPr/>
            <p:nvPr/>
          </p:nvCxnSpPr>
          <p:spPr>
            <a:xfrm>
              <a:off x="4572000" y="5257510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9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4-1. Clustering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530E987-1D47-4BDD-97AD-624945541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02899"/>
              </p:ext>
            </p:extLst>
          </p:nvPr>
        </p:nvGraphicFramePr>
        <p:xfrm>
          <a:off x="1194455" y="2492896"/>
          <a:ext cx="69607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392557868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746042514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735192888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28625484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17300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init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N_init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Max_iter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tol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score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6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4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500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800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2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K-means++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3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Random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4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Random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3e-04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0.262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791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C7CDCF7-1D3D-4F2F-87A6-9EF86766C5A2}"/>
              </a:ext>
            </a:extLst>
          </p:cNvPr>
          <p:cNvSpPr/>
          <p:nvPr/>
        </p:nvSpPr>
        <p:spPr>
          <a:xfrm>
            <a:off x="1187226" y="3236824"/>
            <a:ext cx="6960769" cy="3691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rgbClr val="FF0000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7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4-1. Clustering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F38E1-D797-4450-A7A3-1D4B55A0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33" y="2780928"/>
            <a:ext cx="3571875" cy="26384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A73AE9-CAEE-4AC2-B760-2EA36E5BE15F}"/>
              </a:ext>
            </a:extLst>
          </p:cNvPr>
          <p:cNvCxnSpPr/>
          <p:nvPr/>
        </p:nvCxnSpPr>
        <p:spPr>
          <a:xfrm>
            <a:off x="2845150" y="2996952"/>
            <a:ext cx="0" cy="208823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36A922-A901-48D7-B0D2-B774E3BC31B3}"/>
              </a:ext>
            </a:extLst>
          </p:cNvPr>
          <p:cNvSpPr txBox="1"/>
          <p:nvPr/>
        </p:nvSpPr>
        <p:spPr>
          <a:xfrm>
            <a:off x="4824536" y="3161421"/>
            <a:ext cx="33478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Parameter</a:t>
            </a:r>
          </a:p>
          <a:p>
            <a:pPr algn="ctr"/>
            <a:endParaRPr lang="en-US" altLang="ko-KR" sz="1600" i="1" dirty="0"/>
          </a:p>
          <a:p>
            <a:pPr algn="ctr"/>
            <a:r>
              <a:rPr lang="en-US" altLang="ko-KR" sz="1600" i="1" dirty="0" err="1"/>
              <a:t>n_clusters</a:t>
            </a:r>
            <a:r>
              <a:rPr lang="en-US" altLang="ko-KR" sz="1600" i="1" dirty="0"/>
              <a:t> = 5</a:t>
            </a:r>
          </a:p>
          <a:p>
            <a:pPr algn="ctr"/>
            <a:r>
              <a:rPr lang="en-US" altLang="ko-KR" sz="1600" i="1" dirty="0" err="1"/>
              <a:t>init</a:t>
            </a:r>
            <a:r>
              <a:rPr lang="en-US" altLang="ko-KR" sz="1600" i="1" dirty="0"/>
              <a:t> = ‘k-means++’</a:t>
            </a:r>
          </a:p>
          <a:p>
            <a:pPr algn="ctr"/>
            <a:r>
              <a:rPr lang="en-US" altLang="ko-KR" sz="1600" i="1" dirty="0" err="1"/>
              <a:t>n_init</a:t>
            </a:r>
            <a:r>
              <a:rPr lang="en-US" altLang="ko-KR" sz="1600" i="1" dirty="0"/>
              <a:t> = 10</a:t>
            </a:r>
          </a:p>
          <a:p>
            <a:pPr algn="ctr"/>
            <a:r>
              <a:rPr lang="en-US" altLang="ko-KR" sz="1600" i="1" dirty="0" err="1"/>
              <a:t>max_iter</a:t>
            </a:r>
            <a:r>
              <a:rPr lang="en-US" altLang="ko-KR" sz="1600" i="1" dirty="0"/>
              <a:t> = 500</a:t>
            </a:r>
          </a:p>
          <a:p>
            <a:pPr algn="ctr"/>
            <a:r>
              <a:rPr lang="en-US" altLang="ko-KR" sz="1600" i="1" dirty="0" err="1"/>
              <a:t>tol</a:t>
            </a:r>
            <a:r>
              <a:rPr lang="en-US" altLang="ko-KR" sz="1600" i="1" dirty="0"/>
              <a:t> = 1e-04</a:t>
            </a:r>
          </a:p>
        </p:txBody>
      </p:sp>
    </p:spTree>
    <p:extLst>
      <p:ext uri="{BB962C8B-B14F-4D97-AF65-F5344CB8AC3E}">
        <p14:creationId xmlns:p14="http://schemas.microsoft.com/office/powerpoint/2010/main" val="419677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4-1. t-SNE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795AE-345F-4C74-A64D-3EA07303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4355094" cy="2377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458EF5-A88F-42A4-A684-E1679CE7F022}"/>
              </a:ext>
            </a:extLst>
          </p:cNvPr>
          <p:cNvSpPr/>
          <p:nvPr/>
        </p:nvSpPr>
        <p:spPr>
          <a:xfrm>
            <a:off x="1223772" y="3717032"/>
            <a:ext cx="3707022" cy="36032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DDF59-C743-43AC-A6BE-649D4D87B663}"/>
              </a:ext>
            </a:extLst>
          </p:cNvPr>
          <p:cNvSpPr txBox="1"/>
          <p:nvPr/>
        </p:nvSpPr>
        <p:spPr>
          <a:xfrm>
            <a:off x="5220072" y="299695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문장 평균 </a:t>
            </a:r>
            <a:r>
              <a:rPr lang="en-US" altLang="ko-KR" dirty="0"/>
              <a:t>Vector</a:t>
            </a:r>
            <a:r>
              <a:rPr lang="ko-KR" altLang="en-US" dirty="0"/>
              <a:t>인 </a:t>
            </a:r>
            <a:r>
              <a:rPr lang="en-US" altLang="ko-KR" dirty="0" err="1"/>
              <a:t>corpus_embedding</a:t>
            </a:r>
            <a:r>
              <a:rPr lang="en-US" altLang="ko-KR" dirty="0"/>
              <a:t> </a:t>
            </a:r>
            <a:r>
              <a:rPr lang="ko-KR" altLang="en-US" dirty="0"/>
              <a:t>값을 바탕으로 </a:t>
            </a:r>
            <a:r>
              <a:rPr lang="en-US" altLang="ko-KR" dirty="0"/>
              <a:t>768</a:t>
            </a:r>
            <a:r>
              <a:rPr lang="ko-KR" altLang="en-US" dirty="0"/>
              <a:t>차원 </a:t>
            </a:r>
            <a:r>
              <a:rPr lang="en-US" altLang="ko-KR" dirty="0"/>
              <a:t>-&gt; 3</a:t>
            </a:r>
            <a:r>
              <a:rPr lang="ko-KR" altLang="en-US" dirty="0"/>
              <a:t>차원 축소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3</a:t>
            </a:r>
            <a:r>
              <a:rPr lang="ko-KR" altLang="en-US" dirty="0"/>
              <a:t>차원으로 축소된 값에 앞서 </a:t>
            </a:r>
            <a:r>
              <a:rPr lang="en-US" altLang="ko-KR" dirty="0"/>
              <a:t>Clustering </a:t>
            </a:r>
            <a:r>
              <a:rPr lang="ko-KR" altLang="en-US" dirty="0"/>
              <a:t>한 </a:t>
            </a:r>
            <a:r>
              <a:rPr lang="en-US" altLang="ko-KR" dirty="0"/>
              <a:t>label </a:t>
            </a:r>
            <a:r>
              <a:rPr lang="ko-KR" altLang="en-US" dirty="0"/>
              <a:t>값을 </a:t>
            </a:r>
            <a:r>
              <a:rPr lang="en-US" altLang="ko-KR" dirty="0"/>
              <a:t>classes</a:t>
            </a:r>
            <a:r>
              <a:rPr lang="ko-KR" altLang="en-US" dirty="0"/>
              <a:t>로 입힘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AC48CC-404C-4023-AE1C-8C312A9A70AF}"/>
              </a:ext>
            </a:extLst>
          </p:cNvPr>
          <p:cNvSpPr/>
          <p:nvPr/>
        </p:nvSpPr>
        <p:spPr>
          <a:xfrm>
            <a:off x="1052573" y="3429000"/>
            <a:ext cx="3168352" cy="21631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59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목적 </a:t>
            </a:r>
            <a:r>
              <a:rPr lang="en-US" altLang="ko-KR" dirty="0"/>
              <a:t>1)</a:t>
            </a:r>
            <a:r>
              <a:rPr lang="ko-KR" altLang="en-US" dirty="0"/>
              <a:t>의 결과 </a:t>
            </a:r>
            <a:r>
              <a:rPr lang="en-US" altLang="ko-KR" dirty="0"/>
              <a:t>- 2D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1F1EB-1851-4C8A-89DF-259E8D407151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8" y="2924945"/>
            <a:ext cx="2852499" cy="2037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12BA38-203E-4FB2-8B41-924049597178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96" y="2924944"/>
            <a:ext cx="2852499" cy="2037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DC0595-EC62-473A-980B-DDDC58D458C0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97" y="2924944"/>
            <a:ext cx="2852499" cy="2037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A3567-5DCE-4D28-9259-F486FF5BB2A7}"/>
              </a:ext>
            </a:extLst>
          </p:cNvPr>
          <p:cNvSpPr txBox="1"/>
          <p:nvPr/>
        </p:nvSpPr>
        <p:spPr>
          <a:xfrm>
            <a:off x="1047771" y="50851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&lt;train&gt;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9DD08-6AFB-4973-9DC5-A12653CA6C47}"/>
              </a:ext>
            </a:extLst>
          </p:cNvPr>
          <p:cNvSpPr txBox="1"/>
          <p:nvPr/>
        </p:nvSpPr>
        <p:spPr>
          <a:xfrm>
            <a:off x="3900270" y="50851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&lt;test&gt;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E0859-48DD-4DE9-AC95-65E04C2AFADD}"/>
              </a:ext>
            </a:extLst>
          </p:cNvPr>
          <p:cNvSpPr txBox="1"/>
          <p:nvPr/>
        </p:nvSpPr>
        <p:spPr>
          <a:xfrm>
            <a:off x="6752769" y="50851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&lt;valid&gt;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25145"/>
          </a:xfrm>
        </p:spPr>
        <p:txBody>
          <a:bodyPr>
            <a:normAutofit/>
          </a:bodyPr>
          <a:lstStyle/>
          <a:p>
            <a:r>
              <a:rPr lang="ko-KR" altLang="en-US" dirty="0"/>
              <a:t>재결서</a:t>
            </a:r>
            <a:endParaRPr lang="en-US" altLang="ko-KR" dirty="0"/>
          </a:p>
          <a:p>
            <a:pPr lvl="1"/>
            <a:r>
              <a:rPr lang="ko-KR" altLang="en-US" dirty="0"/>
              <a:t>해양사고 관련 내용 기술 보고서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0B32F3-D28A-48B0-802D-8338156A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20" y="2549624"/>
            <a:ext cx="2798164" cy="37596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955AA5-C500-4E32-9A01-A0D754D5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201005"/>
            <a:ext cx="4104456" cy="2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목적 </a:t>
            </a:r>
            <a:r>
              <a:rPr lang="en-US" altLang="ko-KR" dirty="0"/>
              <a:t>1)</a:t>
            </a:r>
            <a:r>
              <a:rPr lang="ko-KR" altLang="en-US" dirty="0"/>
              <a:t>의 결과 </a:t>
            </a:r>
            <a:r>
              <a:rPr lang="en-US" altLang="ko-KR" dirty="0"/>
              <a:t>- 3D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A3567-5DCE-4D28-9259-F486FF5BB2A7}"/>
              </a:ext>
            </a:extLst>
          </p:cNvPr>
          <p:cNvSpPr txBox="1"/>
          <p:nvPr/>
        </p:nvSpPr>
        <p:spPr>
          <a:xfrm>
            <a:off x="1151900" y="54854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&lt;train&gt;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9DD08-6AFB-4973-9DC5-A12653CA6C47}"/>
              </a:ext>
            </a:extLst>
          </p:cNvPr>
          <p:cNvSpPr txBox="1"/>
          <p:nvPr/>
        </p:nvSpPr>
        <p:spPr>
          <a:xfrm>
            <a:off x="3887924" y="54854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&lt;test&gt;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E0859-48DD-4DE9-AC95-65E04C2AFADD}"/>
              </a:ext>
            </a:extLst>
          </p:cNvPr>
          <p:cNvSpPr txBox="1"/>
          <p:nvPr/>
        </p:nvSpPr>
        <p:spPr>
          <a:xfrm>
            <a:off x="6696236" y="54854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&lt;valid&gt;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24305-9C2D-4EBB-B5A0-F15FCD706F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" y="2642207"/>
            <a:ext cx="2736304" cy="27363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5AE92-A9DC-4DB6-A041-94BE745F0DC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2" y="2636912"/>
            <a:ext cx="2736304" cy="27363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DDC27F-C134-401C-B2C0-A7DAFF93FD7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42207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7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C9099-8BBE-4946-A86C-9597ED70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9" y="2708920"/>
            <a:ext cx="8144661" cy="2752725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AF2936D-477C-4479-843C-5590707F0C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59150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6. </a:t>
            </a:r>
            <a:r>
              <a:rPr lang="ko-KR" altLang="en-US" dirty="0"/>
              <a:t>평가</a:t>
            </a:r>
            <a:r>
              <a:rPr lang="en-US" altLang="ko-KR" dirty="0"/>
              <a:t>– Silhouette Score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438C2-91D0-43D9-BA8B-76B4BBFABDC2}"/>
              </a:ext>
            </a:extLst>
          </p:cNvPr>
          <p:cNvSpPr/>
          <p:nvPr/>
        </p:nvSpPr>
        <p:spPr>
          <a:xfrm>
            <a:off x="6523836" y="2758068"/>
            <a:ext cx="2128114" cy="259228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97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4-2. Keyword </a:t>
            </a:r>
            <a:r>
              <a:rPr lang="ko-KR" altLang="en-US" dirty="0"/>
              <a:t>추출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00CC2-15C9-4200-8EA9-E594B39B9692}"/>
              </a:ext>
            </a:extLst>
          </p:cNvPr>
          <p:cNvSpPr txBox="1"/>
          <p:nvPr/>
        </p:nvSpPr>
        <p:spPr>
          <a:xfrm>
            <a:off x="6461162" y="2888557"/>
            <a:ext cx="160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Raw data</a:t>
            </a:r>
            <a:r>
              <a:rPr lang="ko-KR" altLang="en-US" sz="1600" dirty="0"/>
              <a:t>에서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CE33-0741-4567-9B73-8E1CB5CB07B6}"/>
              </a:ext>
            </a:extLst>
          </p:cNvPr>
          <p:cNvSpPr txBox="1"/>
          <p:nvPr/>
        </p:nvSpPr>
        <p:spPr>
          <a:xfrm>
            <a:off x="6461162" y="5741520"/>
            <a:ext cx="160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Sorting</a:t>
            </a:r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729456-1834-43F1-B243-D93E5323F2C7}"/>
              </a:ext>
            </a:extLst>
          </p:cNvPr>
          <p:cNvGrpSpPr/>
          <p:nvPr/>
        </p:nvGrpSpPr>
        <p:grpSpPr>
          <a:xfrm>
            <a:off x="3054156" y="2592126"/>
            <a:ext cx="3035687" cy="3573500"/>
            <a:chOff x="2879812" y="2207208"/>
            <a:chExt cx="3035687" cy="35735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EF88BFB-6FED-457A-96AB-298E02318E65}"/>
                </a:ext>
              </a:extLst>
            </p:cNvPr>
            <p:cNvSpPr/>
            <p:nvPr/>
          </p:nvSpPr>
          <p:spPr>
            <a:xfrm>
              <a:off x="2879812" y="2420888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Konlpy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 err="1">
                  <a:solidFill>
                    <a:schemeClr val="tx1"/>
                  </a:solidFill>
                </a:rPr>
                <a:t>okt</a:t>
              </a:r>
              <a:r>
                <a:rPr lang="ko-KR" altLang="en-US" dirty="0">
                  <a:solidFill>
                    <a:schemeClr val="tx1"/>
                  </a:solidFill>
                </a:rPr>
                <a:t>로 명사 추출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F84015D-AA26-4EF8-9CCE-C5D46ECCA22F}"/>
                </a:ext>
              </a:extLst>
            </p:cNvPr>
            <p:cNvSpPr/>
            <p:nvPr/>
          </p:nvSpPr>
          <p:spPr>
            <a:xfrm>
              <a:off x="2879812" y="3133564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KoSentenceBERT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EF7D0D7-5100-4B37-BE6A-B3EFEB014E17}"/>
                </a:ext>
              </a:extLst>
            </p:cNvPr>
            <p:cNvSpPr/>
            <p:nvPr/>
          </p:nvSpPr>
          <p:spPr>
            <a:xfrm>
              <a:off x="2879812" y="3846240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단어 </a:t>
              </a:r>
              <a:r>
                <a:rPr lang="en-US" altLang="ko-KR" dirty="0">
                  <a:solidFill>
                    <a:schemeClr val="tx1"/>
                  </a:solidFill>
                </a:rPr>
                <a:t>Vector </a:t>
              </a:r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FF02527-A0F9-4F5F-843A-9116B4948511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397656" y="2924944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8FACA8C-0EE8-4DB5-BD0A-50866945509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397656" y="3637620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D66A61-5890-446F-B263-403941B289F1}"/>
                </a:ext>
              </a:extLst>
            </p:cNvPr>
            <p:cNvSpPr/>
            <p:nvPr/>
          </p:nvSpPr>
          <p:spPr>
            <a:xfrm>
              <a:off x="2879812" y="4558916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문장 </a:t>
              </a:r>
              <a:r>
                <a:rPr lang="en-US" altLang="ko-KR" dirty="0">
                  <a:solidFill>
                    <a:schemeClr val="tx1"/>
                  </a:solidFill>
                </a:rPr>
                <a:t>Vector</a:t>
              </a:r>
              <a:r>
                <a:rPr lang="ko-KR" altLang="en-US" dirty="0">
                  <a:solidFill>
                    <a:schemeClr val="tx1"/>
                  </a:solidFill>
                </a:rPr>
                <a:t>와 비교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3B1C54-EACF-4B4A-8282-BD6CAA2F2C1D}"/>
                </a:ext>
              </a:extLst>
            </p:cNvPr>
            <p:cNvSpPr/>
            <p:nvPr/>
          </p:nvSpPr>
          <p:spPr>
            <a:xfrm>
              <a:off x="2879812" y="5276652"/>
              <a:ext cx="3035687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Cosine Similarity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3D04F31-016E-4115-A9F1-33AA3C45EBEF}"/>
                </a:ext>
              </a:extLst>
            </p:cNvPr>
            <p:cNvCxnSpPr/>
            <p:nvPr/>
          </p:nvCxnSpPr>
          <p:spPr>
            <a:xfrm>
              <a:off x="4397656" y="4350296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8E51080-7208-46C9-8677-DEB9C04CA335}"/>
                </a:ext>
              </a:extLst>
            </p:cNvPr>
            <p:cNvCxnSpPr/>
            <p:nvPr/>
          </p:nvCxnSpPr>
          <p:spPr>
            <a:xfrm>
              <a:off x="4397656" y="5068032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6D9A322-6859-4658-B1E3-0BFA47E015F2}"/>
                </a:ext>
              </a:extLst>
            </p:cNvPr>
            <p:cNvCxnSpPr/>
            <p:nvPr/>
          </p:nvCxnSpPr>
          <p:spPr>
            <a:xfrm>
              <a:off x="4397656" y="2207208"/>
              <a:ext cx="0" cy="20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E27492-B7B7-47B0-B63F-C77ADE7D4972}"/>
              </a:ext>
            </a:extLst>
          </p:cNvPr>
          <p:cNvCxnSpPr>
            <a:cxnSpLocks/>
          </p:cNvCxnSpPr>
          <p:nvPr/>
        </p:nvCxnSpPr>
        <p:spPr>
          <a:xfrm flipH="1">
            <a:off x="6084168" y="3057834"/>
            <a:ext cx="34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D422C8A-AF23-4029-9F69-C1B74F6F082F}"/>
              </a:ext>
            </a:extLst>
          </p:cNvPr>
          <p:cNvCxnSpPr>
            <a:cxnSpLocks/>
          </p:cNvCxnSpPr>
          <p:nvPr/>
        </p:nvCxnSpPr>
        <p:spPr>
          <a:xfrm flipH="1">
            <a:off x="6084168" y="5910797"/>
            <a:ext cx="34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A4BD83-ABA5-43FB-991C-A8E783EFDE4D}"/>
              </a:ext>
            </a:extLst>
          </p:cNvPr>
          <p:cNvSpPr txBox="1"/>
          <p:nvPr/>
        </p:nvSpPr>
        <p:spPr>
          <a:xfrm>
            <a:off x="3095835" y="22227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Unsupervised </a:t>
            </a:r>
            <a:r>
              <a:rPr lang="ko-KR" altLang="en-US" dirty="0"/>
              <a:t>기법 사용</a:t>
            </a:r>
          </a:p>
        </p:txBody>
      </p:sp>
    </p:spTree>
    <p:extLst>
      <p:ext uri="{BB962C8B-B14F-4D97-AF65-F5344CB8AC3E}">
        <p14:creationId xmlns:p14="http://schemas.microsoft.com/office/powerpoint/2010/main" val="13056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4-2. Keyword </a:t>
            </a:r>
            <a:r>
              <a:rPr lang="ko-KR" altLang="en-US" dirty="0"/>
              <a:t>추출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65E52-42DB-4CF0-A2E7-0F9B78472844}"/>
              </a:ext>
            </a:extLst>
          </p:cNvPr>
          <p:cNvSpPr txBox="1"/>
          <p:nvPr/>
        </p:nvSpPr>
        <p:spPr>
          <a:xfrm>
            <a:off x="425982" y="3265239"/>
            <a:ext cx="838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이 선박은 사고 발생 전 선박 수리를 위해 장기간 계류하였으며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전선 등도 일부 교체되었다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기관장은 이로 인하여 전선 등의 문제는 </a:t>
            </a:r>
            <a:r>
              <a:rPr lang="ko-KR" altLang="en-US" sz="1600" dirty="0" err="1">
                <a:latin typeface="+mj-ea"/>
                <a:ea typeface="+mj-ea"/>
              </a:rPr>
              <a:t>없겠거니</a:t>
            </a:r>
            <a:r>
              <a:rPr lang="ko-KR" altLang="en-US" sz="1600" dirty="0">
                <a:latin typeface="+mj-ea"/>
                <a:ea typeface="+mj-ea"/>
              </a:rPr>
              <a:t> 하고 따로 전선 등의 정비점검은 하지 않았다</a:t>
            </a:r>
            <a:r>
              <a:rPr lang="en-US" altLang="ko-KR" sz="1600" dirty="0">
                <a:latin typeface="+mj-ea"/>
                <a:ea typeface="+mj-ea"/>
              </a:rPr>
              <a:t>.'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AA2C6-3F88-4001-8581-99A8FFD5CD76}"/>
              </a:ext>
            </a:extLst>
          </p:cNvPr>
          <p:cNvSpPr txBox="1"/>
          <p:nvPr/>
        </p:nvSpPr>
        <p:spPr>
          <a:xfrm>
            <a:off x="1145740" y="4889393"/>
            <a:ext cx="70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ea"/>
                <a:ea typeface="+mj-ea"/>
              </a:rPr>
              <a:t>['</a:t>
            </a:r>
            <a:r>
              <a:rPr lang="ko-KR" altLang="en-US" sz="1600" dirty="0">
                <a:latin typeface="+mj-ea"/>
                <a:ea typeface="+mj-ea"/>
              </a:rPr>
              <a:t>선박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사고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발생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선박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수리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장기간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계류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전선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일부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교체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기관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전선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전선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정비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ko-KR" altLang="en-US" sz="1600" dirty="0">
                <a:latin typeface="+mj-ea"/>
                <a:ea typeface="+mj-ea"/>
              </a:rPr>
              <a:t>점검</a:t>
            </a:r>
            <a:r>
              <a:rPr lang="en-US" altLang="ko-KR" sz="1600" dirty="0">
                <a:latin typeface="+mj-ea"/>
                <a:ea typeface="+mj-ea"/>
              </a:rPr>
              <a:t>'],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22F6F-0B93-45E1-91E2-CAEF17122612}"/>
              </a:ext>
            </a:extLst>
          </p:cNvPr>
          <p:cNvSpPr txBox="1"/>
          <p:nvPr/>
        </p:nvSpPr>
        <p:spPr>
          <a:xfrm>
            <a:off x="480020" y="2181962"/>
            <a:ext cx="74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Konlpy</a:t>
            </a:r>
            <a:r>
              <a:rPr lang="ko-KR" altLang="en-US" dirty="0">
                <a:latin typeface="+mj-ea"/>
                <a:ea typeface="+mj-ea"/>
              </a:rPr>
              <a:t>에서 제공하는 </a:t>
            </a:r>
            <a:r>
              <a:rPr lang="en-US" altLang="ko-KR" dirty="0" err="1">
                <a:latin typeface="+mj-ea"/>
                <a:ea typeface="+mj-ea"/>
              </a:rPr>
              <a:t>Okt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nouns </a:t>
            </a:r>
            <a:r>
              <a:rPr lang="ko-KR" altLang="en-US" dirty="0">
                <a:latin typeface="+mj-ea"/>
                <a:ea typeface="+mj-ea"/>
              </a:rPr>
              <a:t>함수를 이용하여 명사를 추출함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0004C-4737-4F28-AE85-8953173893E1}"/>
              </a:ext>
            </a:extLst>
          </p:cNvPr>
          <p:cNvSpPr txBox="1"/>
          <p:nvPr/>
        </p:nvSpPr>
        <p:spPr>
          <a:xfrm>
            <a:off x="3491880" y="413733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&lt;Sentence&gt;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82B7C-A7B0-46E7-A1C4-5A73D0A596F9}"/>
              </a:ext>
            </a:extLst>
          </p:cNvPr>
          <p:cNvSpPr txBox="1"/>
          <p:nvPr/>
        </p:nvSpPr>
        <p:spPr>
          <a:xfrm>
            <a:off x="3522712" y="549748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&lt;nouns&gt;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46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4-2. Keyword </a:t>
            </a:r>
            <a:r>
              <a:rPr lang="ko-KR" altLang="en-US" dirty="0"/>
              <a:t>추출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881666-EC62-4C10-86FC-420BA2A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88373"/>
            <a:ext cx="539115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D2A1B6-AA99-427A-A245-EA400421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48" y="4023656"/>
            <a:ext cx="1857375" cy="17049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B96D8F-3E2A-4BC6-8F91-39DB6E9EE140}"/>
              </a:ext>
            </a:extLst>
          </p:cNvPr>
          <p:cNvSpPr/>
          <p:nvPr/>
        </p:nvSpPr>
        <p:spPr>
          <a:xfrm>
            <a:off x="1061538" y="3590946"/>
            <a:ext cx="4302550" cy="3510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053E0-18D9-4086-86AD-B0229DE6F54B}"/>
              </a:ext>
            </a:extLst>
          </p:cNvPr>
          <p:cNvSpPr/>
          <p:nvPr/>
        </p:nvSpPr>
        <p:spPr>
          <a:xfrm>
            <a:off x="1061538" y="4075589"/>
            <a:ext cx="4230541" cy="3510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B1885EF-E2A0-4574-81C8-DE3D30F9FEE8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5400000" flipH="1" flipV="1">
            <a:off x="3415389" y="2218312"/>
            <a:ext cx="1170058" cy="157521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20432-739E-4E88-B557-DCB68021F074}"/>
              </a:ext>
            </a:extLst>
          </p:cNvPr>
          <p:cNvSpPr txBox="1"/>
          <p:nvPr/>
        </p:nvSpPr>
        <p:spPr>
          <a:xfrm>
            <a:off x="4499992" y="2159278"/>
            <a:ext cx="261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문장에서 추출된 단어를 </a:t>
            </a:r>
            <a:endParaRPr lang="en-US" altLang="ko-KR" sz="1400" dirty="0"/>
          </a:p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개씩 </a:t>
            </a:r>
            <a:r>
              <a:rPr lang="en-US" altLang="ko-KR" sz="1400" dirty="0"/>
              <a:t>corpus</a:t>
            </a:r>
            <a:r>
              <a:rPr lang="ko-KR" altLang="en-US" sz="1400" dirty="0"/>
              <a:t>로 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28D6B-8C67-46D7-958F-BBCDA8F6CE95}"/>
              </a:ext>
            </a:extLst>
          </p:cNvPr>
          <p:cNvSpPr txBox="1"/>
          <p:nvPr/>
        </p:nvSpPr>
        <p:spPr>
          <a:xfrm>
            <a:off x="6732240" y="2933799"/>
            <a:ext cx="209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문장을 </a:t>
            </a:r>
            <a:r>
              <a:rPr lang="en-US" altLang="ko-KR" sz="1400" dirty="0"/>
              <a:t>query</a:t>
            </a:r>
            <a:r>
              <a:rPr lang="ko-KR" altLang="en-US" sz="1400" dirty="0"/>
              <a:t>로 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E21173-398A-483E-880C-7863DAA8DE55}"/>
              </a:ext>
            </a:extLst>
          </p:cNvPr>
          <p:cNvSpPr/>
          <p:nvPr/>
        </p:nvSpPr>
        <p:spPr>
          <a:xfrm>
            <a:off x="1061538" y="4560233"/>
            <a:ext cx="4734598" cy="70936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ED575D7-4D66-46A1-801C-2A08CC081002}"/>
              </a:ext>
            </a:extLst>
          </p:cNvPr>
          <p:cNvCxnSpPr/>
          <p:nvPr/>
        </p:nvCxnSpPr>
        <p:spPr>
          <a:xfrm flipV="1">
            <a:off x="5292080" y="3088373"/>
            <a:ext cx="1450505" cy="113271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F69E00-9C6E-41F9-B5B9-7093A7092F71}"/>
              </a:ext>
            </a:extLst>
          </p:cNvPr>
          <p:cNvSpPr txBox="1"/>
          <p:nvPr/>
        </p:nvSpPr>
        <p:spPr>
          <a:xfrm>
            <a:off x="6604314" y="5805264"/>
            <a:ext cx="209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코사인유사도</a:t>
            </a:r>
            <a:r>
              <a:rPr lang="ko-KR" altLang="en-US" sz="1400" dirty="0"/>
              <a:t> 결과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4CEE720-6F65-4F73-A2FD-C0348D69C83B}"/>
              </a:ext>
            </a:extLst>
          </p:cNvPr>
          <p:cNvCxnSpPr/>
          <p:nvPr/>
        </p:nvCxnSpPr>
        <p:spPr>
          <a:xfrm>
            <a:off x="1331640" y="5269598"/>
            <a:ext cx="1084602" cy="689554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0B414C-ECAE-4BBB-BCA9-E7B2D5643254}"/>
              </a:ext>
            </a:extLst>
          </p:cNvPr>
          <p:cNvSpPr txBox="1"/>
          <p:nvPr/>
        </p:nvSpPr>
        <p:spPr>
          <a:xfrm>
            <a:off x="2195736" y="5697543"/>
            <a:ext cx="396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한 단어와 한 문장의 코사인 유사도</a:t>
            </a:r>
            <a:r>
              <a:rPr lang="ko-KR" altLang="en-US" sz="1400" dirty="0"/>
              <a:t>를 구해</a:t>
            </a:r>
            <a:endParaRPr lang="en-US" altLang="ko-KR" sz="1400" dirty="0"/>
          </a:p>
          <a:p>
            <a:pPr algn="ctr"/>
            <a:r>
              <a:rPr lang="en-US" altLang="ko-KR" sz="1400" dirty="0"/>
              <a:t>Tensor 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numpy</a:t>
            </a:r>
            <a:r>
              <a:rPr lang="ko-KR" altLang="en-US" sz="1400" dirty="0"/>
              <a:t>로 바꿔 저장</a:t>
            </a:r>
          </a:p>
        </p:txBody>
      </p:sp>
    </p:spTree>
    <p:extLst>
      <p:ext uri="{BB962C8B-B14F-4D97-AF65-F5344CB8AC3E}">
        <p14:creationId xmlns:p14="http://schemas.microsoft.com/office/powerpoint/2010/main" val="3677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4-2. Keyword </a:t>
            </a:r>
            <a:r>
              <a:rPr lang="ko-KR" altLang="en-US" dirty="0"/>
              <a:t>추출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FBCAC-2DBA-413F-A6E8-997AD686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65" y="3534544"/>
            <a:ext cx="1809750" cy="1962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974B28-DBD4-4CD8-8695-58CC89CB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93" y="2507612"/>
            <a:ext cx="3982951" cy="298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82F37-BBE4-4C7A-85A6-9A50CED3E287}"/>
              </a:ext>
            </a:extLst>
          </p:cNvPr>
          <p:cNvSpPr txBox="1"/>
          <p:nvPr/>
        </p:nvSpPr>
        <p:spPr>
          <a:xfrm>
            <a:off x="323528" y="55694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코사인 유사도 내림차순 </a:t>
            </a:r>
            <a:r>
              <a:rPr lang="en-US" altLang="ko-KR" sz="1400" dirty="0"/>
              <a:t>sorting&gt;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567AD-0B8E-4CF1-A5E1-B40388020790}"/>
              </a:ext>
            </a:extLst>
          </p:cNvPr>
          <p:cNvSpPr txBox="1"/>
          <p:nvPr/>
        </p:nvSpPr>
        <p:spPr>
          <a:xfrm>
            <a:off x="4362456" y="556949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각 코사인 유사도에 해당하는 단어 추출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0927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4-2. Keyword </a:t>
            </a:r>
            <a:r>
              <a:rPr lang="ko-KR" altLang="en-US" dirty="0"/>
              <a:t>추출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ACD98-B5B7-4F23-B2D0-B6CEFDAB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3200400" cy="2609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61D2E-C4D5-4829-9ACD-0D0261740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335370"/>
            <a:ext cx="2448272" cy="3127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949146-1CD4-40FE-BFBA-67F58A1A6B3C}"/>
              </a:ext>
            </a:extLst>
          </p:cNvPr>
          <p:cNvSpPr txBox="1"/>
          <p:nvPr/>
        </p:nvSpPr>
        <p:spPr>
          <a:xfrm>
            <a:off x="611560" y="566124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&lt;Raw data</a:t>
            </a:r>
            <a:r>
              <a:rPr lang="ko-KR" altLang="en-US" sz="1400" dirty="0"/>
              <a:t>에서 단어 빈도 추출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B072C-83C9-465A-86A0-CC80C047EC6C}"/>
              </a:ext>
            </a:extLst>
          </p:cNvPr>
          <p:cNvSpPr txBox="1"/>
          <p:nvPr/>
        </p:nvSpPr>
        <p:spPr>
          <a:xfrm>
            <a:off x="4572000" y="566124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중요 </a:t>
            </a:r>
            <a:r>
              <a:rPr lang="en-US" altLang="ko-KR" sz="1400" dirty="0"/>
              <a:t>keyword </a:t>
            </a:r>
            <a:r>
              <a:rPr lang="ko-KR" altLang="en-US" sz="1400" dirty="0"/>
              <a:t>추출 </a:t>
            </a:r>
            <a:r>
              <a:rPr lang="en-US" altLang="ko-KR" sz="1400" dirty="0"/>
              <a:t>data</a:t>
            </a:r>
            <a:r>
              <a:rPr lang="ko-KR" altLang="en-US" sz="1400" dirty="0"/>
              <a:t>에서 빈도 추출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478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목적 </a:t>
            </a:r>
            <a:r>
              <a:rPr lang="en-US" altLang="ko-KR" dirty="0"/>
              <a:t>2)</a:t>
            </a:r>
            <a:r>
              <a:rPr lang="ko-KR" altLang="en-US" dirty="0"/>
              <a:t>의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97F22-41C2-4847-93E6-78B734C4B091}"/>
              </a:ext>
            </a:extLst>
          </p:cNvPr>
          <p:cNvSpPr txBox="1"/>
          <p:nvPr/>
        </p:nvSpPr>
        <p:spPr>
          <a:xfrm>
            <a:off x="430832" y="2445955"/>
            <a:ext cx="838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한편 실제 선주인 </a:t>
            </a:r>
            <a:r>
              <a:rPr lang="en-US" altLang="ko-KR" sz="1400" dirty="0">
                <a:latin typeface="+mj-ea"/>
                <a:ea typeface="+mj-ea"/>
              </a:rPr>
              <a:t>D</a:t>
            </a:r>
            <a:r>
              <a:rPr lang="ko-KR" altLang="en-US" sz="1400" dirty="0">
                <a:latin typeface="+mj-ea"/>
                <a:ea typeface="+mj-ea"/>
              </a:rPr>
              <a:t>는 제</a:t>
            </a:r>
            <a:r>
              <a:rPr lang="en-US" altLang="ko-KR" sz="1400" dirty="0">
                <a:latin typeface="+mj-ea"/>
                <a:ea typeface="+mj-ea"/>
              </a:rPr>
              <a:t>208</a:t>
            </a:r>
            <a:r>
              <a:rPr lang="ko-KR" altLang="en-US" sz="1400" dirty="0" err="1">
                <a:latin typeface="+mj-ea"/>
                <a:ea typeface="+mj-ea"/>
              </a:rPr>
              <a:t>홍성호계류되어</a:t>
            </a:r>
            <a:r>
              <a:rPr lang="ko-KR" altLang="en-US" sz="1400" dirty="0">
                <a:latin typeface="+mj-ea"/>
                <a:ea typeface="+mj-ea"/>
              </a:rPr>
              <a:t> 있던 선창수산 안벽 근처에 위치한 사무실에서 제</a:t>
            </a:r>
            <a:r>
              <a:rPr lang="en-US" altLang="ko-KR" sz="1400" dirty="0">
                <a:latin typeface="+mj-ea"/>
                <a:ea typeface="+mj-ea"/>
              </a:rPr>
              <a:t>208</a:t>
            </a:r>
            <a:r>
              <a:rPr lang="ko-KR" altLang="en-US" sz="1400" dirty="0">
                <a:latin typeface="+mj-ea"/>
                <a:ea typeface="+mj-ea"/>
              </a:rPr>
              <a:t>홍성호에서 연기 된 것을 보고 </a:t>
            </a:r>
            <a:r>
              <a:rPr lang="en-US" altLang="ko-KR" sz="1400" dirty="0">
                <a:latin typeface="+mj-ea"/>
                <a:ea typeface="+mj-ea"/>
              </a:rPr>
              <a:t>119</a:t>
            </a:r>
            <a:r>
              <a:rPr lang="ko-KR" altLang="en-US" sz="1400" dirty="0">
                <a:latin typeface="+mj-ea"/>
                <a:ea typeface="+mj-ea"/>
              </a:rPr>
              <a:t>로 화재신고를 하여 출동한 소방대에 의해 같은 날 </a:t>
            </a:r>
            <a:r>
              <a:rPr lang="en-US" altLang="ko-KR" sz="1400" dirty="0">
                <a:latin typeface="+mj-ea"/>
                <a:ea typeface="+mj-ea"/>
              </a:rPr>
              <a:t>12:2 </a:t>
            </a:r>
            <a:r>
              <a:rPr lang="ko-KR" altLang="en-US" sz="1400" dirty="0" err="1">
                <a:latin typeface="+mj-ea"/>
                <a:ea typeface="+mj-ea"/>
              </a:rPr>
              <a:t>진화완료되었다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2BA4-668C-4E77-A9F4-DB53D75ACCD8}"/>
              </a:ext>
            </a:extLst>
          </p:cNvPr>
          <p:cNvSpPr txBox="1"/>
          <p:nvPr/>
        </p:nvSpPr>
        <p:spPr>
          <a:xfrm>
            <a:off x="1042900" y="3403037"/>
            <a:ext cx="70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화재</a:t>
            </a:r>
            <a:r>
              <a:rPr lang="en-US" altLang="ko-KR" sz="1400" dirty="0">
                <a:latin typeface="+mj-ea"/>
                <a:ea typeface="+mj-ea"/>
              </a:rPr>
              <a:t>’, ‘</a:t>
            </a:r>
            <a:r>
              <a:rPr lang="ko-KR" altLang="en-US" sz="1400" dirty="0">
                <a:latin typeface="+mj-ea"/>
                <a:ea typeface="+mj-ea"/>
              </a:rPr>
              <a:t>안벽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진화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주인</a:t>
            </a:r>
            <a:r>
              <a:rPr lang="en-US" altLang="ko-KR" sz="1400" dirty="0">
                <a:latin typeface="+mj-ea"/>
                <a:ea typeface="+mj-ea"/>
              </a:rPr>
              <a:t>’, ‘</a:t>
            </a:r>
            <a:r>
              <a:rPr lang="ko-KR" altLang="en-US" sz="1400" dirty="0">
                <a:latin typeface="+mj-ea"/>
                <a:ea typeface="+mj-ea"/>
              </a:rPr>
              <a:t>사무실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소방대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신고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연기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완료</a:t>
            </a:r>
            <a:r>
              <a:rPr lang="en-US" altLang="ko-KR" sz="1400" dirty="0">
                <a:latin typeface="+mj-ea"/>
                <a:ea typeface="+mj-ea"/>
              </a:rPr>
              <a:t>‘, </a:t>
            </a:r>
            <a:r>
              <a:rPr lang="ko-KR" altLang="en-US" sz="1400" dirty="0">
                <a:latin typeface="+mj-ea"/>
                <a:ea typeface="+mj-ea"/>
              </a:rPr>
              <a:t>출동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EBB81-91EE-45A3-A610-B3C9E53E1B5D}"/>
              </a:ext>
            </a:extLst>
          </p:cNvPr>
          <p:cNvSpPr txBox="1"/>
          <p:nvPr/>
        </p:nvSpPr>
        <p:spPr>
          <a:xfrm>
            <a:off x="457200" y="442836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이 화재사건의 최초 목격자 </a:t>
            </a:r>
            <a:r>
              <a:rPr lang="en-US" altLang="ko-KR" sz="1400" dirty="0">
                <a:latin typeface="+mj-ea"/>
                <a:ea typeface="+mj-ea"/>
              </a:rPr>
              <a:t>C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“</a:t>
            </a:r>
            <a:r>
              <a:rPr lang="ko-KR" altLang="en-US" sz="1400" dirty="0">
                <a:latin typeface="+mj-ea"/>
                <a:ea typeface="+mj-ea"/>
              </a:rPr>
              <a:t>부두에 정박 중인 </a:t>
            </a:r>
            <a:r>
              <a:rPr lang="ko-KR" altLang="en-US" sz="1400" dirty="0" err="1">
                <a:latin typeface="+mj-ea"/>
                <a:ea typeface="+mj-ea"/>
              </a:rPr>
              <a:t>대왕호</a:t>
            </a:r>
            <a:r>
              <a:rPr lang="ko-KR" altLang="en-US" sz="1400" dirty="0">
                <a:latin typeface="+mj-ea"/>
                <a:ea typeface="+mj-ea"/>
              </a:rPr>
              <a:t> 기관실 쪽에서 불꽃과 연기이는 것을 보고 신고하였다</a:t>
            </a:r>
            <a:r>
              <a:rPr lang="en-US" altLang="ko-KR" sz="1400" dirty="0">
                <a:latin typeface="+mj-ea"/>
                <a:ea typeface="+mj-ea"/>
              </a:rPr>
              <a:t>“ </a:t>
            </a:r>
            <a:r>
              <a:rPr lang="ko-KR" altLang="en-US" sz="1400" dirty="0">
                <a:latin typeface="+mj-ea"/>
                <a:ea typeface="+mj-ea"/>
              </a:rPr>
              <a:t>진술하였다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6BCF9-B19A-4549-B5FC-81D58CE69BB7}"/>
              </a:ext>
            </a:extLst>
          </p:cNvPr>
          <p:cNvSpPr txBox="1"/>
          <p:nvPr/>
        </p:nvSpPr>
        <p:spPr>
          <a:xfrm>
            <a:off x="1042900" y="5436477"/>
            <a:ext cx="70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화재</a:t>
            </a:r>
            <a:r>
              <a:rPr lang="en-US" altLang="ko-KR" sz="1400" dirty="0">
                <a:latin typeface="+mj-ea"/>
                <a:ea typeface="+mj-ea"/>
              </a:rPr>
              <a:t>’, ‘</a:t>
            </a:r>
            <a:r>
              <a:rPr lang="ko-KR" altLang="en-US" sz="1400" dirty="0">
                <a:latin typeface="+mj-ea"/>
                <a:ea typeface="+mj-ea"/>
              </a:rPr>
              <a:t>부두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목격자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최초</a:t>
            </a:r>
            <a:r>
              <a:rPr lang="en-US" altLang="ko-KR" sz="1400" dirty="0">
                <a:latin typeface="+mj-ea"/>
                <a:ea typeface="+mj-ea"/>
              </a:rPr>
              <a:t>’, ‘</a:t>
            </a:r>
            <a:r>
              <a:rPr lang="ko-KR" altLang="en-US" sz="1400" dirty="0" err="1">
                <a:latin typeface="+mj-ea"/>
                <a:ea typeface="+mj-ea"/>
              </a:rPr>
              <a:t>대왕호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신고</a:t>
            </a:r>
            <a:r>
              <a:rPr lang="en-US" altLang="ko-KR" sz="1400" dirty="0">
                <a:latin typeface="+mj-ea"/>
                <a:ea typeface="+mj-ea"/>
              </a:rPr>
              <a:t>‘, ‘</a:t>
            </a:r>
            <a:r>
              <a:rPr lang="ko-KR" altLang="en-US" sz="1400" dirty="0">
                <a:latin typeface="+mj-ea"/>
                <a:ea typeface="+mj-ea"/>
              </a:rPr>
              <a:t>연기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92103-B172-490F-810A-A7F9F82B89B3}"/>
              </a:ext>
            </a:extLst>
          </p:cNvPr>
          <p:cNvSpPr txBox="1"/>
          <p:nvPr/>
        </p:nvSpPr>
        <p:spPr>
          <a:xfrm>
            <a:off x="3419872" y="296917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&lt;Sentence&gt;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27DA4-ADE6-41E5-8BB7-CC59BB5FA482}"/>
              </a:ext>
            </a:extLst>
          </p:cNvPr>
          <p:cNvSpPr txBox="1"/>
          <p:nvPr/>
        </p:nvSpPr>
        <p:spPr>
          <a:xfrm>
            <a:off x="3419872" y="369855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&lt;Keyword&gt;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00B8A-E751-4517-B491-5E248CEF9419}"/>
              </a:ext>
            </a:extLst>
          </p:cNvPr>
          <p:cNvSpPr txBox="1"/>
          <p:nvPr/>
        </p:nvSpPr>
        <p:spPr>
          <a:xfrm>
            <a:off x="3419872" y="493205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&lt;Sentence&gt;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80904-A993-4172-83F2-2791EFF4F5CC}"/>
              </a:ext>
            </a:extLst>
          </p:cNvPr>
          <p:cNvSpPr txBox="1"/>
          <p:nvPr/>
        </p:nvSpPr>
        <p:spPr>
          <a:xfrm>
            <a:off x="3419872" y="572472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&lt;Keyword&gt;</a:t>
            </a:r>
            <a:endParaRPr lang="ko-KR" altLang="en-US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BF2563-427E-4FF4-B420-F046DD5DFDCC}"/>
              </a:ext>
            </a:extLst>
          </p:cNvPr>
          <p:cNvSpPr/>
          <p:nvPr/>
        </p:nvSpPr>
        <p:spPr>
          <a:xfrm>
            <a:off x="359388" y="2348880"/>
            <a:ext cx="8507288" cy="172797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E21ADF-6EEE-49BB-AA8C-74C5960E1235}"/>
              </a:ext>
            </a:extLst>
          </p:cNvPr>
          <p:cNvSpPr/>
          <p:nvPr/>
        </p:nvSpPr>
        <p:spPr>
          <a:xfrm>
            <a:off x="359388" y="4365322"/>
            <a:ext cx="8507288" cy="172797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34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573A92E-6FC5-4587-BBAA-827F926ACFB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598700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/>
              <a:t>6. </a:t>
            </a:r>
            <a:r>
              <a:rPr lang="ko-KR" altLang="en-US"/>
              <a:t>평가 </a:t>
            </a:r>
            <a:r>
              <a:rPr lang="en-US" altLang="ko-KR"/>
              <a:t>– BLEU</a:t>
            </a:r>
            <a:r>
              <a:rPr lang="ko-KR" altLang="en-US"/>
              <a:t> </a:t>
            </a:r>
            <a:r>
              <a:rPr lang="en-US" altLang="ko-KR"/>
              <a:t>SCORE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99B31-BE3F-41E2-BD20-718A61B82080}"/>
              </a:ext>
            </a:extLst>
          </p:cNvPr>
          <p:cNvSpPr txBox="1"/>
          <p:nvPr/>
        </p:nvSpPr>
        <p:spPr>
          <a:xfrm>
            <a:off x="755576" y="263865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: </a:t>
            </a:r>
            <a:r>
              <a:rPr lang="ko-KR" altLang="en-US" dirty="0"/>
              <a:t>추출된 중요 키워드</a:t>
            </a:r>
            <a:endParaRPr lang="en-US" altLang="ko-KR" dirty="0"/>
          </a:p>
          <a:p>
            <a:r>
              <a:rPr lang="en-US" altLang="ko-KR" dirty="0"/>
              <a:t>Candidate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사람이 판단한 해당 문장 중요 키워드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6081ED-81A0-4941-82BC-9037EE7284C5}"/>
              </a:ext>
            </a:extLst>
          </p:cNvPr>
          <p:cNvSpPr txBox="1"/>
          <p:nvPr/>
        </p:nvSpPr>
        <p:spPr>
          <a:xfrm>
            <a:off x="744404" y="5013176"/>
            <a:ext cx="483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: ‘</a:t>
            </a:r>
            <a:r>
              <a:rPr lang="ko-KR" altLang="en-US" dirty="0"/>
              <a:t>너울</a:t>
            </a:r>
            <a:r>
              <a:rPr lang="en-US" altLang="ko-KR" dirty="0"/>
              <a:t>’,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좌초</a:t>
            </a:r>
            <a:r>
              <a:rPr lang="en-US" altLang="ko-KR" dirty="0">
                <a:solidFill>
                  <a:srgbClr val="FF0000"/>
                </a:solidFill>
              </a:rPr>
              <a:t>’, </a:t>
            </a:r>
            <a:r>
              <a:rPr lang="en-US" altLang="ko-KR" dirty="0">
                <a:solidFill>
                  <a:schemeClr val="tx2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파도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암초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  <a:p>
            <a:r>
              <a:rPr lang="en-US" altLang="ko-KR" dirty="0"/>
              <a:t>Candidate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좌초</a:t>
            </a:r>
            <a:r>
              <a:rPr lang="en-US" altLang="ko-KR" dirty="0">
                <a:solidFill>
                  <a:srgbClr val="FF0000"/>
                </a:solidFill>
              </a:rPr>
              <a:t>’, </a:t>
            </a:r>
            <a:r>
              <a:rPr lang="en-US" altLang="ko-KR" dirty="0"/>
              <a:t>‘</a:t>
            </a:r>
            <a:r>
              <a:rPr lang="ko-KR" altLang="en-US" dirty="0" err="1"/>
              <a:t>저수심</a:t>
            </a:r>
            <a:r>
              <a:rPr lang="en-US" altLang="ko-KR" dirty="0"/>
              <a:t>’,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암초</a:t>
            </a:r>
            <a:r>
              <a:rPr lang="en-US" altLang="ko-KR" dirty="0">
                <a:solidFill>
                  <a:srgbClr val="FF0000"/>
                </a:solidFill>
              </a:rPr>
              <a:t>’, ‘</a:t>
            </a:r>
            <a:r>
              <a:rPr lang="ko-KR" altLang="en-US" dirty="0">
                <a:solidFill>
                  <a:srgbClr val="FF0000"/>
                </a:solidFill>
              </a:rPr>
              <a:t>파도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C834B-02B9-4A3B-87DB-FF1AA7BE69B8}"/>
              </a:ext>
            </a:extLst>
          </p:cNvPr>
          <p:cNvSpPr txBox="1"/>
          <p:nvPr/>
        </p:nvSpPr>
        <p:spPr>
          <a:xfrm>
            <a:off x="1799692" y="3573016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&lt;Sentence&gt;</a:t>
            </a:r>
          </a:p>
          <a:p>
            <a:pPr algn="ctr"/>
            <a:r>
              <a:rPr lang="ko-KR" altLang="en-US" dirty="0"/>
              <a:t>이 좌초사건은 암초 많은 </a:t>
            </a:r>
            <a:r>
              <a:rPr lang="ko-KR" altLang="en-US" dirty="0" err="1"/>
              <a:t>저수심대의</a:t>
            </a:r>
            <a:r>
              <a:rPr lang="ko-KR" altLang="en-US" dirty="0"/>
              <a:t> 작업장소로 접근하던 중 </a:t>
            </a:r>
            <a:r>
              <a:rPr lang="ko-KR" altLang="en-US" dirty="0" err="1"/>
              <a:t>너울성</a:t>
            </a:r>
            <a:r>
              <a:rPr lang="ko-KR" altLang="en-US" dirty="0"/>
              <a:t> 파도에 떠밀려 발생한 것이다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0684C-3881-4A35-B265-4D0F5CBD858A}"/>
              </a:ext>
            </a:extLst>
          </p:cNvPr>
          <p:cNvSpPr txBox="1"/>
          <p:nvPr/>
        </p:nvSpPr>
        <p:spPr>
          <a:xfrm>
            <a:off x="5436096" y="51534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BLEU Score : 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1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C9CA35-7D49-4F52-87D4-9996885BE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92"/>
          <a:stretch/>
        </p:blipFill>
        <p:spPr>
          <a:xfrm>
            <a:off x="4572000" y="2823730"/>
            <a:ext cx="3494707" cy="2791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328B31-A7B9-4A6D-B595-4017C5D85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10"/>
          <a:stretch/>
        </p:blipFill>
        <p:spPr>
          <a:xfrm>
            <a:off x="1331640" y="2312753"/>
            <a:ext cx="2619894" cy="38525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평가 </a:t>
            </a:r>
            <a:r>
              <a:rPr lang="en-US" altLang="ko-KR" dirty="0"/>
              <a:t>– BLEU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70843-4CB1-40D2-9408-75B7A26981AE}"/>
              </a:ext>
            </a:extLst>
          </p:cNvPr>
          <p:cNvSpPr/>
          <p:nvPr/>
        </p:nvSpPr>
        <p:spPr>
          <a:xfrm>
            <a:off x="4584700" y="5320381"/>
            <a:ext cx="1418067" cy="21631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0752CC-B338-4A98-AA77-EE5373326BA7}"/>
              </a:ext>
            </a:extLst>
          </p:cNvPr>
          <p:cNvSpPr/>
          <p:nvPr/>
        </p:nvSpPr>
        <p:spPr>
          <a:xfrm>
            <a:off x="1357023" y="5972997"/>
            <a:ext cx="1145069" cy="17877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2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Project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822" y="1614535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BERT </a:t>
            </a:r>
            <a:r>
              <a:rPr lang="ko-KR" altLang="en-US" dirty="0"/>
              <a:t>알고리즘 </a:t>
            </a:r>
            <a:r>
              <a:rPr lang="en-US" altLang="ko-KR" dirty="0"/>
              <a:t>- </a:t>
            </a:r>
            <a:r>
              <a:rPr lang="en-US" altLang="ko-KR" dirty="0" err="1"/>
              <a:t>KoSentenceBERT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C6A569-F18F-40C0-9EBA-88E30E173E47}"/>
              </a:ext>
            </a:extLst>
          </p:cNvPr>
          <p:cNvSpPr/>
          <p:nvPr/>
        </p:nvSpPr>
        <p:spPr>
          <a:xfrm>
            <a:off x="528914" y="5031481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A5B915-854E-4AE4-B06B-92985CDAF4CC}"/>
              </a:ext>
            </a:extLst>
          </p:cNvPr>
          <p:cNvSpPr/>
          <p:nvPr/>
        </p:nvSpPr>
        <p:spPr>
          <a:xfrm>
            <a:off x="1526682" y="5031481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F8109F-464F-404C-8A7D-2CD93D447713}"/>
              </a:ext>
            </a:extLst>
          </p:cNvPr>
          <p:cNvSpPr/>
          <p:nvPr/>
        </p:nvSpPr>
        <p:spPr>
          <a:xfrm>
            <a:off x="2524450" y="5031481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B87053-E059-4C0C-B10A-8119DFA4E570}"/>
              </a:ext>
            </a:extLst>
          </p:cNvPr>
          <p:cNvSpPr/>
          <p:nvPr/>
        </p:nvSpPr>
        <p:spPr>
          <a:xfrm>
            <a:off x="3522218" y="5032634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BFA63B-53E3-4877-A623-D535C10CEB43}"/>
              </a:ext>
            </a:extLst>
          </p:cNvPr>
          <p:cNvSpPr/>
          <p:nvPr/>
        </p:nvSpPr>
        <p:spPr>
          <a:xfrm>
            <a:off x="4859738" y="5031481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41E56-2BA2-4991-A8E2-16A7A1AD5372}"/>
              </a:ext>
            </a:extLst>
          </p:cNvPr>
          <p:cNvSpPr/>
          <p:nvPr/>
        </p:nvSpPr>
        <p:spPr>
          <a:xfrm>
            <a:off x="5857506" y="5031481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54A524-20B4-40E8-A8F4-BE91630D4195}"/>
              </a:ext>
            </a:extLst>
          </p:cNvPr>
          <p:cNvSpPr/>
          <p:nvPr/>
        </p:nvSpPr>
        <p:spPr>
          <a:xfrm>
            <a:off x="6855274" y="5031480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5CE996-A480-4652-9548-28FA6C907BD8}"/>
              </a:ext>
            </a:extLst>
          </p:cNvPr>
          <p:cNvSpPr/>
          <p:nvPr/>
        </p:nvSpPr>
        <p:spPr>
          <a:xfrm>
            <a:off x="7853042" y="5031480"/>
            <a:ext cx="864096" cy="3703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6DF83B-52E0-4032-9ECC-F16F1034A81A}"/>
              </a:ext>
            </a:extLst>
          </p:cNvPr>
          <p:cNvSpPr/>
          <p:nvPr/>
        </p:nvSpPr>
        <p:spPr>
          <a:xfrm>
            <a:off x="528914" y="4562208"/>
            <a:ext cx="3857400" cy="3703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85B3DC-6509-45A0-B6D1-D0C2203A4A57}"/>
              </a:ext>
            </a:extLst>
          </p:cNvPr>
          <p:cNvSpPr/>
          <p:nvPr/>
        </p:nvSpPr>
        <p:spPr>
          <a:xfrm>
            <a:off x="4859738" y="4562208"/>
            <a:ext cx="864096" cy="3703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3AA0AA-3079-42C1-88BF-0ACE3AC40B5F}"/>
              </a:ext>
            </a:extLst>
          </p:cNvPr>
          <p:cNvSpPr/>
          <p:nvPr/>
        </p:nvSpPr>
        <p:spPr>
          <a:xfrm>
            <a:off x="5857506" y="4562208"/>
            <a:ext cx="864096" cy="3703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96F164-2A8D-4B4B-8803-2340CEE57DC6}"/>
              </a:ext>
            </a:extLst>
          </p:cNvPr>
          <p:cNvSpPr/>
          <p:nvPr/>
        </p:nvSpPr>
        <p:spPr>
          <a:xfrm>
            <a:off x="6855274" y="4562208"/>
            <a:ext cx="864096" cy="3703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D790B7-1846-4365-AA24-0D25BC1D8C9C}"/>
              </a:ext>
            </a:extLst>
          </p:cNvPr>
          <p:cNvSpPr/>
          <p:nvPr/>
        </p:nvSpPr>
        <p:spPr>
          <a:xfrm>
            <a:off x="7853042" y="4562208"/>
            <a:ext cx="864096" cy="3703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FBCDF0-96B7-4B6B-B1D5-1D01CB7EE837}"/>
              </a:ext>
            </a:extLst>
          </p:cNvPr>
          <p:cNvSpPr/>
          <p:nvPr/>
        </p:nvSpPr>
        <p:spPr>
          <a:xfrm>
            <a:off x="528914" y="4091782"/>
            <a:ext cx="3857400" cy="370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Pooling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589905-D4F9-4E78-9F73-AB4E65C1CA73}"/>
              </a:ext>
            </a:extLst>
          </p:cNvPr>
          <p:cNvSpPr/>
          <p:nvPr/>
        </p:nvSpPr>
        <p:spPr>
          <a:xfrm>
            <a:off x="4859738" y="4091782"/>
            <a:ext cx="3857400" cy="370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Pooling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0232C7-CE4A-42C9-B3B8-1EF0B58A5C58}"/>
              </a:ext>
            </a:extLst>
          </p:cNvPr>
          <p:cNvSpPr/>
          <p:nvPr/>
        </p:nvSpPr>
        <p:spPr>
          <a:xfrm>
            <a:off x="528914" y="3623099"/>
            <a:ext cx="3857400" cy="370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Sentence Vector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D8D1C6-7C74-4389-90E9-D5765E319FBD}"/>
              </a:ext>
            </a:extLst>
          </p:cNvPr>
          <p:cNvSpPr/>
          <p:nvPr/>
        </p:nvSpPr>
        <p:spPr>
          <a:xfrm>
            <a:off x="4859738" y="3623099"/>
            <a:ext cx="3857400" cy="370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Word Vector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32AE6F1-10C6-46B6-BB33-C3DB962ED4A5}"/>
              </a:ext>
            </a:extLst>
          </p:cNvPr>
          <p:cNvSpPr/>
          <p:nvPr/>
        </p:nvSpPr>
        <p:spPr>
          <a:xfrm>
            <a:off x="2643300" y="3152083"/>
            <a:ext cx="3857400" cy="370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Cosine Similarity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BE556FD3-3A47-4EF2-AEEB-9C84FD8B9F2B}"/>
              </a:ext>
            </a:extLst>
          </p:cNvPr>
          <p:cNvSpPr/>
          <p:nvPr/>
        </p:nvSpPr>
        <p:spPr>
          <a:xfrm>
            <a:off x="858269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DBD31CA9-8EB6-441C-8AB1-AEC2B67A73EF}"/>
              </a:ext>
            </a:extLst>
          </p:cNvPr>
          <p:cNvSpPr/>
          <p:nvPr/>
        </p:nvSpPr>
        <p:spPr>
          <a:xfrm>
            <a:off x="1856037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53E0A376-E0B6-4ADE-9BCE-88AC91FC46B4}"/>
              </a:ext>
            </a:extLst>
          </p:cNvPr>
          <p:cNvSpPr/>
          <p:nvPr/>
        </p:nvSpPr>
        <p:spPr>
          <a:xfrm>
            <a:off x="2853805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9B25BEB1-103C-46F9-B259-1C10AFD4ACF7}"/>
              </a:ext>
            </a:extLst>
          </p:cNvPr>
          <p:cNvSpPr/>
          <p:nvPr/>
        </p:nvSpPr>
        <p:spPr>
          <a:xfrm>
            <a:off x="3845957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97A60412-30EE-4294-BE1E-B741C9D71889}"/>
              </a:ext>
            </a:extLst>
          </p:cNvPr>
          <p:cNvSpPr/>
          <p:nvPr/>
        </p:nvSpPr>
        <p:spPr>
          <a:xfrm>
            <a:off x="5194709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5AD0411D-8D0A-408E-87B7-A8E0639E371A}"/>
              </a:ext>
            </a:extLst>
          </p:cNvPr>
          <p:cNvSpPr/>
          <p:nvPr/>
        </p:nvSpPr>
        <p:spPr>
          <a:xfrm>
            <a:off x="6181211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75FECDE0-287D-4A1B-B60D-0E102428B8DC}"/>
              </a:ext>
            </a:extLst>
          </p:cNvPr>
          <p:cNvSpPr/>
          <p:nvPr/>
        </p:nvSpPr>
        <p:spPr>
          <a:xfrm>
            <a:off x="7189376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97BDBF06-F04D-4BE1-9938-12C3779895C5}"/>
              </a:ext>
            </a:extLst>
          </p:cNvPr>
          <p:cNvSpPr/>
          <p:nvPr/>
        </p:nvSpPr>
        <p:spPr>
          <a:xfrm>
            <a:off x="8187144" y="4863591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7AF0C661-FDC0-4D78-8FEB-C0D3389D5966}"/>
              </a:ext>
            </a:extLst>
          </p:cNvPr>
          <p:cNvSpPr/>
          <p:nvPr/>
        </p:nvSpPr>
        <p:spPr>
          <a:xfrm>
            <a:off x="2354921" y="4390529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A7B03C36-43B8-49AB-A36B-6E32E8B2E489}"/>
              </a:ext>
            </a:extLst>
          </p:cNvPr>
          <p:cNvSpPr/>
          <p:nvPr/>
        </p:nvSpPr>
        <p:spPr>
          <a:xfrm>
            <a:off x="2354921" y="3923359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42">
            <a:extLst>
              <a:ext uri="{FF2B5EF4-FFF2-40B4-BE49-F238E27FC236}">
                <a16:creationId xmlns:a16="http://schemas.microsoft.com/office/drawing/2014/main" id="{CBDD939D-A24B-41A1-A89A-81EF148041A2}"/>
              </a:ext>
            </a:extLst>
          </p:cNvPr>
          <p:cNvSpPr/>
          <p:nvPr/>
        </p:nvSpPr>
        <p:spPr>
          <a:xfrm>
            <a:off x="6685745" y="3923359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AAB5A13D-CA6A-4C97-BB69-810A1770397A}"/>
              </a:ext>
            </a:extLst>
          </p:cNvPr>
          <p:cNvSpPr/>
          <p:nvPr/>
        </p:nvSpPr>
        <p:spPr>
          <a:xfrm>
            <a:off x="5194709" y="4401492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0E06BDE1-8E73-46F0-AA2B-F0F0EA0A9229}"/>
              </a:ext>
            </a:extLst>
          </p:cNvPr>
          <p:cNvSpPr/>
          <p:nvPr/>
        </p:nvSpPr>
        <p:spPr>
          <a:xfrm>
            <a:off x="6181211" y="4401492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위쪽 45">
            <a:extLst>
              <a:ext uri="{FF2B5EF4-FFF2-40B4-BE49-F238E27FC236}">
                <a16:creationId xmlns:a16="http://schemas.microsoft.com/office/drawing/2014/main" id="{1F115F25-F20C-48AC-93F0-8BB026823780}"/>
              </a:ext>
            </a:extLst>
          </p:cNvPr>
          <p:cNvSpPr/>
          <p:nvPr/>
        </p:nvSpPr>
        <p:spPr>
          <a:xfrm>
            <a:off x="7189376" y="4401492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1C183EBD-6FE7-420A-9A1E-36EE08A32C61}"/>
              </a:ext>
            </a:extLst>
          </p:cNvPr>
          <p:cNvSpPr/>
          <p:nvPr/>
        </p:nvSpPr>
        <p:spPr>
          <a:xfrm>
            <a:off x="8187144" y="4401492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 48">
            <a:extLst>
              <a:ext uri="{FF2B5EF4-FFF2-40B4-BE49-F238E27FC236}">
                <a16:creationId xmlns:a16="http://schemas.microsoft.com/office/drawing/2014/main" id="{ABA19070-E8B6-486A-807A-0612272811B9}"/>
              </a:ext>
            </a:extLst>
          </p:cNvPr>
          <p:cNvSpPr/>
          <p:nvPr/>
        </p:nvSpPr>
        <p:spPr>
          <a:xfrm>
            <a:off x="4511194" y="3457193"/>
            <a:ext cx="205386" cy="216706"/>
          </a:xfrm>
          <a:prstGeom prst="upArrow">
            <a:avLst>
              <a:gd name="adj1" fmla="val 59275"/>
              <a:gd name="adj2" fmla="val 64546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350CA7-8795-4FFE-A02B-546E33F68102}"/>
              </a:ext>
            </a:extLst>
          </p:cNvPr>
          <p:cNvSpPr txBox="1"/>
          <p:nvPr/>
        </p:nvSpPr>
        <p:spPr>
          <a:xfrm>
            <a:off x="1233478" y="549748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목표</a:t>
            </a:r>
            <a:r>
              <a:rPr lang="en-US" altLang="ko-KR" sz="1400" dirty="0"/>
              <a:t> 1) Sentence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C6A197-4904-458D-8832-27D6AA6077C8}"/>
              </a:ext>
            </a:extLst>
          </p:cNvPr>
          <p:cNvSpPr txBox="1"/>
          <p:nvPr/>
        </p:nvSpPr>
        <p:spPr>
          <a:xfrm>
            <a:off x="5564302" y="549748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목표</a:t>
            </a:r>
            <a:r>
              <a:rPr lang="en-US" altLang="ko-KR" sz="1400" dirty="0"/>
              <a:t> 2) Word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평가 </a:t>
            </a:r>
            <a:r>
              <a:rPr lang="en-US" altLang="ko-KR" dirty="0"/>
              <a:t>– BLEU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A513A51-1532-415F-AED1-887831BC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65436"/>
              </p:ext>
            </p:extLst>
          </p:nvPr>
        </p:nvGraphicFramePr>
        <p:xfrm>
          <a:off x="3275856" y="4005064"/>
          <a:ext cx="4920208" cy="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>
                  <a:extLst>
                    <a:ext uri="{9D8B030D-6E8A-4147-A177-3AD203B41FA5}">
                      <a16:colId xmlns:a16="http://schemas.microsoft.com/office/drawing/2014/main" val="2583799301"/>
                    </a:ext>
                  </a:extLst>
                </a:gridCol>
                <a:gridCol w="2460104">
                  <a:extLst>
                    <a:ext uri="{9D8B030D-6E8A-4147-A177-3AD203B41FA5}">
                      <a16:colId xmlns:a16="http://schemas.microsoft.com/office/drawing/2014/main" val="2248763491"/>
                    </a:ext>
                  </a:extLst>
                </a:gridCol>
              </a:tblGrid>
              <a:tr h="35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BLEU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평균 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BLEU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score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00219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Keyword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0.864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7236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4C7FFF3-6C18-438E-B36A-386912F09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7"/>
          <a:stretch/>
        </p:blipFill>
        <p:spPr>
          <a:xfrm>
            <a:off x="827584" y="2343743"/>
            <a:ext cx="1836204" cy="3888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CB455-C829-4C44-B714-D0F01C8B5195}"/>
              </a:ext>
            </a:extLst>
          </p:cNvPr>
          <p:cNvSpPr txBox="1"/>
          <p:nvPr/>
        </p:nvSpPr>
        <p:spPr>
          <a:xfrm>
            <a:off x="3323692" y="285293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표본 약 </a:t>
            </a:r>
            <a:r>
              <a:rPr lang="en-US" altLang="ko-KR" sz="1600" dirty="0"/>
              <a:t>100</a:t>
            </a:r>
            <a:r>
              <a:rPr lang="ko-KR" altLang="en-US" sz="1600" dirty="0"/>
              <a:t>여개를 하나하나 </a:t>
            </a:r>
            <a:r>
              <a:rPr lang="en-US" altLang="ko-KR" sz="1600" dirty="0"/>
              <a:t>BLEU SCORE </a:t>
            </a:r>
            <a:r>
              <a:rPr lang="ko-KR" altLang="en-US" sz="1600" dirty="0"/>
              <a:t>구하고 평균 </a:t>
            </a:r>
            <a:r>
              <a:rPr lang="en-US" altLang="ko-KR" sz="1600" dirty="0"/>
              <a:t>score</a:t>
            </a:r>
            <a:r>
              <a:rPr lang="ko-KR" altLang="en-US" sz="1600" dirty="0"/>
              <a:t>를 구함</a:t>
            </a:r>
          </a:p>
        </p:txBody>
      </p:sp>
    </p:spTree>
    <p:extLst>
      <p:ext uri="{BB962C8B-B14F-4D97-AF65-F5344CB8AC3E}">
        <p14:creationId xmlns:p14="http://schemas.microsoft.com/office/powerpoint/2010/main" val="3470355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목적 </a:t>
            </a:r>
            <a:r>
              <a:rPr lang="en-US" altLang="ko-KR" dirty="0"/>
              <a:t>2)</a:t>
            </a:r>
            <a:r>
              <a:rPr lang="ko-KR" altLang="en-US" dirty="0"/>
              <a:t>의 결과 </a:t>
            </a:r>
            <a:r>
              <a:rPr lang="en-US" altLang="ko-KR" dirty="0"/>
              <a:t>- </a:t>
            </a:r>
            <a:r>
              <a:rPr lang="en-US" altLang="ko-KR" dirty="0" err="1"/>
              <a:t>WordCloud</a:t>
            </a:r>
            <a:endParaRPr lang="en-US" altLang="ko-KR" dirty="0"/>
          </a:p>
        </p:txBody>
      </p:sp>
      <p:pic>
        <p:nvPicPr>
          <p:cNvPr id="15" name="그림 1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236AC59-FEF9-48BA-A719-9E1364E0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93" y="2996952"/>
            <a:ext cx="3810000" cy="1905000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DE92199A-A80C-4922-90D8-10F7CBD7C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2996952"/>
            <a:ext cx="3810000" cy="190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E3B4BF-1D19-43DA-9B77-90CA3AFA1124}"/>
              </a:ext>
            </a:extLst>
          </p:cNvPr>
          <p:cNvSpPr txBox="1"/>
          <p:nvPr/>
        </p:nvSpPr>
        <p:spPr>
          <a:xfrm>
            <a:off x="955234" y="5103911"/>
            <a:ext cx="332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&lt;Raw data</a:t>
            </a:r>
            <a:r>
              <a:rPr lang="ko-KR" altLang="en-US" sz="1400" dirty="0"/>
              <a:t>에서 빈도 추출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341D2-579E-4870-8BD0-EA6F66FC96AA}"/>
              </a:ext>
            </a:extLst>
          </p:cNvPr>
          <p:cNvSpPr txBox="1"/>
          <p:nvPr/>
        </p:nvSpPr>
        <p:spPr>
          <a:xfrm>
            <a:off x="4690793" y="510391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&lt;Keyword </a:t>
            </a:r>
            <a:r>
              <a:rPr lang="ko-KR" altLang="en-US" sz="1400" dirty="0"/>
              <a:t>추출 </a:t>
            </a:r>
            <a:r>
              <a:rPr lang="en-US" altLang="ko-KR" sz="1400" dirty="0"/>
              <a:t>data</a:t>
            </a:r>
            <a:r>
              <a:rPr lang="ko-KR" altLang="en-US" sz="1400" dirty="0"/>
              <a:t>에서 빈도 추출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367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46442D-E2C4-408F-B437-985C9821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목적 </a:t>
            </a:r>
            <a:r>
              <a:rPr lang="en-US" altLang="ko-KR" dirty="0"/>
              <a:t>2)</a:t>
            </a:r>
            <a:r>
              <a:rPr lang="ko-KR" altLang="en-US" dirty="0"/>
              <a:t>의 결과 </a:t>
            </a:r>
            <a:r>
              <a:rPr lang="en-US" altLang="ko-KR" dirty="0"/>
              <a:t>- </a:t>
            </a:r>
            <a:r>
              <a:rPr lang="en-US" altLang="ko-KR" dirty="0" err="1"/>
              <a:t>WordCloud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E3B4BF-1D19-43DA-9B77-90CA3AFA1124}"/>
              </a:ext>
            </a:extLst>
          </p:cNvPr>
          <p:cNvSpPr txBox="1"/>
          <p:nvPr/>
        </p:nvSpPr>
        <p:spPr>
          <a:xfrm>
            <a:off x="2907633" y="5497487"/>
            <a:ext cx="332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군집별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WordCloud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88C6AB-C7E0-42AD-8BA9-E616C77EB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6" y="2719775"/>
            <a:ext cx="2520000" cy="1260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918006-3678-4AC9-A7F5-A9A991CF5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719775"/>
            <a:ext cx="2520000" cy="126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5CF75D8-888A-411F-BBD7-933CF0073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04" y="2723814"/>
            <a:ext cx="2520000" cy="12600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CE8AF16-782E-4F17-A0F2-B74DA001E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22547"/>
            <a:ext cx="2520000" cy="126000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C048241-3787-4ED0-A4D9-56058FF07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18224"/>
            <a:ext cx="252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70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</p:spPr>
        <p:txBody>
          <a:bodyPr>
            <a:normAutofit/>
          </a:bodyPr>
          <a:lstStyle/>
          <a:p>
            <a:r>
              <a:rPr lang="ko-KR" altLang="en-US" dirty="0"/>
              <a:t>활용 소프트웨어</a:t>
            </a:r>
            <a:endParaRPr lang="en-US" altLang="ko-KR" dirty="0"/>
          </a:p>
          <a:p>
            <a:pPr lvl="1"/>
            <a:r>
              <a:rPr lang="en-US" altLang="ko-KR" dirty="0"/>
              <a:t>python3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en-US" altLang="ko-KR" dirty="0"/>
              <a:t>Selenium</a:t>
            </a:r>
          </a:p>
          <a:p>
            <a:pPr lvl="1"/>
            <a:r>
              <a:rPr lang="en-US" altLang="ko-KR" dirty="0" err="1"/>
              <a:t>KoSentenceBERT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pPr lvl="1"/>
            <a:r>
              <a:rPr lang="ko-KR" altLang="en-US" dirty="0" err="1"/>
              <a:t>김소원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en-US" altLang="ko-KR" dirty="0" err="1"/>
              <a:t>KoSentenceBERT</a:t>
            </a:r>
            <a:r>
              <a:rPr lang="en-US" altLang="ko-KR" dirty="0"/>
              <a:t> Pre-training </a:t>
            </a:r>
            <a:r>
              <a:rPr lang="ko-KR" altLang="en-US" dirty="0"/>
              <a:t>및 학습</a:t>
            </a:r>
            <a:endParaRPr lang="en-US" altLang="ko-KR" dirty="0"/>
          </a:p>
          <a:p>
            <a:pPr lvl="1"/>
            <a:r>
              <a:rPr lang="ko-KR" altLang="en-US" dirty="0" err="1"/>
              <a:t>서혜빈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en-US" altLang="ko-KR" dirty="0" err="1"/>
              <a:t>KoSentenceBERT</a:t>
            </a:r>
            <a:r>
              <a:rPr lang="en-US" altLang="ko-KR" dirty="0"/>
              <a:t> Pre-training, </a:t>
            </a:r>
            <a:r>
              <a:rPr lang="ko-KR" altLang="en-US" dirty="0"/>
              <a:t>군집화</a:t>
            </a:r>
            <a:r>
              <a:rPr lang="en-US" altLang="ko-KR" dirty="0"/>
              <a:t>, Keyword </a:t>
            </a:r>
            <a:r>
              <a:rPr lang="ko-KR" altLang="en-US" dirty="0"/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4268889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9426A2-A034-4880-AEDB-3ABA60BB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71804"/>
              </p:ext>
            </p:extLst>
          </p:nvPr>
        </p:nvGraphicFramePr>
        <p:xfrm>
          <a:off x="1160545" y="2547392"/>
          <a:ext cx="682291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21">
                  <a:extLst>
                    <a:ext uri="{9D8B030D-6E8A-4147-A177-3AD203B41FA5}">
                      <a16:colId xmlns:a16="http://schemas.microsoft.com/office/drawing/2014/main" val="3930486212"/>
                    </a:ext>
                  </a:extLst>
                </a:gridCol>
                <a:gridCol w="5829289">
                  <a:extLst>
                    <a:ext uri="{9D8B030D-6E8A-4147-A177-3AD203B41FA5}">
                      <a16:colId xmlns:a16="http://schemas.microsoft.com/office/drawing/2014/main" val="411566275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진행상황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217774054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8</a:t>
                      </a:r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주제 선정 및 데이터 탐색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36200857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9</a:t>
                      </a:r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데이터 수집 및 </a:t>
                      </a:r>
                      <a:r>
                        <a:rPr lang="ko-KR" altLang="en-US" sz="1900" dirty="0" err="1"/>
                        <a:t>전처리</a:t>
                      </a:r>
                      <a:endParaRPr lang="ko-KR" altLang="en-US" sz="1900" dirty="0"/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9901617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10</a:t>
                      </a:r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데이터 </a:t>
                      </a:r>
                      <a:r>
                        <a:rPr lang="ko-KR" altLang="en-US" sz="1900" dirty="0" err="1"/>
                        <a:t>전처리</a:t>
                      </a:r>
                      <a:r>
                        <a:rPr lang="ko-KR" altLang="en-US" sz="1900" dirty="0"/>
                        <a:t> 및 로직 설계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32654151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11</a:t>
                      </a:r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err="1"/>
                        <a:t>KoSentenceBERT</a:t>
                      </a:r>
                      <a:r>
                        <a:rPr lang="en-US" altLang="ko-KR" sz="1900" dirty="0"/>
                        <a:t> </a:t>
                      </a:r>
                      <a:r>
                        <a:rPr lang="ko-KR" altLang="en-US" sz="1900" dirty="0"/>
                        <a:t>학습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251514827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12</a:t>
                      </a:r>
                      <a:r>
                        <a:rPr lang="ko-KR" altLang="en-US" sz="1900" dirty="0"/>
                        <a:t>월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dirty="0"/>
                        <a:t>문장 군집화 및 키워드 추출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323117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altLang="ko-KR" sz="19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KorNLI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and </a:t>
            </a:r>
            <a:r>
              <a:rPr lang="en-US" altLang="ko-KR" sz="19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KorSTS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New Benchmark Datasets for Korean Natural Language Understanding.</a:t>
            </a:r>
          </a:p>
          <a:p>
            <a:pPr algn="l"/>
            <a:r>
              <a:rPr lang="en-US" altLang="ko-KR" sz="19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Sentence-BERT: Sentence Embeddings using Siamese BERT-Networks </a:t>
            </a:r>
            <a:endParaRPr lang="en-US" altLang="ko-KR" sz="1900" b="0" i="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BERT: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언어 이해를 위한 양방향 트랜스포머 사전 학습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(BERT: Pre-training of Deep Bidirectional Transformers for Language Understanding)</a:t>
            </a:r>
          </a:p>
          <a:p>
            <a:pPr algn="l"/>
            <a:r>
              <a:rPr lang="en-US" altLang="ko-KR" sz="1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BERT: Pre-training of Deep Bidirectional Transformers for Language Understanding</a:t>
            </a:r>
          </a:p>
          <a:p>
            <a:pPr algn="l"/>
            <a:r>
              <a:rPr lang="ko-KR" altLang="en-US" sz="1900" kern="0" dirty="0" err="1">
                <a:latin typeface="+mj-ea"/>
                <a:ea typeface="+mj-ea"/>
              </a:rPr>
              <a:t>해양안전심판원재결서</a:t>
            </a:r>
            <a:r>
              <a:rPr lang="en-US" altLang="ko-KR" sz="1900" kern="0" dirty="0">
                <a:latin typeface="+mj-ea"/>
                <a:ea typeface="+mj-ea"/>
              </a:rPr>
              <a:t>,</a:t>
            </a:r>
            <a:r>
              <a:rPr lang="en-US" altLang="ko-KR" sz="1900" kern="0" spc="0" dirty="0">
                <a:effectLst/>
                <a:latin typeface="+mj-ea"/>
                <a:ea typeface="+mj-ea"/>
              </a:rPr>
              <a:t>https://www.kmst.go.kr/kmst/verdict/writtenVerdict/selectWrittenVerdict.do</a:t>
            </a:r>
          </a:p>
          <a:p>
            <a:pPr algn="l"/>
            <a:r>
              <a:rPr lang="en-US" altLang="ko-KR" sz="1900" kern="0" dirty="0">
                <a:latin typeface="+mj-ea"/>
                <a:ea typeface="+mj-ea"/>
                <a:hlinkClick r:id="rId3"/>
              </a:rPr>
              <a:t>https://tmaxai.github.io/post/BERT/</a:t>
            </a:r>
            <a:endParaRPr lang="en-US" altLang="ko-KR" sz="1900" kern="0" dirty="0">
              <a:latin typeface="+mj-ea"/>
              <a:ea typeface="+mj-ea"/>
            </a:endParaRPr>
          </a:p>
          <a:p>
            <a:pPr algn="l"/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NLP - 6.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카운트 기반 벡터화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9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CountVectorizer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와 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TF-IDF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벡터화</a:t>
            </a:r>
            <a:endParaRPr lang="en-US" altLang="ko-KR" sz="1900" dirty="0">
              <a:solidFill>
                <a:srgbClr val="222222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T-academy,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딥러닝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기반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자연어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언어모델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_BERT</a:t>
            </a:r>
          </a:p>
          <a:p>
            <a:pPr algn="l"/>
            <a:r>
              <a:rPr lang="ko-KR" altLang="en-US" sz="19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딥러닝을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이용한 자연어 처리 입문</a:t>
            </a:r>
            <a:r>
              <a:rPr lang="en-US" altLang="ko-KR" sz="1900" dirty="0">
                <a:solidFill>
                  <a:srgbClr val="222222"/>
                </a:solidFill>
                <a:latin typeface="+mj-ea"/>
                <a:ea typeface="+mj-ea"/>
              </a:rPr>
              <a:t>, one-hot encoding, cosine similarity</a:t>
            </a:r>
          </a:p>
          <a:p>
            <a:pPr algn="l"/>
            <a:r>
              <a:rPr lang="en-US" altLang="ko-KR" sz="1900" dirty="0">
                <a:solidFill>
                  <a:srgbClr val="222222"/>
                </a:solidFill>
                <a:latin typeface="+mj-ea"/>
                <a:ea typeface="+mj-ea"/>
              </a:rPr>
              <a:t>https://wikidocs.net/22647</a:t>
            </a:r>
            <a:endParaRPr lang="ko-KR" altLang="en-US" sz="19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pPr marL="0" marR="0" indent="0" algn="l" fontAlgn="base" latin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+mj-ea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r>
              <a:rPr lang="ko-KR" altLang="en-US" dirty="0"/>
              <a:t>설계블록도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658B0D-E360-47FA-918C-D1C6595F64E4}"/>
              </a:ext>
            </a:extLst>
          </p:cNvPr>
          <p:cNvSpPr/>
          <p:nvPr/>
        </p:nvSpPr>
        <p:spPr>
          <a:xfrm>
            <a:off x="3079612" y="2203082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수집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전처리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90DC5F-062A-466A-95BE-2505616B3C2E}"/>
              </a:ext>
            </a:extLst>
          </p:cNvPr>
          <p:cNvSpPr/>
          <p:nvPr/>
        </p:nvSpPr>
        <p:spPr>
          <a:xfrm>
            <a:off x="3079612" y="2901290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Pre-training, BERT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A4213C-34C1-4F28-914E-B3EE4E7FCD7C}"/>
              </a:ext>
            </a:extLst>
          </p:cNvPr>
          <p:cNvSpPr/>
          <p:nvPr/>
        </p:nvSpPr>
        <p:spPr>
          <a:xfrm>
            <a:off x="3079612" y="3599086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Embedding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E90F2A-4857-46C7-9E88-F8C652C99E33}"/>
              </a:ext>
            </a:extLst>
          </p:cNvPr>
          <p:cNvSpPr/>
          <p:nvPr/>
        </p:nvSpPr>
        <p:spPr>
          <a:xfrm>
            <a:off x="1475656" y="5015249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Clustering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979B2D-A67C-495E-852E-AA2700BA02A0}"/>
              </a:ext>
            </a:extLst>
          </p:cNvPr>
          <p:cNvSpPr/>
          <p:nvPr/>
        </p:nvSpPr>
        <p:spPr>
          <a:xfrm>
            <a:off x="4716016" y="5015249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Keyword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D006AF-94E6-4E68-87F8-B9E54F6F84A6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4392368" y="2707138"/>
            <a:ext cx="0" cy="19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EC618B-BD52-4D23-B47F-8A58C6A6903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392368" y="3405346"/>
            <a:ext cx="0" cy="19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B85239B-462A-4711-AB34-821CBEBDC14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493314" y="4116195"/>
            <a:ext cx="194152" cy="1603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155D91B-B3C8-4963-B682-60456A1D08BD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5113494" y="4099971"/>
            <a:ext cx="194152" cy="16364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D3DDEFA-C2C5-4CFE-B08F-C0593EA9DC9C}"/>
              </a:ext>
            </a:extLst>
          </p:cNvPr>
          <p:cNvCxnSpPr>
            <a:stCxn id="4" idx="3"/>
            <a:endCxn id="4" idx="0"/>
          </p:cNvCxnSpPr>
          <p:nvPr/>
        </p:nvCxnSpPr>
        <p:spPr>
          <a:xfrm flipH="1" flipV="1">
            <a:off x="4392368" y="2203082"/>
            <a:ext cx="1312756" cy="252028"/>
          </a:xfrm>
          <a:prstGeom prst="bentConnector4">
            <a:avLst>
              <a:gd name="adj1" fmla="val -17414"/>
              <a:gd name="adj2" fmla="val 1907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D85430-5161-4120-A8DB-C66A806FEEF0}"/>
              </a:ext>
            </a:extLst>
          </p:cNvPr>
          <p:cNvSpPr txBox="1"/>
          <p:nvPr/>
        </p:nvSpPr>
        <p:spPr>
          <a:xfrm>
            <a:off x="5940152" y="206084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Labeling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D6706E4-6E36-4874-8AFB-C46BC75F050F}"/>
              </a:ext>
            </a:extLst>
          </p:cNvPr>
          <p:cNvSpPr/>
          <p:nvPr/>
        </p:nvSpPr>
        <p:spPr>
          <a:xfrm>
            <a:off x="1475656" y="5713458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t-SNE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FCEA278-E1CB-48F4-BCCB-E751ECCEE96D}"/>
              </a:ext>
            </a:extLst>
          </p:cNvPr>
          <p:cNvSpPr/>
          <p:nvPr/>
        </p:nvSpPr>
        <p:spPr>
          <a:xfrm>
            <a:off x="4716016" y="5713458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Frequency(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WordCloud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852136-0B2A-401D-AAA1-B9F176D20D94}"/>
              </a:ext>
            </a:extLst>
          </p:cNvPr>
          <p:cNvSpPr txBox="1"/>
          <p:nvPr/>
        </p:nvSpPr>
        <p:spPr>
          <a:xfrm>
            <a:off x="1763688" y="445050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3A8A2C-B371-47E8-854C-5186E1E40916}"/>
              </a:ext>
            </a:extLst>
          </p:cNvPr>
          <p:cNvSpPr txBox="1"/>
          <p:nvPr/>
        </p:nvSpPr>
        <p:spPr>
          <a:xfrm>
            <a:off x="5020660" y="445050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6AFCA59-D9D2-41DF-A3DA-50D508A58072}"/>
              </a:ext>
            </a:extLst>
          </p:cNvPr>
          <p:cNvCxnSpPr>
            <a:stCxn id="18" idx="2"/>
            <a:endCxn id="49" idx="0"/>
          </p:cNvCxnSpPr>
          <p:nvPr/>
        </p:nvCxnSpPr>
        <p:spPr>
          <a:xfrm>
            <a:off x="2788412" y="5519305"/>
            <a:ext cx="0" cy="194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2AE544B-52DB-4F41-9B46-69525D76537C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6028772" y="5519305"/>
            <a:ext cx="0" cy="194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A9B65B1-8BEA-4293-B4E3-34082267121E}"/>
              </a:ext>
            </a:extLst>
          </p:cNvPr>
          <p:cNvSpPr/>
          <p:nvPr/>
        </p:nvSpPr>
        <p:spPr>
          <a:xfrm>
            <a:off x="3079612" y="4304667"/>
            <a:ext cx="26255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Cosine Similarity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48D8B1-880F-4D36-B840-B507B60B05EB}"/>
              </a:ext>
            </a:extLst>
          </p:cNvPr>
          <p:cNvCxnSpPr>
            <a:endCxn id="59" idx="0"/>
          </p:cNvCxnSpPr>
          <p:nvPr/>
        </p:nvCxnSpPr>
        <p:spPr>
          <a:xfrm>
            <a:off x="4392368" y="4110927"/>
            <a:ext cx="0" cy="19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2EADEC-E071-4D39-8140-6829C3FC282C}"/>
              </a:ext>
            </a:extLst>
          </p:cNvPr>
          <p:cNvSpPr txBox="1"/>
          <p:nvPr/>
        </p:nvSpPr>
        <p:spPr>
          <a:xfrm>
            <a:off x="5940152" y="26655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Konlpy</a:t>
            </a:r>
            <a:r>
              <a:rPr lang="ko-KR" altLang="en-US" sz="1400" dirty="0">
                <a:latin typeface="+mj-ea"/>
                <a:ea typeface="+mj-ea"/>
              </a:rPr>
              <a:t>로 명사 추출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FE4068D-E3AE-41A7-817B-9729812AD6A1}"/>
              </a:ext>
            </a:extLst>
          </p:cNvPr>
          <p:cNvCxnSpPr>
            <a:stCxn id="4" idx="3"/>
            <a:endCxn id="15" idx="3"/>
          </p:cNvCxnSpPr>
          <p:nvPr/>
        </p:nvCxnSpPr>
        <p:spPr>
          <a:xfrm>
            <a:off x="5705124" y="2455110"/>
            <a:ext cx="12700" cy="69820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최종 </a:t>
            </a:r>
            <a:r>
              <a:rPr lang="en-US" altLang="ko-KR" dirty="0"/>
              <a:t>Data set </a:t>
            </a:r>
            <a:r>
              <a:rPr lang="ko-KR" altLang="en-US" dirty="0"/>
              <a:t>설명 </a:t>
            </a:r>
            <a:r>
              <a:rPr lang="en-US" altLang="ko-KR" dirty="0"/>
              <a:t>- train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66C1A3-E83B-49DB-B18D-82B967A8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4904"/>
            <a:ext cx="4492476" cy="3357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8EEBB-FEA9-40E2-A955-F3FAD436BE6E}"/>
              </a:ext>
            </a:extLst>
          </p:cNvPr>
          <p:cNvSpPr txBox="1"/>
          <p:nvPr/>
        </p:nvSpPr>
        <p:spPr>
          <a:xfrm>
            <a:off x="5292080" y="405920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20438 rows x 2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최종 </a:t>
            </a:r>
            <a:r>
              <a:rPr lang="en-US" altLang="ko-KR" dirty="0"/>
              <a:t>Data set </a:t>
            </a:r>
            <a:r>
              <a:rPr lang="ko-KR" altLang="en-US" dirty="0"/>
              <a:t>설명 </a:t>
            </a:r>
            <a:r>
              <a:rPr lang="en-US" altLang="ko-KR" dirty="0"/>
              <a:t>– test, validation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4D121-050A-4EA4-8EA3-78165D63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9" y="2420888"/>
            <a:ext cx="4019226" cy="3139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5755AF-1FF1-4173-8AB8-05217E581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20888"/>
            <a:ext cx="4392488" cy="3139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94A28E-9D51-4B15-B886-47124843B86B}"/>
              </a:ext>
            </a:extLst>
          </p:cNvPr>
          <p:cNvSpPr txBox="1"/>
          <p:nvPr/>
        </p:nvSpPr>
        <p:spPr>
          <a:xfrm>
            <a:off x="903554" y="577650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3591 rows x 2 columns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DC6-7F8B-4C81-902E-69F6DF5CC0E4}"/>
              </a:ext>
            </a:extLst>
          </p:cNvPr>
          <p:cNvSpPr txBox="1"/>
          <p:nvPr/>
        </p:nvSpPr>
        <p:spPr>
          <a:xfrm>
            <a:off x="5112060" y="577650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3590 rows x 2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0A6041-2431-4230-BA94-43C108D83551}"/>
              </a:ext>
            </a:extLst>
          </p:cNvPr>
          <p:cNvSpPr/>
          <p:nvPr/>
        </p:nvSpPr>
        <p:spPr>
          <a:xfrm>
            <a:off x="2915816" y="2564904"/>
            <a:ext cx="33123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재결서 </a:t>
            </a:r>
            <a:r>
              <a:rPr lang="en-US" altLang="ko-KR" sz="1600" dirty="0">
                <a:solidFill>
                  <a:schemeClr val="tx1"/>
                </a:solidFill>
              </a:rPr>
              <a:t>Crawling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BA8794-932E-4A83-81F0-59864AA661DA}"/>
              </a:ext>
            </a:extLst>
          </p:cNvPr>
          <p:cNvSpPr/>
          <p:nvPr/>
        </p:nvSpPr>
        <p:spPr>
          <a:xfrm>
            <a:off x="2915816" y="3284993"/>
            <a:ext cx="33123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문장 별 </a:t>
            </a:r>
            <a:r>
              <a:rPr lang="en-US" altLang="ko-KR" sz="1600" dirty="0">
                <a:solidFill>
                  <a:schemeClr val="tx1"/>
                </a:solidFill>
              </a:rPr>
              <a:t>split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91DD63-9452-4E07-93CE-6AE01CB2F607}"/>
              </a:ext>
            </a:extLst>
          </p:cNvPr>
          <p:cNvSpPr/>
          <p:nvPr/>
        </p:nvSpPr>
        <p:spPr>
          <a:xfrm>
            <a:off x="2915816" y="4005082"/>
            <a:ext cx="33123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특수문자</a:t>
            </a:r>
            <a:r>
              <a:rPr lang="en-US" altLang="ko-KR" sz="1600" dirty="0">
                <a:solidFill>
                  <a:schemeClr val="tx1"/>
                </a:solidFill>
              </a:rPr>
              <a:t>, 20</a:t>
            </a:r>
            <a:r>
              <a:rPr lang="ko-KR" altLang="en-US" sz="1600" dirty="0">
                <a:solidFill>
                  <a:schemeClr val="tx1"/>
                </a:solidFill>
              </a:rPr>
              <a:t>자 이하 문장 제거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61EA46-5134-48C8-956F-9AD5B05A1525}"/>
              </a:ext>
            </a:extLst>
          </p:cNvPr>
          <p:cNvSpPr/>
          <p:nvPr/>
        </p:nvSpPr>
        <p:spPr>
          <a:xfrm>
            <a:off x="2915816" y="4722318"/>
            <a:ext cx="33123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0-4 Multi-Class Labeling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3DEF7C-84D4-4175-AD31-09453BA1CDAA}"/>
              </a:ext>
            </a:extLst>
          </p:cNvPr>
          <p:cNvSpPr/>
          <p:nvPr/>
        </p:nvSpPr>
        <p:spPr>
          <a:xfrm>
            <a:off x="2915816" y="5439554"/>
            <a:ext cx="33123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train, test, validation set split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314ACB-21D8-496A-A986-2CAD7F11614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72000" y="3068960"/>
            <a:ext cx="0" cy="21603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52AAA9-6030-4FCE-8A46-D82508EA8170}"/>
              </a:ext>
            </a:extLst>
          </p:cNvPr>
          <p:cNvCxnSpPr/>
          <p:nvPr/>
        </p:nvCxnSpPr>
        <p:spPr>
          <a:xfrm>
            <a:off x="4572000" y="3789049"/>
            <a:ext cx="0" cy="21603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5D31A9-8897-42CC-856F-B905383ADC7B}"/>
              </a:ext>
            </a:extLst>
          </p:cNvPr>
          <p:cNvCxnSpPr/>
          <p:nvPr/>
        </p:nvCxnSpPr>
        <p:spPr>
          <a:xfrm>
            <a:off x="4572000" y="4506285"/>
            <a:ext cx="0" cy="21603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658F18-8894-4262-8DD1-121794B5E443}"/>
              </a:ext>
            </a:extLst>
          </p:cNvPr>
          <p:cNvCxnSpPr/>
          <p:nvPr/>
        </p:nvCxnSpPr>
        <p:spPr>
          <a:xfrm>
            <a:off x="4572000" y="5226374"/>
            <a:ext cx="0" cy="21603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C17A8F-CB1F-4992-89B6-0D903C23283A}"/>
              </a:ext>
            </a:extLst>
          </p:cNvPr>
          <p:cNvSpPr txBox="1"/>
          <p:nvPr/>
        </p:nvSpPr>
        <p:spPr>
          <a:xfrm>
            <a:off x="6228183" y="2671068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해양안전심판원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4B587-E29D-4D9B-B9CC-DDE6FBB26B5D}"/>
              </a:ext>
            </a:extLst>
          </p:cNvPr>
          <p:cNvSpPr txBox="1"/>
          <p:nvPr/>
        </p:nvSpPr>
        <p:spPr>
          <a:xfrm>
            <a:off x="5940152" y="553769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8:1:1 </a:t>
            </a:r>
            <a:r>
              <a:rPr lang="ko-KR" altLang="en-US" sz="1400" dirty="0"/>
              <a:t>비율</a:t>
            </a:r>
          </a:p>
        </p:txBody>
      </p:sp>
    </p:spTree>
    <p:extLst>
      <p:ext uri="{BB962C8B-B14F-4D97-AF65-F5344CB8AC3E}">
        <p14:creationId xmlns:p14="http://schemas.microsoft.com/office/powerpoint/2010/main" val="1630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Plan of Action, Methodology and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1-2. Crawling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148458-9BB2-4FAC-BD24-6BE47EC6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5" y="2305662"/>
            <a:ext cx="4756447" cy="2398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82F663-1259-4FED-BA6A-B68BCE5F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140968"/>
            <a:ext cx="4108872" cy="26089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5DAC64-AAF3-4489-B631-030A53E9A62F}"/>
              </a:ext>
            </a:extLst>
          </p:cNvPr>
          <p:cNvSpPr/>
          <p:nvPr/>
        </p:nvSpPr>
        <p:spPr>
          <a:xfrm>
            <a:off x="4248108" y="5499302"/>
            <a:ext cx="1368152" cy="3348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9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2415</TotalTime>
  <Words>2539</Words>
  <Application>Microsoft Office PowerPoint</Application>
  <PresentationFormat>화면 슬라이드 쇼(4:3)</PresentationFormat>
  <Paragraphs>466</Paragraphs>
  <Slides>46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돋움</vt:lpstr>
      <vt:lpstr>맑은 고딕</vt:lpstr>
      <vt:lpstr>Arial</vt:lpstr>
      <vt:lpstr>Times New Roman</vt:lpstr>
      <vt:lpstr>투명도</vt:lpstr>
      <vt:lpstr>BERT를 이용한 해양사고 보고서 분석</vt:lpstr>
      <vt:lpstr>Introduction</vt:lpstr>
      <vt:lpstr>Project Objectives</vt:lpstr>
      <vt:lpstr>Project Objectives</vt:lpstr>
      <vt:lpstr>Project Objectives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Result</vt:lpstr>
      <vt:lpstr>Result</vt:lpstr>
      <vt:lpstr>Result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Plan of Action, Methodology and Design</vt:lpstr>
      <vt:lpstr>Result</vt:lpstr>
      <vt:lpstr>Result</vt:lpstr>
      <vt:lpstr>Result</vt:lpstr>
      <vt:lpstr>Result</vt:lpstr>
      <vt:lpstr>Result</vt:lpstr>
      <vt:lpstr>Result</vt:lpstr>
      <vt:lpstr>Plan of Action, Methodology and Design</vt:lpstr>
      <vt:lpstr>Contributions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Seo Hyebeen</cp:lastModifiedBy>
  <cp:revision>162</cp:revision>
  <dcterms:created xsi:type="dcterms:W3CDTF">2014-09-11T07:06:19Z</dcterms:created>
  <dcterms:modified xsi:type="dcterms:W3CDTF">2021-12-16T04:23:27Z</dcterms:modified>
</cp:coreProperties>
</file>