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73" r:id="rId5"/>
    <p:sldId id="275" r:id="rId6"/>
    <p:sldId id="276" r:id="rId7"/>
    <p:sldId id="270" r:id="rId8"/>
    <p:sldId id="281" r:id="rId9"/>
    <p:sldId id="284" r:id="rId10"/>
    <p:sldId id="287" r:id="rId11"/>
    <p:sldId id="288" r:id="rId12"/>
    <p:sldId id="279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FB"/>
    <a:srgbClr val="6DA6CD"/>
    <a:srgbClr val="6BA5CD"/>
    <a:srgbClr val="2D8ABD"/>
    <a:srgbClr val="056DAB"/>
    <a:srgbClr val="05659F"/>
    <a:srgbClr val="023858"/>
    <a:srgbClr val="E6E6E6"/>
    <a:srgbClr val="F5F5F5"/>
    <a:srgbClr val="D9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68136" autoAdjust="0"/>
  </p:normalViewPr>
  <p:slideViewPr>
    <p:cSldViewPr snapToGrid="0">
      <p:cViewPr varScale="1">
        <p:scale>
          <a:sx n="55" d="100"/>
          <a:sy n="55" d="100"/>
        </p:scale>
        <p:origin x="18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-43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980;&#48372;&#44221;\Documents\&#52852;&#52852;&#50724;&#53665;%20&#48155;&#51008;%20&#54028;&#51068;\before_corona_model_m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Sheet2!$F$5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6-42F5-A9F8-1DEFA0A0E97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6-42F5-A9F8-1DEFA0A0E974}"/>
              </c:ext>
            </c:extLst>
          </c:dPt>
          <c:cat>
            <c:strRef>
              <c:f>Sheet2!$G$4:$H$4</c:f>
              <c:strCache>
                <c:ptCount val="2"/>
                <c:pt idx="0">
                  <c:v>코로나 이전</c:v>
                </c:pt>
                <c:pt idx="1">
                  <c:v>코로나 이후</c:v>
                </c:pt>
              </c:strCache>
            </c:strRef>
          </c:cat>
          <c:val>
            <c:numRef>
              <c:f>Sheet2!$G$5:$H$5</c:f>
              <c:numCache>
                <c:formatCode>General</c:formatCode>
                <c:ptCount val="2"/>
                <c:pt idx="0">
                  <c:v>2109956.6165412292</c:v>
                </c:pt>
                <c:pt idx="1">
                  <c:v>2209194.6953683877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76-42F5-A9F8-1DEFA0A0E974}"/>
            </c:ext>
          </c:extLst>
        </c:ser>
        <c:ser>
          <c:idx val="1"/>
          <c:order val="1"/>
          <c:tx>
            <c:strRef>
              <c:f>Sheet2!$F$6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6-42F5-A9F8-1DEFA0A0E97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D76-42F5-A9F8-1DEFA0A0E974}"/>
              </c:ext>
            </c:extLst>
          </c:dPt>
          <c:cat>
            <c:strRef>
              <c:f>Sheet2!$G$4:$H$4</c:f>
              <c:strCache>
                <c:ptCount val="2"/>
                <c:pt idx="0">
                  <c:v>코로나 이전</c:v>
                </c:pt>
                <c:pt idx="1">
                  <c:v>코로나 이후</c:v>
                </c:pt>
              </c:strCache>
            </c:strRef>
          </c:cat>
          <c:val>
            <c:numRef>
              <c:f>Sheet2!$G$6:$H$6</c:f>
              <c:numCache>
                <c:formatCode>General</c:formatCode>
                <c:ptCount val="2"/>
                <c:pt idx="0">
                  <c:v>1516617.2258018632</c:v>
                </c:pt>
                <c:pt idx="1">
                  <c:v>1514545.055179954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76-42F5-A9F8-1DEFA0A0E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365327"/>
        <c:axId val="2125366991"/>
      </c:barChart>
      <c:catAx>
        <c:axId val="21253653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5366991"/>
        <c:crosses val="autoZero"/>
        <c:auto val="1"/>
        <c:lblAlgn val="ctr"/>
        <c:lblOffset val="100"/>
        <c:noMultiLvlLbl val="0"/>
      </c:catAx>
      <c:valAx>
        <c:axId val="212536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536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73A50-C420-4ED5-BBBA-C80EEFD5C99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154E-A167-4C1E-A497-822A86F8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안녕하십니까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저는 해상 물류 비용 예측 과제를 맡은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포포팀의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발표자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UNIST 4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학년 박동우입니다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조는 조장이자 자료분석 담당인 저와 자료수집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분석 담당인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서혜빈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정유진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자료수집과 분석 및 시각화를 담당한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윤보경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팀원 이렇게 네 명으로 이루어져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모델링은 저와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서혜빈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팀원이 진행하였습니다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5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Ridge regression, Lasso regression,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KRR,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RandomForest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LightGBM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여섯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가지를 사용하였습니다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항구에 대해 세 모델을 적용한 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평균 내여 모델의 평가요소로 사용하였는데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결과 코로나가 아닐 때와 코로나 일 때 모두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 regression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성능이 가장 좋았지만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크고 코로나 상황의 경우 데이터가 적었기 때문에 실제로 타당한 모델인가에는 의문점이 남습니다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4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 저희는 높은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 시기의 데이터 부족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target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feature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 상관관계 부족 이 세 가지를 근거로 모델이 예측력이 있는지는 의심된다고 판단했습니다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9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시계열 데이터 분석에 대한 지식이 조금 모자라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아쉽게도 추후 물류 비용 예측에는 실패하였습니다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물류량에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대한 기여도가 가장 큰 요소를 찾은 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요소에 영향을 주는 변수들을 분석에 적용하는 방식은 기저에서 종속변수에 영향을 주는 움직임을 찾을 수 있는 방법이었다 생각합니다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이 방법이 적절한 모델링을 거친다면 크게 두 가지 문제를 해결할 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있을거라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예상합니다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현재 가중되고 있는 혼란의 대부분을 미연의 방지할 수 있을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수출에 의존하는 제조업 관련 기업이 대부분 중소기업임을 감안하면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산업의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생존률을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높이는 결정을 할 수 있는 셈이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물류비용의 예측은 비즈니스 개선의 단초가 될 수도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들어 하나의 거래를 성사하기 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4~50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건의 메일을 주고받는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코머신의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구매자에게 예측한 물류비용을 반영한 가격을 미리 알려줄 수 있다면 선적회사로부터 물류비용견적을 받는 일이 업무진행의 필수요소가 아닌 선택요소가 되기 때문에 업무속도도 높일 수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구매자를 유인하는 요소로 사용할 수도 있을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7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포포팀의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해상 물류 비용 예측 과제 발표였습니다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경청해주셔서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질문 있으시면 답변하는 데 최선을 다하겠습니다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코멘트나 제안도 환영합니다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목차입니다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서론으로 기획 동기와 분석과정에 대해 말씀드린 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이어지는 본론에선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통한 변수설정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변수간 상관관계 파악 및 모델링을 어떻게 했는지 말씀드리겠습니다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마지막으론 저희 결론을 어떻게 활용할 수 있을지에 대해 제안 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7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지금보시는 그래프는 지난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년간의 상하이컨테이너운임지수와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중국컨테이너운임지수입니다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해상 운임의 척도로 여겨지는 두 지수는 보시는 바와 같이 연일 상승세를 기록하고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코로나와 맞물려 수출입업자의 재정 악화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산업현장의 혼란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 관련 비용 증가 등 다각도적으로 영향을 끼치고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물류비용의 예측은 각종 악영향을 사전에 제거할 수 있는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high impact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요소임이 분명합니다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 때문에 저희는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물류비용에 영향을 미치는 요소를 탐색하고 분석해 항구 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별 해상 수출 물류비용 예측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분석 과제로 삼았고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물류비용에 영향을 미치는 요소들을 알아내기 위해 주어진 자료를 분석한 뒤 추가 요소를 찾아 모델링에 활용하는 방식으로 진행하였습니다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9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상위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항구에 대해 정리한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년부터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월별 물류 총비용 평균의 데이터를 보시겠습니다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물량 총량 기준으로 상위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항구를 식별했습니다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첫번째와 두번째 그래프는 같은 방식으로 정리한 운임비용과 부대비용 데이터입니다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결측치가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있어 매끄럽지 못한 부분이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보시는 것처럼 부대비용보다는 운임비용의 추세와 단위가 물류 총비용 데이터의 결과와 가까운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저희는 운임비용에 영향을 줄 수 있는 요소들이 물류의 총비용에도 영향을 줄 것이라는 가정을 세웠습니다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상위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항구의 월별 데이터에 대해 통계량을 정리해봤습니다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총 비용 데이터를 보시면 하반기에 변동성이 더 많이 요동치는 것을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thanks giving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등을 비롯하여 무역 호재가 하반기에 있기 때문에 발생한다고 해석하였습니다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평균 외에 따로 구해본 통계량을 테이블화 한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이전의 추세를 더 공고히 할 수 있었는데요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항구 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항구에서 물류비용 최댓값이 하반기에 나타났고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최솟값은 상반기에 나타났습니다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말씀드린 바와 같이 이는 계절성의 영향을 받는 주기적인 분포라고 판단할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반면 물량 평균은 상반기에 더 높게 나타났습니다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대해 저희는 물류 수요가 높아지는 만큼 혼란이 가중돼 물량의 증가보다 물류비용의 증가폭이 크다고 해석했습니다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3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그래프 추세에 따라 저희의 예측 대상인 총 비용은 운임비용의 영향을 크게 받는다는 것을 확인하였습니다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운임비용은 컨테이너 가격과 환율의 곱으로 계산되므로 저희는 각각의 요소에 영향을 끼칠 변수들을 조사하였습니다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 가격에 영향을 미치는 요소로는 첫째로 물동량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운임지수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상위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항구 국가의 코로나 신규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수를 꼽았습니다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환율에 영향을 미치는 요소로는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KOSPI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벌크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유에 해당하는 두바이유의 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GDP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꼽아 분석을 진행하였습니다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8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추린 변수들과 종속변수인 총 물류비용의 상관관계를 나타내는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산점도와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살펴봤던 것처럼 운임비용과는 강한 양의 상관관계를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보이고있습니다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변수들과는 선형 관계에 있진 않기 때문에 상관계수의 값이 크지 않은 걸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운임비용에 영향을 줄 수 있는 변수들을 추렸기 때문에 운임비용과 다른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변수들간의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공선성이 생겨 예측력을 떨어뜨릴 우려가 있다 생각했습니다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상관계수 분석 결과 수치가 높지 않음을 알 수 있었고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공선성 측면에서는 별도의 수정 없이 모델링을 진행하였습니다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모델링에 착수하기에 앞서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코로나로 인해 물류 비용이 기하급수적으로 증가한다는 것은 자명한 사실입니다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 때문에 코로나 전과 후를 나누어 모델을 적용하는 것이 추세를 추정하기에 더 타당하다 생각하였습니다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코로나라는 극한 상황이 주는 불안정성을 타계하기 위해 어떤 조치를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취해야할지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고민해봤습니다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결론은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seasonality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external shock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부여하는 요소를 코로나 시기 데이터에 추가하는 것이었습니다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무역 호재와 악재로 구분하여 뉴스 자료조사를 진행한 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external shock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요소로는 수에즈 운하 좌초 사건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seasonality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black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friday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154E-A167-4C1E-A497-822A86F8CC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737434" y="1898711"/>
            <a:ext cx="1308323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278909" y="2655622"/>
            <a:ext cx="6912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800" b="1" dirty="0">
                <a:solidFill>
                  <a:srgbClr val="FEFDA3"/>
                </a:solidFill>
              </a:rPr>
              <a:t>해상수출 물류비용 </a:t>
            </a:r>
            <a:r>
              <a:rPr lang="ko-KR" altLang="en-US" sz="4800" b="1" dirty="0">
                <a:solidFill>
                  <a:schemeClr val="bg1"/>
                </a:solidFill>
              </a:rPr>
              <a:t>예측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50689" y="1929451"/>
            <a:ext cx="1392034" cy="571910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 err="1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포포</a:t>
            </a:r>
            <a:endParaRPr lang="en-US" altLang="ko-KR" sz="24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82BEDE-1E22-4145-AAC4-FBFF5BE961C4}"/>
              </a:ext>
            </a:extLst>
          </p:cNvPr>
          <p:cNvCxnSpPr>
            <a:cxnSpLocks/>
          </p:cNvCxnSpPr>
          <p:nvPr/>
        </p:nvCxnSpPr>
        <p:spPr>
          <a:xfrm flipV="1">
            <a:off x="6319730" y="4716784"/>
            <a:ext cx="5392084" cy="116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874685-4F50-4E20-96AF-EED6CEC1092E}"/>
              </a:ext>
            </a:extLst>
          </p:cNvPr>
          <p:cNvSpPr txBox="1"/>
          <p:nvPr/>
        </p:nvSpPr>
        <p:spPr>
          <a:xfrm>
            <a:off x="3042446" y="3472543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해양수산 빅데이터 분석 경진대회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66A9A-F23B-47D0-B009-37A3A82BD165}"/>
              </a:ext>
            </a:extLst>
          </p:cNvPr>
          <p:cNvSpPr txBox="1"/>
          <p:nvPr/>
        </p:nvSpPr>
        <p:spPr>
          <a:xfrm>
            <a:off x="5552564" y="4766851"/>
            <a:ext cx="6096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ko-KR" altLang="en-US" dirty="0">
                <a:solidFill>
                  <a:prstClr val="white"/>
                </a:solidFill>
              </a:rPr>
              <a:t>팀장</a:t>
            </a:r>
            <a:r>
              <a:rPr lang="en-US" altLang="ko-KR" dirty="0">
                <a:solidFill>
                  <a:prstClr val="white"/>
                </a:solidFill>
              </a:rPr>
              <a:t>) </a:t>
            </a:r>
            <a:r>
              <a:rPr lang="ko-KR" altLang="en-US" dirty="0">
                <a:solidFill>
                  <a:prstClr val="white"/>
                </a:solidFill>
              </a:rPr>
              <a:t>생명공학</a:t>
            </a:r>
            <a:r>
              <a:rPr lang="en-US" altLang="ko-KR" dirty="0">
                <a:solidFill>
                  <a:prstClr val="white"/>
                </a:solidFill>
              </a:rPr>
              <a:t>/</a:t>
            </a:r>
            <a:r>
              <a:rPr lang="ko-KR" altLang="en-US" dirty="0">
                <a:solidFill>
                  <a:prstClr val="white"/>
                </a:solidFill>
              </a:rPr>
              <a:t>컴퓨터공학 박동우</a:t>
            </a:r>
            <a:endParaRPr lang="en-US" altLang="ko-KR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정보통신공학과</a:t>
            </a:r>
            <a:r>
              <a:rPr lang="en-US" altLang="ko-KR" dirty="0">
                <a:solidFill>
                  <a:prstClr val="white"/>
                </a:solidFill>
              </a:rPr>
              <a:t>/</a:t>
            </a:r>
            <a:r>
              <a:rPr lang="ko-KR" altLang="en-US" dirty="0">
                <a:solidFill>
                  <a:prstClr val="white"/>
                </a:solidFill>
              </a:rPr>
              <a:t>통계학과 </a:t>
            </a:r>
            <a:r>
              <a:rPr lang="ko-KR" altLang="en-US" dirty="0" err="1">
                <a:solidFill>
                  <a:prstClr val="white"/>
                </a:solidFill>
              </a:rPr>
              <a:t>서혜빈</a:t>
            </a:r>
            <a:endParaRPr lang="en-US" altLang="ko-KR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경영과학부 윤보경</a:t>
            </a:r>
            <a:endParaRPr lang="en-US" altLang="ko-KR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ICT</a:t>
            </a:r>
            <a:r>
              <a:rPr lang="ko-KR" altLang="en-US" dirty="0">
                <a:solidFill>
                  <a:prstClr val="white"/>
                </a:solidFill>
              </a:rPr>
              <a:t>공학부 </a:t>
            </a:r>
            <a:r>
              <a:rPr lang="ko-KR" altLang="en-US" dirty="0" err="1">
                <a:solidFill>
                  <a:prstClr val="white"/>
                </a:solidFill>
              </a:rPr>
              <a:t>데이터사이언스</a:t>
            </a:r>
            <a:r>
              <a:rPr lang="ko-KR" altLang="en-US" dirty="0">
                <a:solidFill>
                  <a:prstClr val="white"/>
                </a:solidFill>
              </a:rPr>
              <a:t> 전공 정유진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47170"/>
            <a:ext cx="11442700" cy="656365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7930"/>
            <a:ext cx="11442700" cy="770964"/>
            <a:chOff x="374650" y="18442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18442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양쪽 모서리가 둥근 사각형 8">
            <a:extLst>
              <a:ext uri="{FF2B5EF4-FFF2-40B4-BE49-F238E27FC236}">
                <a16:creationId xmlns:a16="http://schemas.microsoft.com/office/drawing/2014/main" id="{90CA1B05-6827-424D-83E5-7025A2085443}"/>
              </a:ext>
            </a:extLst>
          </p:cNvPr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EFDA3"/>
                </a:solidFill>
              </a:rPr>
              <a:t>모델 평가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00A529-CC50-4BEC-B486-9362D5174608}"/>
              </a:ext>
            </a:extLst>
          </p:cNvPr>
          <p:cNvGrpSpPr/>
          <p:nvPr/>
        </p:nvGrpSpPr>
        <p:grpSpPr>
          <a:xfrm>
            <a:off x="677558" y="1997657"/>
            <a:ext cx="3966344" cy="3596781"/>
            <a:chOff x="1177630" y="1819134"/>
            <a:chExt cx="4552950" cy="4153210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7E7A1507-2FD3-4FC3-A456-22D39F0C0EB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77630" y="2242325"/>
            <a:ext cx="4552950" cy="34937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28F6F5-D7B0-467C-9611-5480BE67A7A5}"/>
                </a:ext>
              </a:extLst>
            </p:cNvPr>
            <p:cNvSpPr/>
            <p:nvPr/>
          </p:nvSpPr>
          <p:spPr>
            <a:xfrm>
              <a:off x="2197538" y="1835684"/>
              <a:ext cx="154452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코로나 이전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71497E-58ED-4F92-9865-C8365052AB92}"/>
                </a:ext>
              </a:extLst>
            </p:cNvPr>
            <p:cNvSpPr/>
            <p:nvPr/>
          </p:nvSpPr>
          <p:spPr>
            <a:xfrm>
              <a:off x="3932553" y="1819134"/>
              <a:ext cx="154452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코로나 이후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B26005-3B5E-4F0F-B4E0-A5EB16DFD761}"/>
                </a:ext>
              </a:extLst>
            </p:cNvPr>
            <p:cNvSpPr/>
            <p:nvPr/>
          </p:nvSpPr>
          <p:spPr>
            <a:xfrm>
              <a:off x="2000275" y="5549153"/>
              <a:ext cx="770804" cy="373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Ridge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2FDA30-F6A9-446A-9FB2-3E8066C740DA}"/>
                </a:ext>
              </a:extLst>
            </p:cNvPr>
            <p:cNvSpPr/>
            <p:nvPr/>
          </p:nvSpPr>
          <p:spPr>
            <a:xfrm>
              <a:off x="3963228" y="5581908"/>
              <a:ext cx="770804" cy="373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Ridge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DC3225-FF8D-4B8B-92BF-031DD6FCEFB7}"/>
                </a:ext>
              </a:extLst>
            </p:cNvPr>
            <p:cNvSpPr/>
            <p:nvPr/>
          </p:nvSpPr>
          <p:spPr>
            <a:xfrm>
              <a:off x="2732272" y="5534488"/>
              <a:ext cx="770804" cy="373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E28E53-71CA-4525-BF2A-8A395313C924}"/>
                </a:ext>
              </a:extLst>
            </p:cNvPr>
            <p:cNvSpPr/>
            <p:nvPr/>
          </p:nvSpPr>
          <p:spPr>
            <a:xfrm>
              <a:off x="4611216" y="5598458"/>
              <a:ext cx="770804" cy="373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00873C-45A1-4A73-B940-A9708CBF09FA}"/>
              </a:ext>
            </a:extLst>
          </p:cNvPr>
          <p:cNvSpPr txBox="1"/>
          <p:nvPr/>
        </p:nvSpPr>
        <p:spPr>
          <a:xfrm>
            <a:off x="1680263" y="1191648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▶코로나 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MSE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C4717A-D443-45D2-873E-F317B8E8BA55}"/>
              </a:ext>
            </a:extLst>
          </p:cNvPr>
          <p:cNvSpPr/>
          <p:nvPr/>
        </p:nvSpPr>
        <p:spPr>
          <a:xfrm>
            <a:off x="8430325" y="2196717"/>
            <a:ext cx="13839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이전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46A65D-3DB3-4878-841B-8FC538D9A50D}"/>
              </a:ext>
            </a:extLst>
          </p:cNvPr>
          <p:cNvSpPr/>
          <p:nvPr/>
        </p:nvSpPr>
        <p:spPr>
          <a:xfrm>
            <a:off x="9907962" y="2209568"/>
            <a:ext cx="13839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이후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3B78E-4983-4454-AF59-4E60027A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13" y="2530248"/>
            <a:ext cx="2743073" cy="284075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CFCA1C-15D6-412F-B952-D9A556199255}"/>
              </a:ext>
            </a:extLst>
          </p:cNvPr>
          <p:cNvSpPr/>
          <p:nvPr/>
        </p:nvSpPr>
        <p:spPr>
          <a:xfrm>
            <a:off x="5021634" y="2041119"/>
            <a:ext cx="13839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이전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8EA2B-7917-4B2C-830E-A08915DEEC4A}"/>
              </a:ext>
            </a:extLst>
          </p:cNvPr>
          <p:cNvSpPr/>
          <p:nvPr/>
        </p:nvSpPr>
        <p:spPr>
          <a:xfrm>
            <a:off x="6184943" y="2039682"/>
            <a:ext cx="13839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이후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56EDD8-356B-4796-BB64-5C30FD77A19B}"/>
              </a:ext>
            </a:extLst>
          </p:cNvPr>
          <p:cNvSpPr/>
          <p:nvPr/>
        </p:nvSpPr>
        <p:spPr>
          <a:xfrm>
            <a:off x="5562902" y="5220451"/>
            <a:ext cx="6714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604A7B"/>
                </a:solidFill>
              </a:rPr>
              <a:t>KRR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7AE12-7AF4-4181-8117-DCF9C36E8B15}"/>
              </a:ext>
            </a:extLst>
          </p:cNvPr>
          <p:cNvSpPr/>
          <p:nvPr/>
        </p:nvSpPr>
        <p:spPr>
          <a:xfrm>
            <a:off x="7992092" y="5083380"/>
            <a:ext cx="101239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>
                <a:solidFill>
                  <a:srgbClr val="558ED5"/>
                </a:solidFill>
              </a:rPr>
              <a:t>XGBoost</a:t>
            </a:r>
            <a:endParaRPr lang="en-US" altLang="ko-KR" sz="1050" b="1" dirty="0">
              <a:solidFill>
                <a:srgbClr val="558ED5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392DC1-414A-46A3-8BB8-87819BBB41D2}"/>
              </a:ext>
            </a:extLst>
          </p:cNvPr>
          <p:cNvSpPr/>
          <p:nvPr/>
        </p:nvSpPr>
        <p:spPr>
          <a:xfrm>
            <a:off x="8617285" y="5109738"/>
            <a:ext cx="807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17375E"/>
                </a:solidFill>
              </a:rPr>
              <a:t>Random</a:t>
            </a:r>
          </a:p>
          <a:p>
            <a:r>
              <a:rPr lang="en-US" altLang="ko-KR" sz="1000" b="1" dirty="0">
                <a:solidFill>
                  <a:srgbClr val="17375E"/>
                </a:solidFill>
              </a:rPr>
              <a:t>Forest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655830-86F4-4FDB-BCEE-1E031D9BD514}"/>
              </a:ext>
            </a:extLst>
          </p:cNvPr>
          <p:cNvSpPr/>
          <p:nvPr/>
        </p:nvSpPr>
        <p:spPr>
          <a:xfrm>
            <a:off x="9157011" y="5109738"/>
            <a:ext cx="671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6DA6CD"/>
                </a:solidFill>
              </a:rPr>
              <a:t>Light</a:t>
            </a:r>
          </a:p>
          <a:p>
            <a:r>
              <a:rPr lang="en-US" altLang="ko-KR" sz="1000" b="1" dirty="0">
                <a:solidFill>
                  <a:srgbClr val="6DA6CD"/>
                </a:solidFill>
              </a:rPr>
              <a:t>GBM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112FDF-8FB0-4A70-AD15-E955E655F8B0}"/>
              </a:ext>
            </a:extLst>
          </p:cNvPr>
          <p:cNvSpPr/>
          <p:nvPr/>
        </p:nvSpPr>
        <p:spPr>
          <a:xfrm>
            <a:off x="6626035" y="5220553"/>
            <a:ext cx="6714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604A7B"/>
                </a:solidFill>
              </a:rPr>
              <a:t>KRR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894709-9907-493A-AFAF-908367C42919}"/>
              </a:ext>
            </a:extLst>
          </p:cNvPr>
          <p:cNvSpPr/>
          <p:nvPr/>
        </p:nvSpPr>
        <p:spPr>
          <a:xfrm>
            <a:off x="9838822" y="5074415"/>
            <a:ext cx="101239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>
                <a:solidFill>
                  <a:srgbClr val="4F81BD"/>
                </a:solidFill>
              </a:rPr>
              <a:t>XGBoost</a:t>
            </a:r>
            <a:endParaRPr lang="en-US" altLang="ko-KR" sz="1050" b="1" dirty="0">
              <a:solidFill>
                <a:srgbClr val="4F81BD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98202B-AF30-4835-83DA-D81F8E3CEC06}"/>
              </a:ext>
            </a:extLst>
          </p:cNvPr>
          <p:cNvSpPr/>
          <p:nvPr/>
        </p:nvSpPr>
        <p:spPr>
          <a:xfrm>
            <a:off x="10419193" y="5073878"/>
            <a:ext cx="807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17375E"/>
                </a:solidFill>
              </a:rPr>
              <a:t>Random</a:t>
            </a:r>
          </a:p>
          <a:p>
            <a:r>
              <a:rPr lang="en-US" altLang="ko-KR" sz="1000" b="1" dirty="0">
                <a:solidFill>
                  <a:srgbClr val="17375E"/>
                </a:solidFill>
              </a:rPr>
              <a:t>Forest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D81A89-B642-4720-B896-91498CB7A999}"/>
              </a:ext>
            </a:extLst>
          </p:cNvPr>
          <p:cNvSpPr/>
          <p:nvPr/>
        </p:nvSpPr>
        <p:spPr>
          <a:xfrm>
            <a:off x="10967882" y="5073878"/>
            <a:ext cx="671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6DA6CD"/>
                </a:solidFill>
              </a:rPr>
              <a:t>Light</a:t>
            </a:r>
          </a:p>
          <a:p>
            <a:r>
              <a:rPr lang="en-US" altLang="ko-KR" sz="1000" b="1" dirty="0">
                <a:solidFill>
                  <a:srgbClr val="6DA6CD"/>
                </a:solidFill>
              </a:rPr>
              <a:t>GBM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E4733-CB27-4100-AA7A-00440955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0" y="2570253"/>
            <a:ext cx="4275285" cy="25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69839" y="147170"/>
            <a:ext cx="11442700" cy="656365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7930"/>
            <a:ext cx="11442700" cy="770964"/>
            <a:chOff x="374650" y="18442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18442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양쪽 모서리가 둥근 사각형 8">
            <a:extLst>
              <a:ext uri="{FF2B5EF4-FFF2-40B4-BE49-F238E27FC236}">
                <a16:creationId xmlns:a16="http://schemas.microsoft.com/office/drawing/2014/main" id="{90CA1B05-6827-424D-83E5-7025A2085443}"/>
              </a:ext>
            </a:extLst>
          </p:cNvPr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EFDA3"/>
                </a:solidFill>
              </a:rPr>
              <a:t>모델 평가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00873C-45A1-4A73-B940-A9708CBF09FA}"/>
              </a:ext>
            </a:extLst>
          </p:cNvPr>
          <p:cNvSpPr txBox="1"/>
          <p:nvPr/>
        </p:nvSpPr>
        <p:spPr>
          <a:xfrm>
            <a:off x="2648793" y="5069884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▶높은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FF584-8867-4C46-8F47-22A547F11783}"/>
              </a:ext>
            </a:extLst>
          </p:cNvPr>
          <p:cNvSpPr txBox="1"/>
          <p:nvPr/>
        </p:nvSpPr>
        <p:spPr>
          <a:xfrm>
            <a:off x="6686072" y="4865610"/>
            <a:ext cx="30853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▶코로나 시기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부족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233AF-84E7-445A-B435-8E59EB626C76}"/>
              </a:ext>
            </a:extLst>
          </p:cNvPr>
          <p:cNvSpPr txBox="1"/>
          <p:nvPr/>
        </p:nvSpPr>
        <p:spPr>
          <a:xfrm>
            <a:off x="9126470" y="4859444"/>
            <a:ext cx="269569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상관관계 부족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래픽 4" descr="코로나 19 단색으로 채워진">
            <a:extLst>
              <a:ext uri="{FF2B5EF4-FFF2-40B4-BE49-F238E27FC236}">
                <a16:creationId xmlns:a16="http://schemas.microsoft.com/office/drawing/2014/main" id="{82F8681C-FA5F-4DA9-8D43-3DDB0265A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7432" y="3208194"/>
            <a:ext cx="1240222" cy="1240222"/>
          </a:xfrm>
          <a:prstGeom prst="rect">
            <a:avLst/>
          </a:prstGeom>
        </p:spPr>
      </p:pic>
      <p:pic>
        <p:nvPicPr>
          <p:cNvPr id="7" name="그래픽 6" descr="세균 단색으로 채워진">
            <a:extLst>
              <a:ext uri="{FF2B5EF4-FFF2-40B4-BE49-F238E27FC236}">
                <a16:creationId xmlns:a16="http://schemas.microsoft.com/office/drawing/2014/main" id="{6CFD8867-9B02-4293-8DC2-5A68FE0E2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4585" y="2913327"/>
            <a:ext cx="765630" cy="765630"/>
          </a:xfrm>
          <a:prstGeom prst="rect">
            <a:avLst/>
          </a:prstGeom>
        </p:spPr>
      </p:pic>
      <p:pic>
        <p:nvPicPr>
          <p:cNvPr id="61" name="그래픽 60" descr="수술용 마스크 단색으로 채워진">
            <a:extLst>
              <a:ext uri="{FF2B5EF4-FFF2-40B4-BE49-F238E27FC236}">
                <a16:creationId xmlns:a16="http://schemas.microsoft.com/office/drawing/2014/main" id="{1D6ABA2A-FB53-4ADE-8F29-3A9AC98EA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1887" y="3714942"/>
            <a:ext cx="770964" cy="7709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8436CDD-FDF9-43F8-AD4E-CBC7CDFE9B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72" t="83" r="25777" b="-83"/>
          <a:stretch/>
        </p:blipFill>
        <p:spPr>
          <a:xfrm>
            <a:off x="8966830" y="1903612"/>
            <a:ext cx="2695691" cy="184500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F8E7BCF-2CCB-4A94-AB74-DC6ABD7A5E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3306" t="47207"/>
          <a:stretch/>
        </p:blipFill>
        <p:spPr>
          <a:xfrm>
            <a:off x="9927018" y="3745125"/>
            <a:ext cx="856967" cy="83849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499C366-7D72-48AC-BEA8-827079BE7C5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594" b="50839"/>
          <a:stretch/>
        </p:blipFill>
        <p:spPr>
          <a:xfrm>
            <a:off x="9011325" y="3663585"/>
            <a:ext cx="925946" cy="916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D43968-E6E1-41A2-96E0-7F4D6D5AD5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01" y="3052526"/>
            <a:ext cx="5549087" cy="2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614365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활용방안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&amp;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기대효과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67A62E2-F4DF-40F2-9546-28D20DFD5085}"/>
              </a:ext>
            </a:extLst>
          </p:cNvPr>
          <p:cNvSpPr/>
          <p:nvPr/>
        </p:nvSpPr>
        <p:spPr>
          <a:xfrm>
            <a:off x="953808" y="1598896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D55C74A-D340-4322-BE7C-5D8F093D4238}"/>
              </a:ext>
            </a:extLst>
          </p:cNvPr>
          <p:cNvSpPr/>
          <p:nvPr/>
        </p:nvSpPr>
        <p:spPr>
          <a:xfrm>
            <a:off x="999670" y="3129343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6628208-1E98-4A4A-8025-48361E294515}"/>
              </a:ext>
            </a:extLst>
          </p:cNvPr>
          <p:cNvSpPr/>
          <p:nvPr/>
        </p:nvSpPr>
        <p:spPr>
          <a:xfrm>
            <a:off x="1020518" y="4763392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01ADD3C-840F-426C-B380-62CC92D2ABAB}"/>
              </a:ext>
            </a:extLst>
          </p:cNvPr>
          <p:cNvSpPr/>
          <p:nvPr/>
        </p:nvSpPr>
        <p:spPr>
          <a:xfrm>
            <a:off x="2187760" y="3412407"/>
            <a:ext cx="57959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수출기업들의 효율적인 물류운송 계획에 도움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3C08EC-1A9A-4A0B-87BC-B2B7714DDC66}"/>
              </a:ext>
            </a:extLst>
          </p:cNvPr>
          <p:cNvSpPr/>
          <p:nvPr/>
        </p:nvSpPr>
        <p:spPr>
          <a:xfrm>
            <a:off x="2187760" y="5055654"/>
            <a:ext cx="412185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코머신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비즈니스 개선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9B0B69-B67E-4AC1-AA2B-8742149BCF0C}"/>
              </a:ext>
            </a:extLst>
          </p:cNvPr>
          <p:cNvSpPr/>
          <p:nvPr/>
        </p:nvSpPr>
        <p:spPr>
          <a:xfrm>
            <a:off x="2123310" y="1870339"/>
            <a:ext cx="475297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물류비용에 대한 재정적 리스크 감소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래픽 5" descr="동전 단색으로 채워진">
            <a:extLst>
              <a:ext uri="{FF2B5EF4-FFF2-40B4-BE49-F238E27FC236}">
                <a16:creationId xmlns:a16="http://schemas.microsoft.com/office/drawing/2014/main" id="{D20523E4-A379-43D7-82DB-4E4957F16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662" y="1745991"/>
            <a:ext cx="743311" cy="7433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FE4417-5538-4B8E-9720-EE27B5A3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10" y="4786585"/>
            <a:ext cx="1034306" cy="10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일일 일정표 단색으로 채워진">
            <a:extLst>
              <a:ext uri="{FF2B5EF4-FFF2-40B4-BE49-F238E27FC236}">
                <a16:creationId xmlns:a16="http://schemas.microsoft.com/office/drawing/2014/main" id="{A97100FA-E37B-421E-8BAC-083DDBDD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8226" y="3253727"/>
            <a:ext cx="777946" cy="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225876" y="1880236"/>
            <a:ext cx="1308323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42641" y="2700401"/>
            <a:ext cx="6978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5400" b="1" dirty="0">
                <a:solidFill>
                  <a:srgbClr val="FEFDA3"/>
                </a:solidFill>
              </a:rPr>
              <a:t>감사합니다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4685-4F50-4E20-96AF-EED6CEC1092E}"/>
              </a:ext>
            </a:extLst>
          </p:cNvPr>
          <p:cNvSpPr txBox="1"/>
          <p:nvPr/>
        </p:nvSpPr>
        <p:spPr>
          <a:xfrm>
            <a:off x="1129876" y="3491793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Thank you for listening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목차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id="{7B09B4FB-558D-40EB-AF39-6CCAECCDBD73}"/>
              </a:ext>
            </a:extLst>
          </p:cNvPr>
          <p:cNvSpPr/>
          <p:nvPr/>
        </p:nvSpPr>
        <p:spPr>
          <a:xfrm>
            <a:off x="2054743" y="1632019"/>
            <a:ext cx="1590155" cy="62488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서론</a:t>
            </a: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18A38048-CD5B-4912-A310-BF124731053D}"/>
              </a:ext>
            </a:extLst>
          </p:cNvPr>
          <p:cNvSpPr/>
          <p:nvPr/>
        </p:nvSpPr>
        <p:spPr>
          <a:xfrm>
            <a:off x="2054743" y="3319758"/>
            <a:ext cx="1590155" cy="62488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id="{BCA2F95F-3EB6-4648-A144-FC1D250D03A0}"/>
              </a:ext>
            </a:extLst>
          </p:cNvPr>
          <p:cNvSpPr/>
          <p:nvPr/>
        </p:nvSpPr>
        <p:spPr>
          <a:xfrm>
            <a:off x="2054744" y="4979580"/>
            <a:ext cx="1590155" cy="62488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결론</a:t>
            </a:r>
          </a:p>
        </p:txBody>
      </p:sp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2D5ADA2F-5484-467B-A834-CA2AF6A04BF7}"/>
              </a:ext>
            </a:extLst>
          </p:cNvPr>
          <p:cNvSpPr/>
          <p:nvPr/>
        </p:nvSpPr>
        <p:spPr>
          <a:xfrm>
            <a:off x="3870557" y="1390319"/>
            <a:ext cx="5705246" cy="1108285"/>
          </a:xfrm>
          <a:prstGeom prst="roundRect">
            <a:avLst>
              <a:gd name="adj" fmla="val 6507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 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기획 동기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&amp;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목적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B20D9842-4F06-4E0C-A50F-30AC7765F322}"/>
              </a:ext>
            </a:extLst>
          </p:cNvPr>
          <p:cNvSpPr/>
          <p:nvPr/>
        </p:nvSpPr>
        <p:spPr>
          <a:xfrm>
            <a:off x="3870556" y="2806700"/>
            <a:ext cx="5705246" cy="1651000"/>
          </a:xfrm>
          <a:prstGeom prst="roundRect">
            <a:avLst>
              <a:gd name="adj" fmla="val 7683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 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시각화 및 평균화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, EDA</a:t>
            </a:r>
          </a:p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 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주요 영향 요인 확인 및 데이터 선별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 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상관관계 파악 및 모델링</a:t>
            </a:r>
          </a:p>
        </p:txBody>
      </p:sp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AA0077C1-35A0-4759-95D8-06E243E2209B}"/>
              </a:ext>
            </a:extLst>
          </p:cNvPr>
          <p:cNvSpPr/>
          <p:nvPr/>
        </p:nvSpPr>
        <p:spPr>
          <a:xfrm>
            <a:off x="3870556" y="4803427"/>
            <a:ext cx="5705246" cy="1108285"/>
          </a:xfrm>
          <a:prstGeom prst="roundRect">
            <a:avLst>
              <a:gd name="adj" fmla="val 10034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 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활용방안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0B68A5-0C45-41EC-9619-17650C56EF38}"/>
              </a:ext>
            </a:extLst>
          </p:cNvPr>
          <p:cNvSpPr/>
          <p:nvPr/>
        </p:nvSpPr>
        <p:spPr>
          <a:xfrm>
            <a:off x="2474257" y="1237130"/>
            <a:ext cx="3281083" cy="331289"/>
          </a:xfrm>
          <a:prstGeom prst="rect">
            <a:avLst/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기획 동기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&amp;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목적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6859E2-1274-4CBD-BB5F-6C1F62D9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57" y="2044676"/>
            <a:ext cx="6217957" cy="3561419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67A62E2-F4DF-40F2-9546-28D20DFD5085}"/>
              </a:ext>
            </a:extLst>
          </p:cNvPr>
          <p:cNvSpPr/>
          <p:nvPr/>
        </p:nvSpPr>
        <p:spPr>
          <a:xfrm>
            <a:off x="8016037" y="2001879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D55C74A-D340-4322-BE7C-5D8F093D4238}"/>
              </a:ext>
            </a:extLst>
          </p:cNvPr>
          <p:cNvSpPr/>
          <p:nvPr/>
        </p:nvSpPr>
        <p:spPr>
          <a:xfrm>
            <a:off x="8038105" y="3338098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6628208-1E98-4A4A-8025-48361E294515}"/>
              </a:ext>
            </a:extLst>
          </p:cNvPr>
          <p:cNvSpPr/>
          <p:nvPr/>
        </p:nvSpPr>
        <p:spPr>
          <a:xfrm>
            <a:off x="8045192" y="4764604"/>
            <a:ext cx="1065563" cy="1074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래픽 4" descr="날아가는 돈 단색으로 채워진">
            <a:extLst>
              <a:ext uri="{FF2B5EF4-FFF2-40B4-BE49-F238E27FC236}">
                <a16:creationId xmlns:a16="http://schemas.microsoft.com/office/drawing/2014/main" id="{7E75BFB1-69C2-4F0A-B8A5-C1B1476B1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4677" y="3541124"/>
            <a:ext cx="720368" cy="720368"/>
          </a:xfrm>
          <a:prstGeom prst="rect">
            <a:avLst/>
          </a:prstGeom>
        </p:spPr>
      </p:pic>
      <p:pic>
        <p:nvPicPr>
          <p:cNvPr id="7" name="그래픽 6" descr="운송 단색으로 채워진">
            <a:extLst>
              <a:ext uri="{FF2B5EF4-FFF2-40B4-BE49-F238E27FC236}">
                <a16:creationId xmlns:a16="http://schemas.microsoft.com/office/drawing/2014/main" id="{5425F8C2-15F7-48A2-9CAD-E5BA325CA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011" y="2130976"/>
            <a:ext cx="837554" cy="837554"/>
          </a:xfrm>
          <a:prstGeom prst="rect">
            <a:avLst/>
          </a:prstGeom>
        </p:spPr>
      </p:pic>
      <p:pic>
        <p:nvPicPr>
          <p:cNvPr id="16" name="그래픽 15" descr="상자 단색으로 채워진">
            <a:extLst>
              <a:ext uri="{FF2B5EF4-FFF2-40B4-BE49-F238E27FC236}">
                <a16:creationId xmlns:a16="http://schemas.microsoft.com/office/drawing/2014/main" id="{24C35C25-557A-41D6-8F1B-70E6278CF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2986" y="4908472"/>
            <a:ext cx="790403" cy="79040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E01ADD3C-840F-426C-B380-62CC92D2ABAB}"/>
              </a:ext>
            </a:extLst>
          </p:cNvPr>
          <p:cNvSpPr/>
          <p:nvPr/>
        </p:nvSpPr>
        <p:spPr>
          <a:xfrm>
            <a:off x="9190336" y="3658913"/>
            <a:ext cx="32769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수출입업자의 재정 악화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3C08EC-1A9A-4A0B-87BC-B2B7714DDC66}"/>
              </a:ext>
            </a:extLst>
          </p:cNvPr>
          <p:cNvSpPr/>
          <p:nvPr/>
        </p:nvSpPr>
        <p:spPr>
          <a:xfrm>
            <a:off x="9185539" y="5094617"/>
            <a:ext cx="32769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컨테이너 관련 비용 증가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9B0B69-B67E-4AC1-AA2B-8742149BCF0C}"/>
              </a:ext>
            </a:extLst>
          </p:cNvPr>
          <p:cNvSpPr/>
          <p:nvPr/>
        </p:nvSpPr>
        <p:spPr>
          <a:xfrm>
            <a:off x="9185539" y="2311073"/>
            <a:ext cx="32769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산업현장의 혼란 증가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7B0134-D847-40EF-9956-43703BE5EC78}"/>
              </a:ext>
            </a:extLst>
          </p:cNvPr>
          <p:cNvSpPr/>
          <p:nvPr/>
        </p:nvSpPr>
        <p:spPr>
          <a:xfrm>
            <a:off x="2336431" y="1054456"/>
            <a:ext cx="429820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물류 비용의 큰 변동성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FEE6C7-E72F-42AF-88A3-3F1E08202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292" y="1723599"/>
            <a:ext cx="7331480" cy="40645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DFE2E6-190D-4AD4-82FF-C6EAFD00CC24}"/>
              </a:ext>
            </a:extLst>
          </p:cNvPr>
          <p:cNvSpPr/>
          <p:nvPr/>
        </p:nvSpPr>
        <p:spPr>
          <a:xfrm>
            <a:off x="5338326" y="5768106"/>
            <a:ext cx="251528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자료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: CCFI, SCFI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운임지수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트레드링스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C9D0C-720F-4C9A-899B-2107909601E9}"/>
              </a:ext>
            </a:extLst>
          </p:cNvPr>
          <p:cNvSpPr txBox="1"/>
          <p:nvPr/>
        </p:nvSpPr>
        <p:spPr>
          <a:xfrm>
            <a:off x="9342117" y="1307771"/>
            <a:ext cx="1389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COVID-19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5484" y="147170"/>
            <a:ext cx="11442700" cy="656365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74"/>
            <a:ext cx="11442700" cy="647895"/>
            <a:chOff x="374650" y="18442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18442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상위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10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개 항구 물류비용 데이터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월별 시각화</a:t>
              </a:r>
              <a:endParaRPr lang="ko-KR" altLang="en-US" sz="20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3ED915-CE02-45C2-A6DC-178CD627ED09}"/>
              </a:ext>
            </a:extLst>
          </p:cNvPr>
          <p:cNvSpPr/>
          <p:nvPr/>
        </p:nvSpPr>
        <p:spPr>
          <a:xfrm>
            <a:off x="2455003" y="621700"/>
            <a:ext cx="803865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2014-2020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 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상위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항구 운임비용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부대비용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총비용 평균그래프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7CB3094-97A7-4DA6-81E2-D38350A4E80A}"/>
              </a:ext>
            </a:extLst>
          </p:cNvPr>
          <p:cNvGrpSpPr/>
          <p:nvPr/>
        </p:nvGrpSpPr>
        <p:grpSpPr>
          <a:xfrm>
            <a:off x="962686" y="1035724"/>
            <a:ext cx="9868831" cy="5444018"/>
            <a:chOff x="1078866" y="1035724"/>
            <a:chExt cx="9868831" cy="54440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FC05576-5609-4C44-8E1F-0271C5611CDD}"/>
                </a:ext>
              </a:extLst>
            </p:cNvPr>
            <p:cNvGrpSpPr/>
            <p:nvPr/>
          </p:nvGrpSpPr>
          <p:grpSpPr>
            <a:xfrm>
              <a:off x="1248301" y="1035724"/>
              <a:ext cx="9699396" cy="5444018"/>
              <a:chOff x="656355" y="98617"/>
              <a:chExt cx="9536516" cy="662947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45CB64C-B99E-4D0D-8558-09DF0E5E8AC6}"/>
                  </a:ext>
                </a:extLst>
              </p:cNvPr>
              <p:cNvGrpSpPr/>
              <p:nvPr/>
            </p:nvGrpSpPr>
            <p:grpSpPr>
              <a:xfrm>
                <a:off x="656355" y="4121794"/>
                <a:ext cx="9536516" cy="2574846"/>
                <a:chOff x="496388" y="1488879"/>
                <a:chExt cx="10835336" cy="3074327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09FEF218-DC35-4489-B568-906D1F7B1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6388" y="1734506"/>
                  <a:ext cx="7881257" cy="28287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0D019CD-B185-4A35-851B-D718A324F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12"/>
                <a:stretch/>
              </p:blipFill>
              <p:spPr>
                <a:xfrm>
                  <a:off x="7033188" y="1488879"/>
                  <a:ext cx="4298536" cy="3023051"/>
                </a:xfrm>
                <a:prstGeom prst="rect">
                  <a:avLst/>
                </a:prstGeom>
              </p:spPr>
            </p:pic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995FACD-2A35-4534-BD93-B8FB6C2A640C}"/>
                    </a:ext>
                  </a:extLst>
                </p:cNvPr>
                <p:cNvSpPr/>
                <p:nvPr/>
              </p:nvSpPr>
              <p:spPr>
                <a:xfrm>
                  <a:off x="6786154" y="1574074"/>
                  <a:ext cx="849086" cy="287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208EDF3-8400-4E31-B0D0-2AC4CCB0B008}"/>
                  </a:ext>
                </a:extLst>
              </p:cNvPr>
              <p:cNvGrpSpPr/>
              <p:nvPr/>
            </p:nvGrpSpPr>
            <p:grpSpPr>
              <a:xfrm>
                <a:off x="656355" y="2321647"/>
                <a:ext cx="9464798" cy="2191925"/>
                <a:chOff x="168676" y="3381895"/>
                <a:chExt cx="9770690" cy="323418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1DBD8F93-2075-4099-9810-83B30B8A5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2103"/>
                <a:stretch/>
              </p:blipFill>
              <p:spPr>
                <a:xfrm>
                  <a:off x="168676" y="3429000"/>
                  <a:ext cx="7171052" cy="3187083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121DA2C7-A5B7-405A-9AB6-D1E744589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3669"/>
                <a:stretch/>
              </p:blipFill>
              <p:spPr>
                <a:xfrm>
                  <a:off x="6568532" y="3381895"/>
                  <a:ext cx="3370834" cy="322012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29EF746-D305-409F-BF53-6B1CF65DEF24}"/>
                  </a:ext>
                </a:extLst>
              </p:cNvPr>
              <p:cNvGrpSpPr/>
              <p:nvPr/>
            </p:nvGrpSpPr>
            <p:grpSpPr>
              <a:xfrm>
                <a:off x="656355" y="98617"/>
                <a:ext cx="9464798" cy="2329449"/>
                <a:chOff x="440587" y="1331649"/>
                <a:chExt cx="11486604" cy="3167614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A8605B7E-8004-4AE6-865D-3D20A3EA5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15" t="7655" r="1"/>
                <a:stretch/>
              </p:blipFill>
              <p:spPr>
                <a:xfrm>
                  <a:off x="440587" y="1518656"/>
                  <a:ext cx="8368010" cy="2980607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F2A1BD78-FAB9-4889-881F-B1ED05DE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4017"/>
                <a:stretch/>
              </p:blipFill>
              <p:spPr>
                <a:xfrm>
                  <a:off x="7502202" y="1331650"/>
                  <a:ext cx="4359552" cy="3141467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038DC33-DA15-490E-9A64-CD977FDD9D0E}"/>
                    </a:ext>
                  </a:extLst>
                </p:cNvPr>
                <p:cNvSpPr/>
                <p:nvPr/>
              </p:nvSpPr>
              <p:spPr>
                <a:xfrm>
                  <a:off x="7217546" y="1331649"/>
                  <a:ext cx="4709645" cy="41725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AF2DDD4-557F-4486-9659-EBE2725FD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7640" y="486561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7AD5A83-563C-4E5A-9EE6-EF43CDDED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490" y="478172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1570D00-F016-4C27-8938-4407255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339" y="501236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46F70F3-5029-41BB-8CFC-EB2AD5A9F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2818" y="503339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042C3F9-4C9E-4CAF-8095-45AE86F9F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9890" y="509625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3601A98-7F9A-4887-A368-E950DB63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739" y="509625"/>
                <a:ext cx="0" cy="62184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833DFD-302B-4EBC-9BBE-5F3B04A21C33}"/>
                </a:ext>
              </a:extLst>
            </p:cNvPr>
            <p:cNvSpPr/>
            <p:nvPr/>
          </p:nvSpPr>
          <p:spPr>
            <a:xfrm>
              <a:off x="1078866" y="1624614"/>
              <a:ext cx="282460" cy="401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496491E-8852-443F-907A-9E76743ECAAD}"/>
              </a:ext>
            </a:extLst>
          </p:cNvPr>
          <p:cNvSpPr txBox="1"/>
          <p:nvPr/>
        </p:nvSpPr>
        <p:spPr>
          <a:xfrm>
            <a:off x="482020" y="1742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운임비용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평균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BB85FC-7021-4271-8910-92C3B0315FDD}"/>
              </a:ext>
            </a:extLst>
          </p:cNvPr>
          <p:cNvSpPr txBox="1"/>
          <p:nvPr/>
        </p:nvSpPr>
        <p:spPr>
          <a:xfrm>
            <a:off x="509023" y="34579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부대비용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평균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0F9C87-CA59-4F41-94E4-4E36533A4FD1}"/>
              </a:ext>
            </a:extLst>
          </p:cNvPr>
          <p:cNvSpPr txBox="1"/>
          <p:nvPr/>
        </p:nvSpPr>
        <p:spPr>
          <a:xfrm>
            <a:off x="564466" y="5173077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총 비용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평균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7C459E7-9C95-4105-A11F-4893F92F9D25}"/>
              </a:ext>
            </a:extLst>
          </p:cNvPr>
          <p:cNvCxnSpPr>
            <a:cxnSpLocks/>
          </p:cNvCxnSpPr>
          <p:nvPr/>
        </p:nvCxnSpPr>
        <p:spPr>
          <a:xfrm>
            <a:off x="10712612" y="1984283"/>
            <a:ext cx="127783" cy="3394787"/>
          </a:xfrm>
          <a:prstGeom prst="bentConnector3">
            <a:avLst>
              <a:gd name="adj1" fmla="val 383109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16541"/>
            <a:ext cx="11442700" cy="656365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7930"/>
            <a:ext cx="11442700" cy="770964"/>
            <a:chOff x="374650" y="18442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18442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상위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10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개 항구 월별 물류비용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데이터 평균화</a:t>
              </a:r>
              <a:endParaRPr lang="ko-KR" altLang="en-US" sz="20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3E6AE1-F9D9-4599-8D21-AE695EF93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"/>
          <a:stretch/>
        </p:blipFill>
        <p:spPr>
          <a:xfrm>
            <a:off x="1066206" y="2084033"/>
            <a:ext cx="7371995" cy="35998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59FBEA-E390-4E05-8540-94E366F40B4B}"/>
              </a:ext>
            </a:extLst>
          </p:cNvPr>
          <p:cNvSpPr/>
          <p:nvPr/>
        </p:nvSpPr>
        <p:spPr>
          <a:xfrm>
            <a:off x="5032270" y="2406151"/>
            <a:ext cx="2581393" cy="2569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11141-C8D7-4207-9810-388129AEA554}"/>
              </a:ext>
            </a:extLst>
          </p:cNvPr>
          <p:cNvSpPr/>
          <p:nvPr/>
        </p:nvSpPr>
        <p:spPr>
          <a:xfrm>
            <a:off x="8612847" y="2852656"/>
            <a:ext cx="379141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월별 총 비용의 평균값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:  7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부근에서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변동성이 크게 나타남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1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0329" y="116541"/>
            <a:ext cx="11821549" cy="6660777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84723C5D-CFA9-45AA-9A1B-5095628E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21" y="3255336"/>
            <a:ext cx="5487894" cy="32632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2698D-913E-4BF8-B364-C7FE05BE1F1A}"/>
              </a:ext>
            </a:extLst>
          </p:cNvPr>
          <p:cNvSpPr/>
          <p:nvPr/>
        </p:nvSpPr>
        <p:spPr>
          <a:xfrm>
            <a:off x="6843227" y="1672575"/>
            <a:ext cx="52694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Seasonality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영향으로 예상됨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117630-E3C8-47D7-BA7E-39FD79D036C1}"/>
              </a:ext>
            </a:extLst>
          </p:cNvPr>
          <p:cNvSpPr/>
          <p:nvPr/>
        </p:nvSpPr>
        <p:spPr>
          <a:xfrm>
            <a:off x="6616354" y="2186984"/>
            <a:ext cx="452204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나머지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항구의 물류비용의 표준편차가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상대적으로 높음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변동성이 크다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F7E6E1-874F-4B52-A89A-E846602B3741}"/>
              </a:ext>
            </a:extLst>
          </p:cNvPr>
          <p:cNvSpPr/>
          <p:nvPr/>
        </p:nvSpPr>
        <p:spPr>
          <a:xfrm>
            <a:off x="6616354" y="555285"/>
            <a:ext cx="5269421" cy="119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항구 중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항구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물류비용 최댓값이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8-11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월에 나타남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물류비용 최솟값이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3-6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월에 나타남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캐비닛이(가) 표시된 사진&#10;&#10;자동 생성된 설명">
            <a:extLst>
              <a:ext uri="{FF2B5EF4-FFF2-40B4-BE49-F238E27FC236}">
                <a16:creationId xmlns:a16="http://schemas.microsoft.com/office/drawing/2014/main" id="{4AE4F15A-0A94-47BE-915B-B809A557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0" y="227361"/>
            <a:ext cx="5667188" cy="28904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495EF8-F882-44F1-80C7-2820EB24E9C6}"/>
              </a:ext>
            </a:extLst>
          </p:cNvPr>
          <p:cNvSpPr/>
          <p:nvPr/>
        </p:nvSpPr>
        <p:spPr>
          <a:xfrm>
            <a:off x="6616351" y="3855120"/>
            <a:ext cx="526942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물류비용 평균과 표준편차는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7-12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월에 높게 나타남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하반기에 물류비용이 높고 변동성이 큼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B2CB1-436E-44C8-A667-58CD71B40EA2}"/>
              </a:ext>
            </a:extLst>
          </p:cNvPr>
          <p:cNvSpPr/>
          <p:nvPr/>
        </p:nvSpPr>
        <p:spPr>
          <a:xfrm>
            <a:off x="6616351" y="4976835"/>
            <a:ext cx="490619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그러나 물량 평균은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3-7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월에 높게 나타남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물량의 증가로 </a:t>
            </a:r>
            <a:r>
              <a:rPr lang="ko-KR" altLang="en-US" sz="1600" b="1" dirty="0">
                <a:solidFill>
                  <a:srgbClr val="C00000"/>
                </a:solidFill>
              </a:rPr>
              <a:t>혼란이 가중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되면서 물량 증가보다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물류비용의 증가폭이 크다고 해석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1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F65F5-3373-41D4-BB68-2B2197CBBEC2}"/>
              </a:ext>
            </a:extLst>
          </p:cNvPr>
          <p:cNvSpPr/>
          <p:nvPr/>
        </p:nvSpPr>
        <p:spPr>
          <a:xfrm>
            <a:off x="5661414" y="1156740"/>
            <a:ext cx="2313476" cy="310226"/>
          </a:xfrm>
          <a:prstGeom prst="rect">
            <a:avLst/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0930F7-4EE2-4BF6-8E68-95527C92BF51}"/>
              </a:ext>
            </a:extLst>
          </p:cNvPr>
          <p:cNvGrpSpPr/>
          <p:nvPr/>
        </p:nvGrpSpPr>
        <p:grpSpPr>
          <a:xfrm>
            <a:off x="1630380" y="1884596"/>
            <a:ext cx="4141695" cy="3476298"/>
            <a:chOff x="1649505" y="1537317"/>
            <a:chExt cx="4141695" cy="4504896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DB6BA43-633B-462D-879C-8D8531D50EBF}"/>
                </a:ext>
              </a:extLst>
            </p:cNvPr>
            <p:cNvSpPr/>
            <p:nvPr/>
          </p:nvSpPr>
          <p:spPr>
            <a:xfrm>
              <a:off x="1659280" y="1762449"/>
              <a:ext cx="4115228" cy="42797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892F5E-5B5B-40AB-92CC-1BE5326DD87A}"/>
                </a:ext>
              </a:extLst>
            </p:cNvPr>
            <p:cNvGrpSpPr/>
            <p:nvPr/>
          </p:nvGrpSpPr>
          <p:grpSpPr>
            <a:xfrm>
              <a:off x="1649505" y="1537317"/>
              <a:ext cx="4141695" cy="843415"/>
              <a:chOff x="1223294" y="2711863"/>
              <a:chExt cx="1058538" cy="300424"/>
            </a:xfrm>
          </p:grpSpPr>
          <p:sp>
            <p:nvSpPr>
              <p:cNvPr id="25" name="양쪽 모서리가 둥근 사각형 24">
                <a:extLst>
                  <a:ext uri="{FF2B5EF4-FFF2-40B4-BE49-F238E27FC236}">
                    <a16:creationId xmlns:a16="http://schemas.microsoft.com/office/drawing/2014/main" id="{AFF57224-3C2B-45D9-B947-06AB244D81B8}"/>
                  </a:ext>
                </a:extLst>
              </p:cNvPr>
              <p:cNvSpPr/>
              <p:nvPr/>
            </p:nvSpPr>
            <p:spPr>
              <a:xfrm flipH="1">
                <a:off x="1223294" y="2711863"/>
                <a:ext cx="1058538" cy="300424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499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0675E2B-40CF-4C41-ACD5-FE2ECD4FF4EC}"/>
                  </a:ext>
                </a:extLst>
              </p:cNvPr>
              <p:cNvSpPr/>
              <p:nvPr/>
            </p:nvSpPr>
            <p:spPr>
              <a:xfrm>
                <a:off x="1499012" y="2792054"/>
                <a:ext cx="505333" cy="158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>
                    <a:solidFill>
                      <a:prstClr val="white"/>
                    </a:solidFill>
                  </a:rPr>
                  <a:t>컨테이너 가격</a:t>
                </a:r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FEFDA3"/>
                  </a:solidFill>
                </a:rPr>
                <a:t>주요 영향 요인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확인 및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필요 데이터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선별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EAE2418-F32B-4EF2-8BDD-CE6679FBF7F2}"/>
              </a:ext>
            </a:extLst>
          </p:cNvPr>
          <p:cNvGrpSpPr/>
          <p:nvPr/>
        </p:nvGrpSpPr>
        <p:grpSpPr>
          <a:xfrm>
            <a:off x="6436619" y="1884595"/>
            <a:ext cx="4141695" cy="3485264"/>
            <a:chOff x="1864658" y="1931767"/>
            <a:chExt cx="3798415" cy="1604640"/>
          </a:xfrm>
        </p:grpSpPr>
        <p:sp>
          <p:nvSpPr>
            <p:cNvPr id="54" name="모서리가 둥근 직사각형 23">
              <a:extLst>
                <a:ext uri="{FF2B5EF4-FFF2-40B4-BE49-F238E27FC236}">
                  <a16:creationId xmlns:a16="http://schemas.microsoft.com/office/drawing/2014/main" id="{4A2E13B4-06FE-4200-954A-03A1FC9F2F68}"/>
                </a:ext>
              </a:extLst>
            </p:cNvPr>
            <p:cNvSpPr/>
            <p:nvPr/>
          </p:nvSpPr>
          <p:spPr>
            <a:xfrm>
              <a:off x="1873622" y="2011958"/>
              <a:ext cx="3774142" cy="15244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8F16628-F940-4EBF-BF65-84FFF271800E}"/>
                </a:ext>
              </a:extLst>
            </p:cNvPr>
            <p:cNvGrpSpPr/>
            <p:nvPr/>
          </p:nvGrpSpPr>
          <p:grpSpPr>
            <a:xfrm>
              <a:off x="1864658" y="1931767"/>
              <a:ext cx="3798415" cy="300424"/>
              <a:chOff x="1223294" y="2711863"/>
              <a:chExt cx="1058538" cy="300424"/>
            </a:xfrm>
          </p:grpSpPr>
          <p:sp>
            <p:nvSpPr>
              <p:cNvPr id="57" name="양쪽 모서리가 둥근 사각형 24">
                <a:extLst>
                  <a:ext uri="{FF2B5EF4-FFF2-40B4-BE49-F238E27FC236}">
                    <a16:creationId xmlns:a16="http://schemas.microsoft.com/office/drawing/2014/main" id="{9BCE1BC8-FE11-4342-A85F-09DDAF601492}"/>
                  </a:ext>
                </a:extLst>
              </p:cNvPr>
              <p:cNvSpPr/>
              <p:nvPr/>
            </p:nvSpPr>
            <p:spPr>
              <a:xfrm flipH="1">
                <a:off x="1223294" y="2711863"/>
                <a:ext cx="1058538" cy="300424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499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98031E4-B7BF-4D24-89A7-AF0582A3D8C7}"/>
                  </a:ext>
                </a:extLst>
              </p:cNvPr>
              <p:cNvSpPr/>
              <p:nvPr/>
            </p:nvSpPr>
            <p:spPr>
              <a:xfrm>
                <a:off x="1662529" y="2787622"/>
                <a:ext cx="178300" cy="142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>
                    <a:solidFill>
                      <a:prstClr val="white"/>
                    </a:solidFill>
                  </a:rPr>
                  <a:t>환율</a:t>
                </a:r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8C6E57-70EF-4E5C-9C74-28B29D3D27FA}"/>
              </a:ext>
            </a:extLst>
          </p:cNvPr>
          <p:cNvSpPr/>
          <p:nvPr/>
        </p:nvSpPr>
        <p:spPr>
          <a:xfrm>
            <a:off x="1896703" y="2630863"/>
            <a:ext cx="363007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물류 상황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물동량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87DC5A-95AE-4C09-9353-B086ED048008}"/>
              </a:ext>
            </a:extLst>
          </p:cNvPr>
          <p:cNvSpPr/>
          <p:nvPr/>
        </p:nvSpPr>
        <p:spPr>
          <a:xfrm>
            <a:off x="1885415" y="4307802"/>
            <a:ext cx="395094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상위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항구 국가의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신규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599E8-8D4A-424E-830A-ECB127E26330}"/>
              </a:ext>
            </a:extLst>
          </p:cNvPr>
          <p:cNvSpPr/>
          <p:nvPr/>
        </p:nvSpPr>
        <p:spPr>
          <a:xfrm>
            <a:off x="6847122" y="2633523"/>
            <a:ext cx="363007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경제 지표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KOSPI200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892F35-8A13-4878-A957-200176219441}"/>
              </a:ext>
            </a:extLst>
          </p:cNvPr>
          <p:cNvSpPr/>
          <p:nvPr/>
        </p:nvSpPr>
        <p:spPr>
          <a:xfrm>
            <a:off x="6847123" y="4355222"/>
            <a:ext cx="363007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소득 수준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GDP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33877E-8BC3-4D6D-9A1F-102461EEB0F2}"/>
              </a:ext>
            </a:extLst>
          </p:cNvPr>
          <p:cNvSpPr/>
          <p:nvPr/>
        </p:nvSpPr>
        <p:spPr>
          <a:xfrm>
            <a:off x="6847122" y="3466321"/>
            <a:ext cx="363007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유가 지수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두바이유 유가지수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387249-3D53-4240-A124-E860DEA92BB3}"/>
              </a:ext>
            </a:extLst>
          </p:cNvPr>
          <p:cNvSpPr/>
          <p:nvPr/>
        </p:nvSpPr>
        <p:spPr>
          <a:xfrm>
            <a:off x="1899728" y="3496952"/>
            <a:ext cx="363007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운임지수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SCFI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5646B5-F25A-4A66-A135-F125D096FB9D}"/>
              </a:ext>
            </a:extLst>
          </p:cNvPr>
          <p:cNvSpPr/>
          <p:nvPr/>
        </p:nvSpPr>
        <p:spPr>
          <a:xfrm>
            <a:off x="2624138" y="1042592"/>
            <a:ext cx="75507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물류비용 청구 금액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 가격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환율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부대비용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4897E3-C5FD-4044-B36F-3504E0E8EA0C}"/>
              </a:ext>
            </a:extLst>
          </p:cNvPr>
          <p:cNvSpPr/>
          <p:nvPr/>
        </p:nvSpPr>
        <p:spPr>
          <a:xfrm>
            <a:off x="3902064" y="5610060"/>
            <a:ext cx="49139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중복값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이상치 제거 후 정규화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B998B3-2573-4D34-B7AC-7C51C385FAE7}"/>
              </a:ext>
            </a:extLst>
          </p:cNvPr>
          <p:cNvSpPr/>
          <p:nvPr/>
        </p:nvSpPr>
        <p:spPr>
          <a:xfrm>
            <a:off x="6348969" y="1368823"/>
            <a:ext cx="491392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(=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운임비용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16541"/>
            <a:ext cx="11442700" cy="6563659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17930"/>
            <a:ext cx="11442700" cy="770964"/>
            <a:chOff x="374650" y="18442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18442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D04643-30FE-4EF6-A95C-0E43B16C7B1A}"/>
              </a:ext>
            </a:extLst>
          </p:cNvPr>
          <p:cNvGrpSpPr/>
          <p:nvPr/>
        </p:nvGrpSpPr>
        <p:grpSpPr>
          <a:xfrm>
            <a:off x="632023" y="1756528"/>
            <a:ext cx="1967406" cy="1949488"/>
            <a:chOff x="581381" y="1199975"/>
            <a:chExt cx="2430172" cy="22318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124E62A-03F8-4264-B8CE-A4CA2132D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33" b="7247"/>
            <a:stretch/>
          </p:blipFill>
          <p:spPr>
            <a:xfrm>
              <a:off x="581381" y="1199975"/>
              <a:ext cx="2430172" cy="19382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D2A0C8-DBC9-481B-885F-E856AA94422C}"/>
                </a:ext>
              </a:extLst>
            </p:cNvPr>
            <p:cNvSpPr txBox="1"/>
            <p:nvPr/>
          </p:nvSpPr>
          <p:spPr>
            <a:xfrm>
              <a:off x="1544737" y="3170196"/>
              <a:ext cx="936476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O/FRT KRW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735D3C-C6DF-41B0-A0C7-4F21EACFC069}"/>
              </a:ext>
            </a:extLst>
          </p:cNvPr>
          <p:cNvGrpSpPr/>
          <p:nvPr/>
        </p:nvGrpSpPr>
        <p:grpSpPr>
          <a:xfrm>
            <a:off x="799208" y="3789146"/>
            <a:ext cx="1875640" cy="1958591"/>
            <a:chOff x="805155" y="3689038"/>
            <a:chExt cx="2316821" cy="231952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4D39FC-24B9-45A5-A245-DB2AC7A0E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28" t="3187" b="11097"/>
            <a:stretch/>
          </p:blipFill>
          <p:spPr>
            <a:xfrm>
              <a:off x="805155" y="3689038"/>
              <a:ext cx="2316821" cy="20941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38EB82-B8AD-4C6C-9AEC-333006C188DE}"/>
                </a:ext>
              </a:extLst>
            </p:cNvPr>
            <p:cNvSpPr txBox="1"/>
            <p:nvPr/>
          </p:nvSpPr>
          <p:spPr>
            <a:xfrm>
              <a:off x="1681070" y="5754642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부대 비용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C2E6F0-07F5-4348-B28C-496B618A4F3B}"/>
              </a:ext>
            </a:extLst>
          </p:cNvPr>
          <p:cNvGrpSpPr/>
          <p:nvPr/>
        </p:nvGrpSpPr>
        <p:grpSpPr>
          <a:xfrm>
            <a:off x="2602470" y="1796127"/>
            <a:ext cx="1804420" cy="1860273"/>
            <a:chOff x="3268748" y="1130967"/>
            <a:chExt cx="2228850" cy="230446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1410495-67AA-4847-8FF5-D9933F5EB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23" r="990" b="9564"/>
            <a:stretch/>
          </p:blipFill>
          <p:spPr>
            <a:xfrm>
              <a:off x="3268748" y="1130967"/>
              <a:ext cx="2228850" cy="20731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30B596-FA59-4E6E-AF7E-6E00440BC154}"/>
                </a:ext>
              </a:extLst>
            </p:cNvPr>
            <p:cNvSpPr txBox="1"/>
            <p:nvPr/>
          </p:nvSpPr>
          <p:spPr>
            <a:xfrm>
              <a:off x="4070762" y="3181517"/>
              <a:ext cx="9348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tx2">
                      <a:lumMod val="75000"/>
                    </a:schemeClr>
                  </a:solidFill>
                </a:rPr>
                <a:t>SCFI_boxcox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40B1A8-DC44-4F17-8AAC-F5E0728D02F0}"/>
              </a:ext>
            </a:extLst>
          </p:cNvPr>
          <p:cNvGrpSpPr/>
          <p:nvPr/>
        </p:nvGrpSpPr>
        <p:grpSpPr>
          <a:xfrm>
            <a:off x="2689780" y="3789146"/>
            <a:ext cx="1951225" cy="1993019"/>
            <a:chOff x="3253306" y="3546214"/>
            <a:chExt cx="2468070" cy="245950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199A8-EA82-4807-99AC-B3951E99D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50" t="7824" r="3966" b="8129"/>
            <a:stretch/>
          </p:blipFill>
          <p:spPr>
            <a:xfrm>
              <a:off x="3253306" y="3546214"/>
              <a:ext cx="2468070" cy="229568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711CBD-FC7E-4404-973C-163FF62494F1}"/>
                </a:ext>
              </a:extLst>
            </p:cNvPr>
            <p:cNvSpPr txBox="1"/>
            <p:nvPr/>
          </p:nvSpPr>
          <p:spPr>
            <a:xfrm>
              <a:off x="4284058" y="5751799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tx2">
                      <a:lumMod val="75000"/>
                    </a:schemeClr>
                  </a:solidFill>
                </a:rPr>
                <a:t>GDP_sqrt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8F3BB1-1C05-415D-8E46-FA40046BC481}"/>
              </a:ext>
            </a:extLst>
          </p:cNvPr>
          <p:cNvGrpSpPr/>
          <p:nvPr/>
        </p:nvGrpSpPr>
        <p:grpSpPr>
          <a:xfrm>
            <a:off x="4526058" y="1745424"/>
            <a:ext cx="2064336" cy="1964983"/>
            <a:chOff x="5714330" y="1130967"/>
            <a:chExt cx="2549902" cy="232709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13FC44C-357C-4FE6-B36E-B487DEA5F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76" t="9768" r="1840" b="8923"/>
            <a:stretch/>
          </p:blipFill>
          <p:spPr>
            <a:xfrm>
              <a:off x="5714330" y="1130967"/>
              <a:ext cx="2549902" cy="218242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06DED4-9AAC-4101-AF33-EF260FCB1B37}"/>
                </a:ext>
              </a:extLst>
            </p:cNvPr>
            <p:cNvSpPr txBox="1"/>
            <p:nvPr/>
          </p:nvSpPr>
          <p:spPr>
            <a:xfrm>
              <a:off x="6836460" y="320414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amount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B1B325B-91EA-4D9A-B6D0-FE3D01068AF1}"/>
              </a:ext>
            </a:extLst>
          </p:cNvPr>
          <p:cNvSpPr txBox="1"/>
          <p:nvPr/>
        </p:nvSpPr>
        <p:spPr>
          <a:xfrm>
            <a:off x="5262835" y="5651217"/>
            <a:ext cx="1138386" cy="21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일별 신규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확진자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 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C9B707D-2FE7-4DDD-862A-E594C6B6054F}"/>
              </a:ext>
            </a:extLst>
          </p:cNvPr>
          <p:cNvGrpSpPr/>
          <p:nvPr/>
        </p:nvGrpSpPr>
        <p:grpSpPr>
          <a:xfrm>
            <a:off x="6699368" y="3786977"/>
            <a:ext cx="2158472" cy="2071883"/>
            <a:chOff x="8535080" y="3499886"/>
            <a:chExt cx="2851765" cy="253726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14FC881-F511-4EFA-ADB2-D3E42DD44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16" t="4615" b="16048"/>
            <a:stretch/>
          </p:blipFill>
          <p:spPr>
            <a:xfrm>
              <a:off x="8535080" y="3499886"/>
              <a:ext cx="2851765" cy="237169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5722D4-CB79-4293-A4D0-D94C4185AFA6}"/>
                </a:ext>
              </a:extLst>
            </p:cNvPr>
            <p:cNvSpPr txBox="1"/>
            <p:nvPr/>
          </p:nvSpPr>
          <p:spPr>
            <a:xfrm>
              <a:off x="9572626" y="5783237"/>
              <a:ext cx="1194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tx2">
                      <a:lumMod val="75000"/>
                    </a:schemeClr>
                  </a:solidFill>
                </a:rPr>
                <a:t>Dubai_mean_log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AB2460-47A0-4D75-9D05-DFF6B9C9F991}"/>
              </a:ext>
            </a:extLst>
          </p:cNvPr>
          <p:cNvGrpSpPr/>
          <p:nvPr/>
        </p:nvGrpSpPr>
        <p:grpSpPr>
          <a:xfrm>
            <a:off x="6699368" y="1739535"/>
            <a:ext cx="2002782" cy="1842827"/>
            <a:chOff x="8869867" y="1193397"/>
            <a:chExt cx="2542856" cy="225717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251451E-24C5-4296-B2A4-A7A765159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894" b="8940"/>
            <a:stretch/>
          </p:blipFill>
          <p:spPr>
            <a:xfrm>
              <a:off x="8869867" y="1193397"/>
              <a:ext cx="2542856" cy="205156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DF2E45-10C6-4332-9137-2780AA8958B6}"/>
                </a:ext>
              </a:extLst>
            </p:cNvPr>
            <p:cNvSpPr txBox="1"/>
            <p:nvPr/>
          </p:nvSpPr>
          <p:spPr>
            <a:xfrm>
              <a:off x="9664640" y="3196652"/>
              <a:ext cx="12073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tx2">
                      <a:lumMod val="75000"/>
                    </a:schemeClr>
                  </a:solidFill>
                </a:rPr>
                <a:t>KOSPI_mean_log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4D860208-36A6-4446-96BA-88F276927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31309"/>
              </p:ext>
            </p:extLst>
          </p:nvPr>
        </p:nvGraphicFramePr>
        <p:xfrm>
          <a:off x="9100235" y="1134107"/>
          <a:ext cx="2291490" cy="2713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626">
                  <a:extLst>
                    <a:ext uri="{9D8B030D-6E8A-4147-A177-3AD203B41FA5}">
                      <a16:colId xmlns:a16="http://schemas.microsoft.com/office/drawing/2014/main" val="3292919343"/>
                    </a:ext>
                  </a:extLst>
                </a:gridCol>
                <a:gridCol w="713864">
                  <a:extLst>
                    <a:ext uri="{9D8B030D-6E8A-4147-A177-3AD203B41FA5}">
                      <a16:colId xmlns:a16="http://schemas.microsoft.com/office/drawing/2014/main" val="3983806456"/>
                    </a:ext>
                  </a:extLst>
                </a:gridCol>
              </a:tblGrid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/>
                        <a:t>O/FRT KRW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0.99883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13124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부대 비용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0.33140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35711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/>
                        <a:t>SCFI_boxcox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0.23222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35572"/>
                  </a:ext>
                </a:extLst>
              </a:tr>
              <a:tr h="363295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/>
                        <a:t>GDP_sqrt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0.22411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47879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/>
                        <a:t>amount(</a:t>
                      </a:r>
                      <a:r>
                        <a:rPr lang="ko-KR" altLang="en-US" sz="1100" b="1" dirty="0"/>
                        <a:t>물동량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0.19132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00139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일별 신규 </a:t>
                      </a:r>
                      <a:r>
                        <a:rPr lang="ko-KR" altLang="en-US" sz="1100" b="1" dirty="0" err="1"/>
                        <a:t>확진자</a:t>
                      </a:r>
                      <a:r>
                        <a:rPr lang="ko-KR" altLang="en-US" sz="1100" b="1" dirty="0"/>
                        <a:t> 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0.16113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02982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/>
                        <a:t>KOSPI_mean_log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0.15748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69761"/>
                  </a:ext>
                </a:extLst>
              </a:tr>
              <a:tr h="33571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/>
                        <a:t>Dubai_mean_log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0.02386</a:t>
                      </a:r>
                      <a:endParaRPr lang="ko-KR" altLang="en-US" sz="11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64441"/>
                  </a:ext>
                </a:extLst>
              </a:tr>
            </a:tbl>
          </a:graphicData>
        </a:graphic>
      </p:graphicFrame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164BA6CA-1355-4460-83E0-68B103D8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319"/>
              </p:ext>
            </p:extLst>
          </p:nvPr>
        </p:nvGraphicFramePr>
        <p:xfrm>
          <a:off x="9046230" y="4285703"/>
          <a:ext cx="2414389" cy="2045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482">
                  <a:extLst>
                    <a:ext uri="{9D8B030D-6E8A-4147-A177-3AD203B41FA5}">
                      <a16:colId xmlns:a16="http://schemas.microsoft.com/office/drawing/2014/main" val="3781647983"/>
                    </a:ext>
                  </a:extLst>
                </a:gridCol>
                <a:gridCol w="676907">
                  <a:extLst>
                    <a:ext uri="{9D8B030D-6E8A-4147-A177-3AD203B41FA5}">
                      <a16:colId xmlns:a16="http://schemas.microsoft.com/office/drawing/2014/main" val="4122013800"/>
                    </a:ext>
                  </a:extLst>
                </a:gridCol>
              </a:tblGrid>
              <a:tr h="287750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/>
                        <a:t>부대 비용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0.28530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5619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SCFI_boxcox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0.23676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92236"/>
                  </a:ext>
                </a:extLst>
              </a:tr>
              <a:tr h="288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GDP_sqrt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0.22602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01321"/>
                  </a:ext>
                </a:extLst>
              </a:tr>
              <a:tr h="2818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amount(</a:t>
                      </a:r>
                      <a:r>
                        <a:rPr lang="ko-KR" altLang="en-US" sz="1100" b="1" dirty="0"/>
                        <a:t>물동량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0.19486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52623"/>
                  </a:ext>
                </a:extLst>
              </a:tr>
              <a:tr h="28850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KOSPI_mean_log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0.16137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A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35776"/>
                  </a:ext>
                </a:extLst>
              </a:tr>
              <a:tr h="288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일별 신규 </a:t>
                      </a:r>
                      <a:r>
                        <a:rPr lang="ko-KR" altLang="en-US" sz="1100" b="1" dirty="0" err="1"/>
                        <a:t>확진자</a:t>
                      </a:r>
                      <a:r>
                        <a:rPr lang="ko-KR" altLang="en-US" sz="1100" b="1" dirty="0"/>
                        <a:t>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0.16083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A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79195"/>
                  </a:ext>
                </a:extLst>
              </a:tr>
              <a:tr h="3052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Dubai_mean_log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0.02914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8431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BD794F6-F335-4DF7-A291-61EE6532B286}"/>
              </a:ext>
            </a:extLst>
          </p:cNvPr>
          <p:cNvSpPr txBox="1"/>
          <p:nvPr/>
        </p:nvSpPr>
        <p:spPr>
          <a:xfrm>
            <a:off x="10578784" y="4060116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2">
                    <a:lumMod val="75000"/>
                  </a:schemeClr>
                </a:solidFill>
              </a:rPr>
              <a:t>O/FRT KRW</a:t>
            </a:r>
            <a:endParaRPr lang="ko-KR" altLang="en-US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6ECE59-4C0A-499E-ACBB-0F0688E182EF}"/>
              </a:ext>
            </a:extLst>
          </p:cNvPr>
          <p:cNvSpPr txBox="1"/>
          <p:nvPr/>
        </p:nvSpPr>
        <p:spPr>
          <a:xfrm>
            <a:off x="10970771" y="89834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</a:rPr>
              <a:t>total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양쪽 모서리가 둥근 사각형 8">
            <a:extLst>
              <a:ext uri="{FF2B5EF4-FFF2-40B4-BE49-F238E27FC236}">
                <a16:creationId xmlns:a16="http://schemas.microsoft.com/office/drawing/2014/main" id="{90CA1B05-6827-424D-83E5-7025A2085443}"/>
              </a:ext>
            </a:extLst>
          </p:cNvPr>
          <p:cNvSpPr/>
          <p:nvPr/>
        </p:nvSpPr>
        <p:spPr>
          <a:xfrm>
            <a:off x="374650" y="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데이터</a:t>
            </a:r>
            <a:r>
              <a:rPr lang="ko-KR" altLang="en-US" sz="2400" b="1" dirty="0">
                <a:solidFill>
                  <a:srgbClr val="FEFDA3"/>
                </a:solidFill>
              </a:rPr>
              <a:t> </a:t>
            </a:r>
            <a:r>
              <a:rPr lang="en-US" altLang="ko-KR" sz="2400" b="1" dirty="0">
                <a:solidFill>
                  <a:srgbClr val="FEFDA3"/>
                </a:solidFill>
              </a:rPr>
              <a:t>EDA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05AE2D-FC19-4EA8-BF84-264EDBE25357}"/>
              </a:ext>
            </a:extLst>
          </p:cNvPr>
          <p:cNvSpPr/>
          <p:nvPr/>
        </p:nvSpPr>
        <p:spPr>
          <a:xfrm>
            <a:off x="2002185" y="1060374"/>
            <a:ext cx="70980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물류비용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다른 변수들 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CEC1840-2C84-4B8B-BC0D-65D41B4330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5490" y="3843153"/>
            <a:ext cx="2150185" cy="17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614365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모델링 전 개별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event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변수 추가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782FA4-E47A-4175-A420-03D99F92DCD4}"/>
              </a:ext>
            </a:extLst>
          </p:cNvPr>
          <p:cNvGrpSpPr/>
          <p:nvPr/>
        </p:nvGrpSpPr>
        <p:grpSpPr>
          <a:xfrm>
            <a:off x="7952163" y="1987296"/>
            <a:ext cx="5958910" cy="3413679"/>
            <a:chOff x="1630379" y="1884596"/>
            <a:chExt cx="6709548" cy="36135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DDD3121-46B0-44D9-97A7-7D4F434EE3CF}"/>
                </a:ext>
              </a:extLst>
            </p:cNvPr>
            <p:cNvGrpSpPr/>
            <p:nvPr/>
          </p:nvGrpSpPr>
          <p:grpSpPr>
            <a:xfrm>
              <a:off x="1630379" y="1884596"/>
              <a:ext cx="4141695" cy="1674581"/>
              <a:chOff x="1649505" y="1537319"/>
              <a:chExt cx="4141695" cy="4492448"/>
            </a:xfrm>
          </p:grpSpPr>
          <p:sp>
            <p:nvSpPr>
              <p:cNvPr id="30" name="모서리가 둥근 직사각형 23">
                <a:extLst>
                  <a:ext uri="{FF2B5EF4-FFF2-40B4-BE49-F238E27FC236}">
                    <a16:creationId xmlns:a16="http://schemas.microsoft.com/office/drawing/2014/main" id="{B395BE4F-A808-4D12-89D6-D0A7E2FF4B8D}"/>
                  </a:ext>
                </a:extLst>
              </p:cNvPr>
              <p:cNvSpPr/>
              <p:nvPr/>
            </p:nvSpPr>
            <p:spPr>
              <a:xfrm>
                <a:off x="1659281" y="1750003"/>
                <a:ext cx="4115228" cy="427976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999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0A49CDF7-2E22-4C37-BEF4-B32238AD9880}"/>
                  </a:ext>
                </a:extLst>
              </p:cNvPr>
              <p:cNvGrpSpPr/>
              <p:nvPr/>
            </p:nvGrpSpPr>
            <p:grpSpPr>
              <a:xfrm>
                <a:off x="1649505" y="1537319"/>
                <a:ext cx="4141695" cy="1679963"/>
                <a:chOff x="1223294" y="2711864"/>
                <a:chExt cx="1058538" cy="598402"/>
              </a:xfrm>
            </p:grpSpPr>
            <p:sp>
              <p:nvSpPr>
                <p:cNvPr id="32" name="양쪽 모서리가 둥근 사각형 24">
                  <a:extLst>
                    <a:ext uri="{FF2B5EF4-FFF2-40B4-BE49-F238E27FC236}">
                      <a16:creationId xmlns:a16="http://schemas.microsoft.com/office/drawing/2014/main" id="{DEADA835-32E0-4FED-A11B-9D8392546E89}"/>
                    </a:ext>
                  </a:extLst>
                </p:cNvPr>
                <p:cNvSpPr/>
                <p:nvPr/>
              </p:nvSpPr>
              <p:spPr>
                <a:xfrm flipH="1">
                  <a:off x="1223294" y="2711864"/>
                  <a:ext cx="1058538" cy="598402"/>
                </a:xfrm>
                <a:prstGeom prst="round2SameRect">
                  <a:avLst>
                    <a:gd name="adj1" fmla="val 32796"/>
                    <a:gd name="adj2" fmla="val 0"/>
                  </a:avLst>
                </a:prstGeom>
                <a:solidFill>
                  <a:srgbClr val="499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AD6495F-EF50-458A-8B2E-E6A6288D028A}"/>
                    </a:ext>
                  </a:extLst>
                </p:cNvPr>
                <p:cNvSpPr/>
                <p:nvPr/>
              </p:nvSpPr>
              <p:spPr>
                <a:xfrm>
                  <a:off x="1499012" y="2792054"/>
                  <a:ext cx="47214" cy="2131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ko-KR" altLang="en-US" sz="2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9D8FCA4-1F29-410C-8BD5-CAA49AC1D01C}"/>
                </a:ext>
              </a:extLst>
            </p:cNvPr>
            <p:cNvGrpSpPr/>
            <p:nvPr/>
          </p:nvGrpSpPr>
          <p:grpSpPr>
            <a:xfrm>
              <a:off x="1630384" y="1963875"/>
              <a:ext cx="6709543" cy="3534275"/>
              <a:chOff x="-2543218" y="2007526"/>
              <a:chExt cx="6153430" cy="3377304"/>
            </a:xfrm>
          </p:grpSpPr>
          <p:sp>
            <p:nvSpPr>
              <p:cNvPr id="35" name="모서리가 둥근 직사각형 23">
                <a:extLst>
                  <a:ext uri="{FF2B5EF4-FFF2-40B4-BE49-F238E27FC236}">
                    <a16:creationId xmlns:a16="http://schemas.microsoft.com/office/drawing/2014/main" id="{2331F0FF-E6E6-4ED5-932F-28B6099F5E23}"/>
                  </a:ext>
                </a:extLst>
              </p:cNvPr>
              <p:cNvSpPr/>
              <p:nvPr/>
            </p:nvSpPr>
            <p:spPr>
              <a:xfrm>
                <a:off x="-2534258" y="3860381"/>
                <a:ext cx="3774142" cy="152444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999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E1186F7-04C5-4D38-AFDB-CEA5A55F273E}"/>
                  </a:ext>
                </a:extLst>
              </p:cNvPr>
              <p:cNvGrpSpPr/>
              <p:nvPr/>
            </p:nvGrpSpPr>
            <p:grpSpPr>
              <a:xfrm>
                <a:off x="-2543218" y="2007526"/>
                <a:ext cx="6153430" cy="2371065"/>
                <a:chOff x="-5088" y="2787622"/>
                <a:chExt cx="1714831" cy="2371065"/>
              </a:xfrm>
            </p:grpSpPr>
            <p:sp>
              <p:nvSpPr>
                <p:cNvPr id="40" name="양쪽 모서리가 둥근 사각형 24">
                  <a:extLst>
                    <a:ext uri="{FF2B5EF4-FFF2-40B4-BE49-F238E27FC236}">
                      <a16:creationId xmlns:a16="http://schemas.microsoft.com/office/drawing/2014/main" id="{A40428A0-586D-45A3-BE8E-41189CDBD516}"/>
                    </a:ext>
                  </a:extLst>
                </p:cNvPr>
                <p:cNvSpPr/>
                <p:nvPr/>
              </p:nvSpPr>
              <p:spPr>
                <a:xfrm flipH="1">
                  <a:off x="-5088" y="4560285"/>
                  <a:ext cx="1058538" cy="598402"/>
                </a:xfrm>
                <a:prstGeom prst="round2SameRect">
                  <a:avLst>
                    <a:gd name="adj1" fmla="val 32796"/>
                    <a:gd name="adj2" fmla="val 0"/>
                  </a:avLst>
                </a:prstGeom>
                <a:solidFill>
                  <a:srgbClr val="499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EA714D5-EDDE-49BA-A357-BDFA20FDB591}"/>
                    </a:ext>
                  </a:extLst>
                </p:cNvPr>
                <p:cNvSpPr/>
                <p:nvPr/>
              </p:nvSpPr>
              <p:spPr>
                <a:xfrm>
                  <a:off x="1662529" y="2787622"/>
                  <a:ext cx="47214" cy="212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ko-KR" altLang="en-US" sz="2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5C6E80-3FCA-4C57-ABB5-BBC194AA354E}"/>
                </a:ext>
              </a:extLst>
            </p:cNvPr>
            <p:cNvSpPr/>
            <p:nvPr/>
          </p:nvSpPr>
          <p:spPr>
            <a:xfrm>
              <a:off x="2827575" y="1928144"/>
              <a:ext cx="1760923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Seasonality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3693D04-EC88-4A2C-B990-4EB16CEB6B66}"/>
                </a:ext>
              </a:extLst>
            </p:cNvPr>
            <p:cNvSpPr/>
            <p:nvPr/>
          </p:nvSpPr>
          <p:spPr>
            <a:xfrm>
              <a:off x="2601412" y="3856255"/>
              <a:ext cx="2213247" cy="49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External Shock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E4F473-2D35-4D2B-83CD-846D6A4E5F8D}"/>
                </a:ext>
              </a:extLst>
            </p:cNvPr>
            <p:cNvSpPr/>
            <p:nvPr/>
          </p:nvSpPr>
          <p:spPr>
            <a:xfrm>
              <a:off x="2715118" y="2532217"/>
              <a:ext cx="2427884" cy="920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블랙프라이데이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(Black Friday)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A5F28F-8B1C-4289-84BE-2F46684821EB}"/>
                </a:ext>
              </a:extLst>
            </p:cNvPr>
            <p:cNvSpPr/>
            <p:nvPr/>
          </p:nvSpPr>
          <p:spPr>
            <a:xfrm>
              <a:off x="2364488" y="4653917"/>
              <a:ext cx="3295591" cy="480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수에즈 운하 좌초 사건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D517A9-A485-4124-AC74-C1D59D1AB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5" t="25479" r="14956" b="8964"/>
          <a:stretch/>
        </p:blipFill>
        <p:spPr>
          <a:xfrm>
            <a:off x="660964" y="1433921"/>
            <a:ext cx="7091342" cy="403047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0AFA7D-79EF-4E55-B270-A4FBA499F144}"/>
              </a:ext>
            </a:extLst>
          </p:cNvPr>
          <p:cNvSpPr/>
          <p:nvPr/>
        </p:nvSpPr>
        <p:spPr>
          <a:xfrm>
            <a:off x="1209705" y="5598202"/>
            <a:ext cx="70980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event_good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event_bad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분류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시기일 때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C753A-E382-4385-985F-24213D4508DD}"/>
              </a:ext>
            </a:extLst>
          </p:cNvPr>
          <p:cNvSpPr/>
          <p:nvPr/>
        </p:nvSpPr>
        <p:spPr>
          <a:xfrm>
            <a:off x="6595872" y="1987295"/>
            <a:ext cx="1154618" cy="3551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522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1427</Words>
  <Application>Microsoft Office PowerPoint</Application>
  <PresentationFormat>와이드스크린</PresentationFormat>
  <Paragraphs>193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(학생) 박동우 (생명과학부)</cp:lastModifiedBy>
  <cp:revision>20</cp:revision>
  <dcterms:created xsi:type="dcterms:W3CDTF">2020-01-13T05:39:04Z</dcterms:created>
  <dcterms:modified xsi:type="dcterms:W3CDTF">2021-08-23T03:58:52Z</dcterms:modified>
</cp:coreProperties>
</file>