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Arial Black" panose="020B0A04020102020204" pitchFamily="34" charset="0"/>
      <p:bold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2260">
          <p15:clr>
            <a:srgbClr val="A4A3A4"/>
          </p15:clr>
        </p15:guide>
        <p15:guide id="3"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3w47rr9BcEbbrWBx7ebKm4ZSe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72"/>
      </p:cViewPr>
      <p:guideLst>
        <p:guide orient="horz" pos="2160"/>
        <p:guide orient="horz" pos="22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333722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7689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1435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04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970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9084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6398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937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29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039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18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70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698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87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627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603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31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2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565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741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537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0"/>
          <p:cNvSpPr>
            <a:spLocks noGrp="1"/>
          </p:cNvSpPr>
          <p:nvPr>
            <p:ph type="pic" idx="2"/>
          </p:nvPr>
        </p:nvSpPr>
        <p:spPr>
          <a:xfrm>
            <a:off x="5183188" y="987425"/>
            <a:ext cx="6172200" cy="4873625"/>
          </a:xfrm>
          <a:prstGeom prst="rect">
            <a:avLst/>
          </a:prstGeom>
          <a:noFill/>
          <a:ln>
            <a:noFill/>
          </a:ln>
        </p:spPr>
      </p:sp>
      <p:sp>
        <p:nvSpPr>
          <p:cNvPr id="64" name="Google Shape;6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2123757" y="649042"/>
            <a:ext cx="7427100" cy="1420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a:t>Steel Defect Detection </a:t>
            </a:r>
            <a:br>
              <a:rPr lang="en-IN"/>
            </a:br>
            <a:r>
              <a:rPr lang="en-IN"/>
              <a:t>using ml</a:t>
            </a:r>
            <a:endParaRPr/>
          </a:p>
        </p:txBody>
      </p:sp>
      <p:sp>
        <p:nvSpPr>
          <p:cNvPr id="85" name="Google Shape;85;p1"/>
          <p:cNvSpPr txBox="1">
            <a:spLocks noGrp="1"/>
          </p:cNvSpPr>
          <p:nvPr>
            <p:ph type="subTitle" idx="1"/>
          </p:nvPr>
        </p:nvSpPr>
        <p:spPr>
          <a:xfrm>
            <a:off x="333955" y="2388358"/>
            <a:ext cx="11498654" cy="417621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C0C0C"/>
              </a:buClr>
              <a:buSzPts val="2400"/>
              <a:buNone/>
            </a:pPr>
            <a:r>
              <a:rPr lang="en-IN" b="1" dirty="0">
                <a:solidFill>
                  <a:srgbClr val="0C0C0C"/>
                </a:solidFill>
                <a:latin typeface="Arial"/>
                <a:ea typeface="Arial"/>
                <a:cs typeface="Arial"/>
                <a:sym typeface="Arial"/>
              </a:rPr>
              <a:t>PG-DBDA</a:t>
            </a:r>
            <a:endParaRPr dirty="0"/>
          </a:p>
          <a:p>
            <a:pPr marL="0" lvl="0" indent="0" algn="ctr" rtl="0">
              <a:lnSpc>
                <a:spcPct val="90000"/>
              </a:lnSpc>
              <a:spcBef>
                <a:spcPts val="1000"/>
              </a:spcBef>
              <a:spcAft>
                <a:spcPts val="0"/>
              </a:spcAft>
              <a:buClr>
                <a:srgbClr val="0C0C0C"/>
              </a:buClr>
              <a:buSzPts val="2400"/>
              <a:buNone/>
            </a:pPr>
            <a:r>
              <a:rPr lang="en-IN" b="1" dirty="0">
                <a:solidFill>
                  <a:srgbClr val="0C0C0C"/>
                </a:solidFill>
                <a:latin typeface="Arial"/>
                <a:ea typeface="Arial"/>
                <a:cs typeface="Arial"/>
                <a:sym typeface="Arial"/>
              </a:rPr>
              <a:t>Sept-22</a:t>
            </a:r>
            <a:endParaRPr dirty="0"/>
          </a:p>
          <a:p>
            <a:pPr marL="0" lvl="0" indent="0" algn="l" rtl="0">
              <a:lnSpc>
                <a:spcPct val="90000"/>
              </a:lnSpc>
              <a:spcBef>
                <a:spcPts val="1000"/>
              </a:spcBef>
              <a:spcAft>
                <a:spcPts val="0"/>
              </a:spcAft>
              <a:buClr>
                <a:schemeClr val="dk1"/>
              </a:buClr>
              <a:buSzPts val="2400"/>
              <a:buNone/>
            </a:pPr>
            <a:endParaRPr dirty="0">
              <a:solidFill>
                <a:srgbClr val="0C0C0C"/>
              </a:solidFill>
            </a:endParaRPr>
          </a:p>
          <a:p>
            <a:pPr marL="0" lvl="0" indent="0" algn="l" rtl="0">
              <a:lnSpc>
                <a:spcPct val="90000"/>
              </a:lnSpc>
              <a:spcBef>
                <a:spcPts val="1000"/>
              </a:spcBef>
              <a:spcAft>
                <a:spcPts val="0"/>
              </a:spcAft>
              <a:buClr>
                <a:srgbClr val="0C0C0C"/>
              </a:buClr>
              <a:buSzPts val="2400"/>
              <a:buNone/>
            </a:pPr>
            <a:r>
              <a:rPr lang="en-IN" dirty="0">
                <a:solidFill>
                  <a:srgbClr val="0C0C0C"/>
                </a:solidFill>
              </a:rPr>
              <a:t>Project guide :				</a:t>
            </a:r>
            <a:r>
              <a:rPr lang="en-IN" dirty="0" smtClean="0">
                <a:solidFill>
                  <a:srgbClr val="0C0C0C"/>
                </a:solidFill>
              </a:rPr>
              <a:t>                                          presentation </a:t>
            </a:r>
            <a:r>
              <a:rPr lang="en-IN" dirty="0">
                <a:solidFill>
                  <a:srgbClr val="0C0C0C"/>
                </a:solidFill>
              </a:rPr>
              <a:t>by </a:t>
            </a:r>
            <a:r>
              <a:rPr lang="en-IN" dirty="0" smtClean="0">
                <a:solidFill>
                  <a:srgbClr val="0C0C0C"/>
                </a:solidFill>
              </a:rPr>
              <a:t>:</a:t>
            </a:r>
            <a:endParaRPr lang="en-IN" dirty="0"/>
          </a:p>
          <a:p>
            <a:pPr marL="0" lvl="0" indent="0" algn="l" rtl="0">
              <a:lnSpc>
                <a:spcPct val="90000"/>
              </a:lnSpc>
              <a:spcBef>
                <a:spcPts val="1000"/>
              </a:spcBef>
              <a:spcAft>
                <a:spcPts val="0"/>
              </a:spcAft>
              <a:buClr>
                <a:srgbClr val="0C0C0C"/>
              </a:buClr>
              <a:buSzPts val="2400"/>
              <a:buNone/>
            </a:pPr>
            <a:r>
              <a:rPr lang="en-IN" dirty="0" smtClean="0">
                <a:solidFill>
                  <a:srgbClr val="0C0C0C"/>
                </a:solidFill>
              </a:rPr>
              <a:t>Dr </a:t>
            </a:r>
            <a:r>
              <a:rPr lang="en-IN" dirty="0" err="1">
                <a:solidFill>
                  <a:srgbClr val="0C0C0C"/>
                </a:solidFill>
              </a:rPr>
              <a:t>Shantanu</a:t>
            </a:r>
            <a:r>
              <a:rPr lang="en-IN">
                <a:solidFill>
                  <a:srgbClr val="0C0C0C"/>
                </a:solidFill>
              </a:rPr>
              <a:t> </a:t>
            </a:r>
            <a:r>
              <a:rPr lang="en-IN" smtClean="0">
                <a:solidFill>
                  <a:srgbClr val="0C0C0C"/>
                </a:solidFill>
              </a:rPr>
              <a:t>Pathak                                                                         </a:t>
            </a:r>
            <a:r>
              <a:rPr lang="en-IN" dirty="0" err="1" smtClean="0">
                <a:solidFill>
                  <a:srgbClr val="0C0C0C"/>
                </a:solidFill>
              </a:rPr>
              <a:t>Vyom</a:t>
            </a:r>
            <a:r>
              <a:rPr lang="en-IN" dirty="0" smtClean="0">
                <a:solidFill>
                  <a:srgbClr val="0C0C0C"/>
                </a:solidFill>
              </a:rPr>
              <a:t> Tiwari (220941225054)</a:t>
            </a:r>
            <a:endParaRPr dirty="0">
              <a:solidFill>
                <a:srgbClr val="0C0C0C"/>
              </a:solidFill>
            </a:endParaRPr>
          </a:p>
        </p:txBody>
      </p:sp>
      <p:pic>
        <p:nvPicPr>
          <p:cNvPr id="86" name="Google Shape;86;p1"/>
          <p:cNvPicPr preferRelativeResize="0"/>
          <p:nvPr/>
        </p:nvPicPr>
        <p:blipFill rotWithShape="1">
          <a:blip r:embed="rId3">
            <a:alphaModFix/>
          </a:blip>
          <a:srcRect/>
          <a:stretch/>
        </p:blipFill>
        <p:spPr>
          <a:xfrm>
            <a:off x="76594" y="0"/>
            <a:ext cx="1905000" cy="1746913"/>
          </a:xfrm>
          <a:prstGeom prst="rect">
            <a:avLst/>
          </a:prstGeom>
          <a:noFill/>
          <a:ln>
            <a:noFill/>
          </a:ln>
        </p:spPr>
      </p:pic>
      <p:pic>
        <p:nvPicPr>
          <p:cNvPr id="87" name="Google Shape;87;p1"/>
          <p:cNvPicPr preferRelativeResize="0"/>
          <p:nvPr/>
        </p:nvPicPr>
        <p:blipFill rotWithShape="1">
          <a:blip r:embed="rId4">
            <a:alphaModFix/>
          </a:blip>
          <a:srcRect/>
          <a:stretch/>
        </p:blipFill>
        <p:spPr>
          <a:xfrm>
            <a:off x="9988037" y="0"/>
            <a:ext cx="2101326" cy="13590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913775" y="368491"/>
            <a:ext cx="10364451" cy="55524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IN">
                <a:latin typeface="Times New Roman"/>
                <a:ea typeface="Times New Roman"/>
                <a:cs typeface="Times New Roman"/>
                <a:sym typeface="Times New Roman"/>
              </a:rPr>
              <a:t>Image Data Generator</a:t>
            </a:r>
            <a:endParaRPr>
              <a:latin typeface="Times New Roman"/>
              <a:ea typeface="Times New Roman"/>
              <a:cs typeface="Times New Roman"/>
              <a:sym typeface="Times New Roman"/>
            </a:endParaRPr>
          </a:p>
        </p:txBody>
      </p:sp>
      <p:sp>
        <p:nvSpPr>
          <p:cNvPr id="141" name="Google Shape;141;p10"/>
          <p:cNvSpPr txBox="1">
            <a:spLocks noGrp="1"/>
          </p:cNvSpPr>
          <p:nvPr>
            <p:ph type="body" idx="1"/>
          </p:nvPr>
        </p:nvSpPr>
        <p:spPr>
          <a:xfrm>
            <a:off x="913774" y="2047164"/>
            <a:ext cx="10363826" cy="457757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We have initialised the data generators and in we set some image pro processing steps .</a:t>
            </a:r>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Normalization</a:t>
            </a:r>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Data augmentation</a:t>
            </a:r>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Edge detection</a:t>
            </a:r>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Colour space conversion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913775" y="618518"/>
            <a:ext cx="10364451" cy="7997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Machine learning models used</a:t>
            </a:r>
            <a:endParaRPr>
              <a:latin typeface="Times New Roman"/>
              <a:ea typeface="Times New Roman"/>
              <a:cs typeface="Times New Roman"/>
              <a:sym typeface="Times New Roman"/>
            </a:endParaRPr>
          </a:p>
        </p:txBody>
      </p:sp>
      <p:sp>
        <p:nvSpPr>
          <p:cNvPr id="147" name="Google Shape;147;p11"/>
          <p:cNvSpPr txBox="1">
            <a:spLocks noGrp="1"/>
          </p:cNvSpPr>
          <p:nvPr>
            <p:ph type="body" idx="1"/>
          </p:nvPr>
        </p:nvSpPr>
        <p:spPr>
          <a:xfrm>
            <a:off x="913774" y="1651518"/>
            <a:ext cx="10363826" cy="4571861"/>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IN" sz="2400">
                <a:latin typeface="Times New Roman"/>
                <a:ea typeface="Times New Roman"/>
                <a:cs typeface="Times New Roman"/>
                <a:sym typeface="Times New Roman"/>
              </a:rPr>
              <a:t>1. Sequential Model - A sequential model is a type of neural network architecture in deep learning that is composed of a linear stack of layers. Each layer in the stack receives input from the layer directly preceding it, and passes its output to the layer directly following it.</a:t>
            </a:r>
            <a:endParaRPr/>
          </a:p>
          <a:p>
            <a:pPr marL="0" lvl="0" indent="0" algn="just" rtl="0">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body" idx="1"/>
          </p:nvPr>
        </p:nvSpPr>
        <p:spPr>
          <a:xfrm>
            <a:off x="0" y="1055076"/>
            <a:ext cx="11915335" cy="55426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2. In a sequential model, data flows in a single direction from input to output, with no branching or loops. The most common type of layer in a sequential model is the dense layer, also known as a fully connected layer. Other types of layers that can be used in a sequential model include convolutional layers, pooling layers, and recurrent layers.</a:t>
            </a:r>
            <a:endParaRPr/>
          </a:p>
          <a:p>
            <a:pPr marL="228600" lvl="0" indent="-228600" algn="l"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3. Sequential models are often used for tasks such as image classification, where the input data is a fixed-size image and the output is a categorical label. They can also be used for tasks such as natural language processing, where the input data is a sequence of words and the output is a sequence of words or a categorical label</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Machine learning models used</a:t>
            </a:r>
            <a:endParaRPr/>
          </a:p>
        </p:txBody>
      </p:sp>
      <p:sp>
        <p:nvSpPr>
          <p:cNvPr id="158" name="Google Shape;15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IN"/>
              <a:t>Resnet50 (pre-trained model)- The ResNet50 model is composed of 50 layers, including convolutional layers, pooling layers, and fully connected layers. It has been trained on a large dataset (usually Image-Net) using a technique called pre-training, which involves training the model on a large dataset of images and then using the learned features to train the model on a new dataset.</a:t>
            </a:r>
            <a:endParaRPr/>
          </a:p>
          <a:p>
            <a:pPr marL="228600" lvl="0" indent="-228600" algn="l" rtl="0">
              <a:lnSpc>
                <a:spcPct val="90000"/>
              </a:lnSpc>
              <a:spcBef>
                <a:spcPts val="1000"/>
              </a:spcBef>
              <a:spcAft>
                <a:spcPts val="0"/>
              </a:spcAft>
              <a:buClr>
                <a:schemeClr val="dk1"/>
              </a:buClr>
              <a:buSzPts val="2800"/>
              <a:buChar char="•"/>
            </a:pPr>
            <a:r>
              <a:rPr lang="en-IN"/>
              <a:t>Transfer learning is a technique in which a pre-trained model is used as a starting point for a new task, and then fine-tuned on a smaller dataset of images specific to the new task. This approach can save a significant amount of time and computational resources, as the model has already learned a set of features that are relevant to the new task.</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913775" y="618518"/>
            <a:ext cx="10364451" cy="106015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IN">
                <a:latin typeface="Times New Roman"/>
                <a:ea typeface="Times New Roman"/>
                <a:cs typeface="Times New Roman"/>
                <a:sym typeface="Times New Roman"/>
              </a:rPr>
              <a:t>Optimizers, early stopping, Model check pointing </a:t>
            </a:r>
            <a:endParaRPr>
              <a:latin typeface="Times New Roman"/>
              <a:ea typeface="Times New Roman"/>
              <a:cs typeface="Times New Roman"/>
              <a:sym typeface="Times New Roman"/>
            </a:endParaRPr>
          </a:p>
        </p:txBody>
      </p:sp>
      <p:sp>
        <p:nvSpPr>
          <p:cNvPr id="164" name="Google Shape;164;p14"/>
          <p:cNvSpPr txBox="1">
            <a:spLocks noGrp="1"/>
          </p:cNvSpPr>
          <p:nvPr>
            <p:ph type="body" idx="1"/>
          </p:nvPr>
        </p:nvSpPr>
        <p:spPr>
          <a:xfrm>
            <a:off x="913774" y="1951630"/>
            <a:ext cx="10363826" cy="403973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In this project we use adam optimizer.</a:t>
            </a:r>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Early stopping used to save the computing power , because there is no improvement in the loss.</a:t>
            </a:r>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Model check pointing used to save the best model on the basis of minimum loss</a:t>
            </a:r>
            <a:endParaRPr/>
          </a:p>
          <a:p>
            <a:pPr marL="0" lvl="0" indent="0" algn="just" rtl="0">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save only the best model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Evaluation Parameters</a:t>
            </a:r>
            <a:endParaRPr>
              <a:latin typeface="Times New Roman"/>
              <a:ea typeface="Times New Roman"/>
              <a:cs typeface="Times New Roman"/>
              <a:sym typeface="Times New Roman"/>
            </a:endParaRPr>
          </a:p>
        </p:txBody>
      </p:sp>
      <p:sp>
        <p:nvSpPr>
          <p:cNvPr id="170" name="Google Shape;17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Accuracy: This measures the percentage of correctly classified images by the model.</a:t>
            </a:r>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Precision: This measures the percentage of true positives among the images that the model classified as positive.</a:t>
            </a:r>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Recall: This measures the percentage of true positives among all the actual positive images.</a:t>
            </a:r>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Loss vs validation loss curve</a:t>
            </a:r>
            <a:endParaRPr>
              <a:latin typeface="Times New Roman"/>
              <a:ea typeface="Times New Roman"/>
              <a:cs typeface="Times New Roman"/>
              <a:sym typeface="Times New Roman"/>
            </a:endParaRPr>
          </a:p>
        </p:txBody>
      </p:sp>
      <p:pic>
        <p:nvPicPr>
          <p:cNvPr id="176" name="Google Shape;176;p16" descr="C:\Users\Admin\Desktop\screenshots\S19.PNG"/>
          <p:cNvPicPr preferRelativeResize="0">
            <a:picLocks noGrp="1"/>
          </p:cNvPicPr>
          <p:nvPr>
            <p:ph type="body" idx="1"/>
          </p:nvPr>
        </p:nvPicPr>
        <p:blipFill rotWithShape="1">
          <a:blip r:embed="rId3">
            <a:alphaModFix/>
          </a:blip>
          <a:srcRect/>
          <a:stretch/>
        </p:blipFill>
        <p:spPr>
          <a:xfrm>
            <a:off x="838200" y="2143003"/>
            <a:ext cx="10515600" cy="37165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Predictions</a:t>
            </a:r>
            <a:endParaRPr/>
          </a:p>
        </p:txBody>
      </p:sp>
      <p:pic>
        <p:nvPicPr>
          <p:cNvPr id="182" name="Google Shape;182;p17" descr="C:\Users\Admin\Desktop\screenshots\S21.PNG"/>
          <p:cNvPicPr preferRelativeResize="0">
            <a:picLocks noGrp="1"/>
          </p:cNvPicPr>
          <p:nvPr>
            <p:ph type="body" idx="1"/>
          </p:nvPr>
        </p:nvPicPr>
        <p:blipFill rotWithShape="1">
          <a:blip r:embed="rId3">
            <a:alphaModFix/>
          </a:blip>
          <a:srcRect/>
          <a:stretch/>
        </p:blipFill>
        <p:spPr>
          <a:xfrm>
            <a:off x="838200" y="1891830"/>
            <a:ext cx="10515600" cy="42189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Mapping labels with predictions</a:t>
            </a:r>
            <a:endParaRPr/>
          </a:p>
        </p:txBody>
      </p:sp>
      <p:pic>
        <p:nvPicPr>
          <p:cNvPr id="188" name="Google Shape;188;p18" descr="C:\Users\Admin\Desktop\screenshots\S23.PNG"/>
          <p:cNvPicPr preferRelativeResize="0">
            <a:picLocks noGrp="1"/>
          </p:cNvPicPr>
          <p:nvPr>
            <p:ph type="body" idx="1"/>
          </p:nvPr>
        </p:nvPicPr>
        <p:blipFill rotWithShape="1">
          <a:blip r:embed="rId3">
            <a:alphaModFix/>
          </a:blip>
          <a:srcRect/>
          <a:stretch/>
        </p:blipFill>
        <p:spPr>
          <a:xfrm>
            <a:off x="838200" y="1834280"/>
            <a:ext cx="10515600" cy="43340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Conclusions</a:t>
            </a:r>
            <a:endParaRPr/>
          </a:p>
        </p:txBody>
      </p:sp>
      <p:sp>
        <p:nvSpPr>
          <p:cNvPr id="194" name="Google Shape;194;p19"/>
          <p:cNvSpPr txBox="1">
            <a:spLocks noGrp="1"/>
          </p:cNvSpPr>
          <p:nvPr>
            <p:ph type="body" idx="1"/>
          </p:nvPr>
        </p:nvSpPr>
        <p:spPr>
          <a:xfrm>
            <a:off x="913774" y="1828800"/>
            <a:ext cx="10363826" cy="3962399"/>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IN"/>
              <a:t>In this project we have used steel sheets image to classify the defects in the image. We have also the train.csv for defects labelling but no label for un-defective images so we have applied the data preparation to label the un-defective images. Then we check the imbalance in the dataset. Then we perform the train test split and merge the x_train and y_train, same for x_test and y_test. Then we initialize the image data generator to fetch the image data from the dataset. Then we write the code for early stopping and model check pointing. Then we start the training the model and we train only layer which is added on top of the pre-trained model. Then we do the prediction and map the probability with labels.</a:t>
            </a:r>
            <a:endParaRPr/>
          </a:p>
          <a:p>
            <a:pPr marL="228600" lvl="0" indent="-228600" algn="l" rtl="0">
              <a:lnSpc>
                <a:spcPct val="90000"/>
              </a:lnSpc>
              <a:spcBef>
                <a:spcPts val="1000"/>
              </a:spcBef>
              <a:spcAft>
                <a:spcPts val="0"/>
              </a:spcAft>
              <a:buClr>
                <a:schemeClr val="dk1"/>
              </a:buClr>
              <a:buSzPct val="100000"/>
              <a:buChar char="•"/>
            </a:pPr>
            <a:r>
              <a:rPr lang="en-IN"/>
              <a:t> Sequential gives loss less than resnet50 in this case .</a:t>
            </a:r>
            <a:endParaRPr/>
          </a:p>
          <a:p>
            <a:pPr marL="228600" lvl="0" indent="-228600" algn="l" rtl="0">
              <a:lnSpc>
                <a:spcPct val="90000"/>
              </a:lnSpc>
              <a:spcBef>
                <a:spcPts val="1000"/>
              </a:spcBef>
              <a:spcAft>
                <a:spcPts val="0"/>
              </a:spcAft>
              <a:buClr>
                <a:schemeClr val="dk1"/>
              </a:buClr>
              <a:buSzPct val="100000"/>
              <a:buChar char="•"/>
            </a:pPr>
            <a:r>
              <a:rPr lang="en-IN"/>
              <a:t>We use pre-trained model Resnet50 and Sequential model, sequential gives better result in this case.</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13149" y="298579"/>
            <a:ext cx="10364451" cy="10356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IN"/>
              <a:t>Contents</a:t>
            </a:r>
            <a:br>
              <a:rPr lang="en-IN"/>
            </a:br>
            <a:r>
              <a:rPr lang="en-IN"/>
              <a:t>---------------------------------------------------------------------------</a:t>
            </a:r>
            <a:endParaRPr/>
          </a:p>
        </p:txBody>
      </p:sp>
      <p:sp>
        <p:nvSpPr>
          <p:cNvPr id="93" name="Google Shape;93;p2"/>
          <p:cNvSpPr txBox="1">
            <a:spLocks noGrp="1"/>
          </p:cNvSpPr>
          <p:nvPr>
            <p:ph type="body" idx="1"/>
          </p:nvPr>
        </p:nvSpPr>
        <p:spPr>
          <a:xfrm>
            <a:off x="913774" y="1922106"/>
            <a:ext cx="10363826" cy="458133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50000"/>
              </a:lnSpc>
              <a:spcBef>
                <a:spcPts val="0"/>
              </a:spcBef>
              <a:spcAft>
                <a:spcPts val="0"/>
              </a:spcAft>
              <a:buClr>
                <a:schemeClr val="dk1"/>
              </a:buClr>
              <a:buSzPct val="100000"/>
              <a:buChar char="•"/>
            </a:pPr>
            <a:r>
              <a:rPr lang="en-IN">
                <a:latin typeface="Times New Roman"/>
                <a:ea typeface="Times New Roman"/>
                <a:cs typeface="Times New Roman"/>
                <a:sym typeface="Times New Roman"/>
              </a:rPr>
              <a:t>Abstract</a:t>
            </a:r>
            <a:endParaRPr/>
          </a:p>
          <a:p>
            <a:pPr marL="228600" lvl="0" indent="-228600" algn="l" rtl="0">
              <a:lnSpc>
                <a:spcPct val="15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Problem statement</a:t>
            </a:r>
            <a:endParaRPr/>
          </a:p>
          <a:p>
            <a:pPr marL="228600" lvl="0" indent="-228600" algn="l" rtl="0">
              <a:lnSpc>
                <a:spcPct val="15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Objective</a:t>
            </a:r>
            <a:endParaRPr/>
          </a:p>
          <a:p>
            <a:pPr marL="228600" lvl="0" indent="-228600" algn="l" rtl="0">
              <a:lnSpc>
                <a:spcPct val="15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Workflow</a:t>
            </a:r>
            <a:endParaRPr/>
          </a:p>
          <a:p>
            <a:pPr marL="228600" lvl="0" indent="-228600" algn="l" rtl="0">
              <a:lnSpc>
                <a:spcPct val="15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Data Preparation</a:t>
            </a:r>
            <a:endParaRPr/>
          </a:p>
          <a:p>
            <a:pPr marL="228600" lvl="0" indent="-228600" algn="l" rtl="0">
              <a:lnSpc>
                <a:spcPct val="15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MODEL</a:t>
            </a:r>
            <a:endParaRPr/>
          </a:p>
          <a:p>
            <a:pPr marL="228600" lvl="0" indent="-228600" algn="l" rtl="0">
              <a:lnSpc>
                <a:spcPct val="15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Result and conclusion </a:t>
            </a:r>
            <a:endParaRPr/>
          </a:p>
          <a:p>
            <a:pPr marL="228600" lvl="0" indent="-228600" algn="l" rtl="0">
              <a:lnSpc>
                <a:spcPct val="15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references</a:t>
            </a:r>
            <a:endParaRPr/>
          </a:p>
        </p:txBody>
      </p:sp>
      <p:sp>
        <p:nvSpPr>
          <p:cNvPr id="200" name="Google Shape;200;p20"/>
          <p:cNvSpPr txBox="1">
            <a:spLocks noGrp="1"/>
          </p:cNvSpPr>
          <p:nvPr>
            <p:ph type="body" idx="1"/>
          </p:nvPr>
        </p:nvSpPr>
        <p:spPr>
          <a:xfrm>
            <a:off x="913774" y="1912776"/>
            <a:ext cx="10363826" cy="38784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Scikit learn libraries - </a:t>
            </a:r>
            <a:r>
              <a:rPr lang="en-IN" u="sng">
                <a:solidFill>
                  <a:schemeClr val="hlink"/>
                </a:solidFill>
                <a:hlinkClick r:id="rId3"/>
              </a:rPr>
              <a:t>https://scikit-learn.org/stable/</a:t>
            </a:r>
            <a:endParaRPr/>
          </a:p>
          <a:p>
            <a:pPr marL="228600" lvl="0" indent="-228600" algn="l" rtl="0">
              <a:lnSpc>
                <a:spcPct val="90000"/>
              </a:lnSpc>
              <a:spcBef>
                <a:spcPts val="1000"/>
              </a:spcBef>
              <a:spcAft>
                <a:spcPts val="0"/>
              </a:spcAft>
              <a:buClr>
                <a:schemeClr val="dk1"/>
              </a:buClr>
              <a:buSzPts val="2800"/>
              <a:buChar char="•"/>
            </a:pPr>
            <a:r>
              <a:rPr lang="en-IN"/>
              <a:t>Pandas libraries –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idx="4294967295"/>
          </p:nvPr>
        </p:nvSpPr>
        <p:spPr>
          <a:xfrm>
            <a:off x="0" y="628650"/>
            <a:ext cx="10363200" cy="11445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9" name="Google Shape;99;p3"/>
          <p:cNvSpPr txBox="1">
            <a:spLocks noGrp="1"/>
          </p:cNvSpPr>
          <p:nvPr>
            <p:ph type="body" idx="4294967295"/>
          </p:nvPr>
        </p:nvSpPr>
        <p:spPr>
          <a:xfrm>
            <a:off x="0" y="2165350"/>
            <a:ext cx="10363200" cy="394335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Steel industry have the major problem of classify the steel sheets, so they manually done this process, but there is a lot of cost involve in this. So to solve this problem we are developing a solution to classify steel sheets on the basis of images of the sheets. </a:t>
            </a:r>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main objective of this classification project is to classify the steel sheets images in to defective and un-defective classes. Here we have used models like Resnet50 and Sequential model to classify the image.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913775" y="308141"/>
            <a:ext cx="10364451" cy="15924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05" name="Google Shape;105;p4"/>
          <p:cNvSpPr txBox="1">
            <a:spLocks noGrp="1"/>
          </p:cNvSpPr>
          <p:nvPr>
            <p:ph type="body" idx="1"/>
          </p:nvPr>
        </p:nvSpPr>
        <p:spPr>
          <a:xfrm>
            <a:off x="914400" y="1900561"/>
            <a:ext cx="10363826" cy="3772451"/>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Steel Defect Detection Classification Using Deep Neural Network and Keras .</a:t>
            </a:r>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There are images without defect as well. Therefore it will be useful if we first filter data with defects from the one without defect. For this purpose we will build a classifier whose job will be to classify sample image as defect (1) or without defect (0).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913775" y="618517"/>
            <a:ext cx="10364451" cy="7810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Aim &amp; objective</a:t>
            </a:r>
            <a:endParaRPr/>
          </a:p>
        </p:txBody>
      </p:sp>
      <p:sp>
        <p:nvSpPr>
          <p:cNvPr id="111" name="Google Shape;111;p5"/>
          <p:cNvSpPr txBox="1">
            <a:spLocks noGrp="1"/>
          </p:cNvSpPr>
          <p:nvPr>
            <p:ph type="body" idx="1"/>
          </p:nvPr>
        </p:nvSpPr>
        <p:spPr>
          <a:xfrm>
            <a:off x="913774" y="1464906"/>
            <a:ext cx="10363826" cy="491723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Aim :- Aim of the project is to build a classification model to classify the images into Defective and un-defective classes.</a:t>
            </a:r>
            <a:endParaRPr/>
          </a:p>
          <a:p>
            <a:pPr marL="228600" lvl="0" indent="-7620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7620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Objective of this project is help steel industry to save cost by applying the solution to segregate the low quality steel sheets.</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p:nvPr/>
        </p:nvSpPr>
        <p:spPr>
          <a:xfrm>
            <a:off x="3368351" y="102637"/>
            <a:ext cx="4935894" cy="867747"/>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200" b="1" i="0" u="none" strike="noStrike" cap="none">
                <a:solidFill>
                  <a:schemeClr val="lt1"/>
                </a:solidFill>
                <a:latin typeface="Arial Rounded"/>
                <a:ea typeface="Arial Rounded"/>
                <a:cs typeface="Arial Rounded"/>
                <a:sym typeface="Arial Rounded"/>
              </a:rPr>
              <a:t>WORKFLOW</a:t>
            </a:r>
            <a:endParaRPr sz="3200" b="1" i="0" u="none" strike="noStrike" cap="none">
              <a:solidFill>
                <a:schemeClr val="lt1"/>
              </a:solidFill>
              <a:latin typeface="Arial Rounded"/>
              <a:ea typeface="Arial Rounded"/>
              <a:cs typeface="Arial Rounded"/>
              <a:sym typeface="Arial Rounded"/>
            </a:endParaRPr>
          </a:p>
        </p:txBody>
      </p:sp>
      <p:pic>
        <p:nvPicPr>
          <p:cNvPr id="117" name="Google Shape;117;p6"/>
          <p:cNvPicPr preferRelativeResize="0"/>
          <p:nvPr/>
        </p:nvPicPr>
        <p:blipFill rotWithShape="1">
          <a:blip r:embed="rId3">
            <a:alphaModFix/>
          </a:blip>
          <a:srcRect/>
          <a:stretch/>
        </p:blipFill>
        <p:spPr>
          <a:xfrm>
            <a:off x="3189805" y="1325093"/>
            <a:ext cx="5114440" cy="49404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913775" y="618518"/>
            <a:ext cx="10364451" cy="92103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Data Preparation</a:t>
            </a:r>
            <a:endParaRPr>
              <a:latin typeface="Times New Roman"/>
              <a:ea typeface="Times New Roman"/>
              <a:cs typeface="Times New Roman"/>
              <a:sym typeface="Times New Roman"/>
            </a:endParaRPr>
          </a:p>
        </p:txBody>
      </p:sp>
      <p:sp>
        <p:nvSpPr>
          <p:cNvPr id="123" name="Google Shape;123;p7"/>
          <p:cNvSpPr txBox="1">
            <a:spLocks noGrp="1"/>
          </p:cNvSpPr>
          <p:nvPr>
            <p:ph type="body" idx="1"/>
          </p:nvPr>
        </p:nvSpPr>
        <p:spPr>
          <a:xfrm>
            <a:off x="913774" y="1408921"/>
            <a:ext cx="10363826" cy="5281127"/>
          </a:xfrm>
          <a:prstGeom prst="rect">
            <a:avLst/>
          </a:prstGeom>
          <a:noFill/>
          <a:ln>
            <a:noFill/>
          </a:ln>
        </p:spPr>
        <p:txBody>
          <a:bodyPr spcFirstLastPara="1" wrap="square" lIns="91425" tIns="45700" rIns="91425" bIns="45700" anchor="t" anchorCtr="0">
            <a:normAutofit/>
          </a:bodyPr>
          <a:lstStyle/>
          <a:p>
            <a:pPr marL="228600" lvl="0" indent="-76200" algn="just" rtl="0">
              <a:lnSpc>
                <a:spcPct val="9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Our label data only have defective labels so for classification we need un-defective labels also .</a:t>
            </a:r>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So we written a code to append the un-defective in the csv file .</a:t>
            </a:r>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We have used os lib , pandas for this.</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8"/>
          <p:cNvPicPr preferRelativeResize="0">
            <a:picLocks noGrp="1"/>
          </p:cNvPicPr>
          <p:nvPr>
            <p:ph type="body" idx="1"/>
          </p:nvPr>
        </p:nvPicPr>
        <p:blipFill rotWithShape="1">
          <a:blip r:embed="rId3">
            <a:alphaModFix/>
          </a:blip>
          <a:srcRect/>
          <a:stretch/>
        </p:blipFill>
        <p:spPr>
          <a:xfrm>
            <a:off x="1023583" y="2003470"/>
            <a:ext cx="9389660" cy="4487127"/>
          </a:xfrm>
          <a:prstGeom prst="rect">
            <a:avLst/>
          </a:prstGeom>
          <a:noFill/>
          <a:ln>
            <a:noFill/>
          </a:ln>
        </p:spPr>
      </p:pic>
      <p:sp>
        <p:nvSpPr>
          <p:cNvPr id="129" name="Google Shape;129;p8"/>
          <p:cNvSpPr txBox="1"/>
          <p:nvPr/>
        </p:nvSpPr>
        <p:spPr>
          <a:xfrm>
            <a:off x="886264" y="774561"/>
            <a:ext cx="893403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0" i="0" u="none" strike="noStrike" cap="none">
                <a:solidFill>
                  <a:schemeClr val="dk1"/>
                </a:solidFill>
                <a:latin typeface="Times New Roman"/>
                <a:ea typeface="Times New Roman"/>
                <a:cs typeface="Times New Roman"/>
                <a:sym typeface="Times New Roman"/>
              </a:rPr>
              <a:t>Checking Data Imbalance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body" idx="1"/>
          </p:nvPr>
        </p:nvSpPr>
        <p:spPr>
          <a:xfrm>
            <a:off x="913774" y="668740"/>
            <a:ext cx="10363826" cy="512245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None/>
            </a:pPr>
            <a:r>
              <a:rPr lang="en-IN" sz="3200">
                <a:latin typeface="Arial Black"/>
                <a:ea typeface="Arial Black"/>
                <a:cs typeface="Arial Black"/>
                <a:sym typeface="Arial Black"/>
              </a:rPr>
              <a:t>Train Test Split</a:t>
            </a:r>
            <a:endParaRPr/>
          </a:p>
          <a:p>
            <a:pPr marL="228600" lvl="0" indent="-114300" algn="l" rtl="0">
              <a:lnSpc>
                <a:spcPct val="90000"/>
              </a:lnSpc>
              <a:spcBef>
                <a:spcPts val="1000"/>
              </a:spcBef>
              <a:spcAft>
                <a:spcPts val="0"/>
              </a:spcAft>
              <a:buClr>
                <a:schemeClr val="dk1"/>
              </a:buClr>
              <a:buSzPts val="1800"/>
              <a:buNone/>
            </a:pPr>
            <a:endParaRPr sz="1800">
              <a:latin typeface="Arial Black"/>
              <a:ea typeface="Arial Black"/>
              <a:cs typeface="Arial Black"/>
              <a:sym typeface="Arial Black"/>
            </a:endParaRPr>
          </a:p>
          <a:p>
            <a:pPr marL="228600" lvl="0" indent="-114300" algn="l" rtl="0">
              <a:lnSpc>
                <a:spcPct val="90000"/>
              </a:lnSpc>
              <a:spcBef>
                <a:spcPts val="1000"/>
              </a:spcBef>
              <a:spcAft>
                <a:spcPts val="0"/>
              </a:spcAft>
              <a:buClr>
                <a:schemeClr val="dk1"/>
              </a:buClr>
              <a:buSzPts val="1800"/>
              <a:buNone/>
            </a:pPr>
            <a:endParaRPr sz="1800">
              <a:latin typeface="Arial Black"/>
              <a:ea typeface="Arial Black"/>
              <a:cs typeface="Arial Black"/>
              <a:sym typeface="Arial Black"/>
            </a:endParaRPr>
          </a:p>
        </p:txBody>
      </p:sp>
      <p:pic>
        <p:nvPicPr>
          <p:cNvPr id="135" name="Google Shape;135;p9" descr="train test split Step-by-Step guide for Image Classification"/>
          <p:cNvPicPr preferRelativeResize="0"/>
          <p:nvPr/>
        </p:nvPicPr>
        <p:blipFill rotWithShape="1">
          <a:blip r:embed="rId3">
            <a:alphaModFix/>
          </a:blip>
          <a:srcRect/>
          <a:stretch/>
        </p:blipFill>
        <p:spPr>
          <a:xfrm>
            <a:off x="2033516" y="1754187"/>
            <a:ext cx="8270544" cy="437365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Widescreen</PresentationFormat>
  <Paragraphs>70</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Arial</vt:lpstr>
      <vt:lpstr>Arial Rounded</vt:lpstr>
      <vt:lpstr>Arial Black</vt:lpstr>
      <vt:lpstr>Calibri</vt:lpstr>
      <vt:lpstr>Office Theme</vt:lpstr>
      <vt:lpstr>Steel Defect Detection  using ml</vt:lpstr>
      <vt:lpstr>Contents ---------------------------------------------------------------------------</vt:lpstr>
      <vt:lpstr>Abstract</vt:lpstr>
      <vt:lpstr>Problem Statement</vt:lpstr>
      <vt:lpstr>Aim &amp; objective</vt:lpstr>
      <vt:lpstr>PowerPoint Presentation</vt:lpstr>
      <vt:lpstr>Data Preparation</vt:lpstr>
      <vt:lpstr>PowerPoint Presentation</vt:lpstr>
      <vt:lpstr>PowerPoint Presentation</vt:lpstr>
      <vt:lpstr>Image Data Generator</vt:lpstr>
      <vt:lpstr>Machine learning models used</vt:lpstr>
      <vt:lpstr>PowerPoint Presentation</vt:lpstr>
      <vt:lpstr>Machine learning models used</vt:lpstr>
      <vt:lpstr>Optimizers, early stopping, Model check pointing </vt:lpstr>
      <vt:lpstr>Evaluation Parameters</vt:lpstr>
      <vt:lpstr>Loss vs validation loss curve</vt:lpstr>
      <vt:lpstr>Predictions</vt:lpstr>
      <vt:lpstr>Mapping labels with predictions</vt:lpstr>
      <vt:lpstr>Conclusions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Steel Defect Detection  using ml</dc:title>
  <dc:creator>somna</dc:creator>
  <cp:lastModifiedBy>Admin</cp:lastModifiedBy>
  <cp:revision>2</cp:revision>
  <dcterms:created xsi:type="dcterms:W3CDTF">2023-03-10T09:29:07Z</dcterms:created>
  <dcterms:modified xsi:type="dcterms:W3CDTF">2023-06-03T07:20:57Z</dcterms:modified>
</cp:coreProperties>
</file>