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4" r:id="rId4"/>
    <p:sldMasterId id="2147483665" r:id="rId5"/>
  </p:sldMasterIdLst>
  <p:notesMasterIdLst>
    <p:notesMasterId r:id="rId6"/>
  </p:notesMasterIdLst>
  <p:sldIdLst>
    <p:sldId id="256" r:id="rId7"/>
    <p:sldId id="257" r:id="rId8"/>
    <p:sldId id="258" r:id="rId9"/>
    <p:sldId id="259" r:id="rId10"/>
    <p:sldId id="260" r:id="rId11"/>
  </p:sldIdLst>
  <p:sldSz cy="5143500" cx="9144000"/>
  <p:notesSz cx="6858000" cy="9144000"/>
  <p:embeddedFontLst>
    <p:embeddedFont>
      <p:font typeface="Raleway"/>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font" Target="fonts/Raleway-bold.fntdata"/><Relationship Id="rId12" Type="http://schemas.openxmlformats.org/officeDocument/2006/relationships/font" Target="fonts/Raleway-regular.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15" Type="http://schemas.openxmlformats.org/officeDocument/2006/relationships/font" Target="fonts/Raleway-boldItalic.fntdata"/><Relationship Id="rId14" Type="http://schemas.openxmlformats.org/officeDocument/2006/relationships/font" Target="fonts/Raleway-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9a3b6a7357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9a3b6a7357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Hi I’m Vanessa Oviedo and today I’ll be talking about Texting versus Videochat: Effects on Confidence and Performance. This is work I’m doing in collaboration with my advisor, Dr. Jean E. Fox Tree at the University of California Santa Cruz.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9a3b6a7357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9a3b6a7357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200">
              <a:solidFill>
                <a:schemeClr val="dk1"/>
              </a:solidFill>
              <a:highlight>
                <a:srgbClr val="FFFFFF"/>
              </a:highlight>
              <a:latin typeface="Times New Roman"/>
              <a:ea typeface="Times New Roman"/>
              <a:cs typeface="Times New Roman"/>
              <a:sym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9a3b6a7357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9a3b6a7357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750"/>
              </a:spcBef>
              <a:spcAft>
                <a:spcPts val="0"/>
              </a:spcAft>
              <a:buClr>
                <a:schemeClr val="dk1"/>
              </a:buClr>
              <a:buSzPts val="1200"/>
              <a:buChar char="•"/>
            </a:pPr>
            <a:r>
              <a:rPr lang="en" sz="1200">
                <a:solidFill>
                  <a:schemeClr val="dk1"/>
                </a:solidFill>
                <a:latin typeface="Calibri"/>
                <a:ea typeface="Calibri"/>
                <a:cs typeface="Calibri"/>
                <a:sym typeface="Calibri"/>
              </a:rPr>
              <a:t>Overall, people who interacted over video chat created more correct anagrams and more complex anagrams than those who interacted over messaging.</a:t>
            </a:r>
            <a:endParaRPr sz="1200">
              <a:solidFill>
                <a:schemeClr val="dk1"/>
              </a:solidFill>
              <a:latin typeface="Calibri"/>
              <a:ea typeface="Calibri"/>
              <a:cs typeface="Calibri"/>
              <a:sym typeface="Calibri"/>
            </a:endParaRPr>
          </a:p>
          <a:p>
            <a:pPr indent="-304800" lvl="0" marL="457200" rtl="0" algn="l">
              <a:lnSpc>
                <a:spcPct val="90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People who interacted over </a:t>
            </a:r>
            <a:r>
              <a:rPr b="1" lang="en" sz="1200">
                <a:solidFill>
                  <a:schemeClr val="dk1"/>
                </a:solidFill>
                <a:latin typeface="Calibri"/>
                <a:ea typeface="Calibri"/>
                <a:cs typeface="Calibri"/>
                <a:sym typeface="Calibri"/>
              </a:rPr>
              <a:t>video chat first</a:t>
            </a:r>
            <a:r>
              <a:rPr lang="en" sz="1200">
                <a:solidFill>
                  <a:schemeClr val="dk1"/>
                </a:solidFill>
                <a:latin typeface="Calibri"/>
                <a:ea typeface="Calibri"/>
                <a:cs typeface="Calibri"/>
                <a:sym typeface="Calibri"/>
              </a:rPr>
              <a:t> also created more correct anagrams and more complex anagrams than those who interacted over </a:t>
            </a:r>
            <a:r>
              <a:rPr b="1" lang="en" sz="1200">
                <a:solidFill>
                  <a:schemeClr val="dk1"/>
                </a:solidFill>
                <a:latin typeface="Calibri"/>
                <a:ea typeface="Calibri"/>
                <a:cs typeface="Calibri"/>
                <a:sym typeface="Calibri"/>
              </a:rPr>
              <a:t>messaging first</a:t>
            </a:r>
            <a:r>
              <a:rPr lang="en" sz="1200">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9a3b6a7357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9a3b6a7357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750"/>
              </a:spcBef>
              <a:spcAft>
                <a:spcPts val="0"/>
              </a:spcAft>
              <a:buClr>
                <a:schemeClr val="dk1"/>
              </a:buClr>
              <a:buSzPts val="1200"/>
              <a:buChar char="•"/>
            </a:pPr>
            <a:r>
              <a:rPr lang="en" sz="1200">
                <a:solidFill>
                  <a:schemeClr val="dk1"/>
                </a:solidFill>
                <a:latin typeface="Calibri"/>
                <a:ea typeface="Calibri"/>
                <a:cs typeface="Calibri"/>
                <a:sym typeface="Calibri"/>
              </a:rPr>
              <a:t>In terms of confidence, p</a:t>
            </a:r>
            <a:r>
              <a:rPr lang="en" sz="1200">
                <a:solidFill>
                  <a:schemeClr val="dk1"/>
                </a:solidFill>
                <a:latin typeface="Calibri"/>
                <a:ea typeface="Calibri"/>
                <a:cs typeface="Calibri"/>
                <a:sym typeface="Calibri"/>
              </a:rPr>
              <a:t>eople who interacted over video chat were more confident in their performance in video chat than messaging. However, those who did </a:t>
            </a:r>
            <a:r>
              <a:rPr b="1" lang="en" sz="1200">
                <a:solidFill>
                  <a:schemeClr val="dk1"/>
                </a:solidFill>
                <a:latin typeface="Calibri"/>
                <a:ea typeface="Calibri"/>
                <a:cs typeface="Calibri"/>
                <a:sym typeface="Calibri"/>
              </a:rPr>
              <a:t>messaging first </a:t>
            </a:r>
            <a:r>
              <a:rPr lang="en" sz="1200">
                <a:solidFill>
                  <a:schemeClr val="dk1"/>
                </a:solidFill>
                <a:latin typeface="Calibri"/>
                <a:ea typeface="Calibri"/>
                <a:cs typeface="Calibri"/>
                <a:sym typeface="Calibri"/>
              </a:rPr>
              <a:t>were more confident than those who did </a:t>
            </a:r>
            <a:r>
              <a:rPr b="1" lang="en" sz="1200">
                <a:solidFill>
                  <a:schemeClr val="dk1"/>
                </a:solidFill>
                <a:latin typeface="Calibri"/>
                <a:ea typeface="Calibri"/>
                <a:cs typeface="Calibri"/>
                <a:sym typeface="Calibri"/>
              </a:rPr>
              <a:t>video chat first</a:t>
            </a:r>
            <a:r>
              <a:rPr lang="en" sz="1200">
                <a:solidFill>
                  <a:schemeClr val="dk1"/>
                </a:solidFill>
                <a:latin typeface="Calibri"/>
                <a:ea typeface="Calibri"/>
                <a:cs typeface="Calibri"/>
                <a:sym typeface="Calibri"/>
              </a:rPr>
              <a:t>.</a:t>
            </a:r>
            <a:endParaRPr sz="1200">
              <a:solidFill>
                <a:schemeClr val="dk1"/>
              </a:solidFill>
              <a:latin typeface="Calibri"/>
              <a:ea typeface="Calibri"/>
              <a:cs typeface="Calibri"/>
              <a:sym typeface="Calibri"/>
            </a:endParaRPr>
          </a:p>
          <a:p>
            <a:pPr indent="-304800" lvl="0" marL="457200" rtl="0" algn="l">
              <a:lnSpc>
                <a:spcPct val="90000"/>
              </a:lnSpc>
              <a:spcBef>
                <a:spcPts val="0"/>
              </a:spcBef>
              <a:spcAft>
                <a:spcPts val="0"/>
              </a:spcAft>
              <a:buClr>
                <a:schemeClr val="dk1"/>
              </a:buClr>
              <a:buSzPts val="1200"/>
              <a:buChar char="•"/>
            </a:pPr>
            <a:r>
              <a:rPr lang="en" sz="1200">
                <a:solidFill>
                  <a:schemeClr val="dk1"/>
                </a:solidFill>
                <a:latin typeface="Calibri"/>
                <a:ea typeface="Calibri"/>
                <a:cs typeface="Calibri"/>
                <a:sym typeface="Calibri"/>
              </a:rPr>
              <a:t>There was also an interaction effect between condition and order for how natural people felt their interactions were. For messaging, those who interacted over messaging first rated their interactions as more natural than those who did messaging second. For video chat, there were no differences in order.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9a3b6a7357_0_1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g9a3b6a7357_0_1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04800" lvl="0" marL="457200" rtl="0" algn="l">
              <a:lnSpc>
                <a:spcPct val="90000"/>
              </a:lnSpc>
              <a:spcBef>
                <a:spcPts val="750"/>
              </a:spcBef>
              <a:spcAft>
                <a:spcPts val="0"/>
              </a:spcAft>
              <a:buClr>
                <a:schemeClr val="dk1"/>
              </a:buClr>
              <a:buSzPts val="1200"/>
              <a:buChar char="•"/>
            </a:pPr>
            <a:r>
              <a:rPr lang="en" sz="1200">
                <a:solidFill>
                  <a:schemeClr val="dk1"/>
                </a:solidFill>
                <a:latin typeface="Calibri"/>
                <a:ea typeface="Calibri"/>
                <a:cs typeface="Calibri"/>
                <a:sym typeface="Calibri"/>
              </a:rPr>
              <a:t>Likewise, there </a:t>
            </a:r>
            <a:r>
              <a:rPr lang="en" sz="1200">
                <a:solidFill>
                  <a:schemeClr val="dk1"/>
                </a:solidFill>
                <a:latin typeface="Calibri"/>
                <a:ea typeface="Calibri"/>
                <a:cs typeface="Calibri"/>
                <a:sym typeface="Calibri"/>
              </a:rPr>
              <a:t>was an interaction effect between condition and order for how personal people felt their interactions were. For messaging, those who interacted over messaging first rated their interactions as more personal than those who did messaging second. For video chat, there were no differences in order. However, after switching from MSG to VC scores increased, likewise those who switched from VC to MSG saw their ratings decrease.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4.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7.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1600"/>
              </a:spcBef>
              <a:spcAft>
                <a:spcPts val="0"/>
              </a:spcAft>
              <a:buClr>
                <a:schemeClr val="lt1"/>
              </a:buClr>
              <a:buSzPts val="1400"/>
              <a:buChar char="○"/>
              <a:defRPr>
                <a:solidFill>
                  <a:schemeClr val="lt1"/>
                </a:solidFill>
              </a:defRPr>
            </a:lvl2pPr>
            <a:lvl3pPr indent="-317500" lvl="2" marL="1371600" algn="ctr">
              <a:spcBef>
                <a:spcPts val="1600"/>
              </a:spcBef>
              <a:spcAft>
                <a:spcPts val="0"/>
              </a:spcAft>
              <a:buClr>
                <a:schemeClr val="lt1"/>
              </a:buClr>
              <a:buSzPts val="1400"/>
              <a:buChar char="■"/>
              <a:defRPr>
                <a:solidFill>
                  <a:schemeClr val="lt1"/>
                </a:solidFill>
              </a:defRPr>
            </a:lvl3pPr>
            <a:lvl4pPr indent="-317500" lvl="3" marL="1828800" algn="ctr">
              <a:spcBef>
                <a:spcPts val="1600"/>
              </a:spcBef>
              <a:spcAft>
                <a:spcPts val="0"/>
              </a:spcAft>
              <a:buClr>
                <a:schemeClr val="lt1"/>
              </a:buClr>
              <a:buSzPts val="1400"/>
              <a:buChar char="●"/>
              <a:defRPr>
                <a:solidFill>
                  <a:schemeClr val="lt1"/>
                </a:solidFill>
              </a:defRPr>
            </a:lvl4pPr>
            <a:lvl5pPr indent="-317500" lvl="4" marL="2286000" algn="ctr">
              <a:spcBef>
                <a:spcPts val="1600"/>
              </a:spcBef>
              <a:spcAft>
                <a:spcPts val="0"/>
              </a:spcAft>
              <a:buClr>
                <a:schemeClr val="lt1"/>
              </a:buClr>
              <a:buSzPts val="1400"/>
              <a:buChar char="○"/>
              <a:defRPr>
                <a:solidFill>
                  <a:schemeClr val="lt1"/>
                </a:solidFill>
              </a:defRPr>
            </a:lvl5pPr>
            <a:lvl6pPr indent="-317500" lvl="5" marL="2743200" algn="ctr">
              <a:spcBef>
                <a:spcPts val="1600"/>
              </a:spcBef>
              <a:spcAft>
                <a:spcPts val="0"/>
              </a:spcAft>
              <a:buClr>
                <a:schemeClr val="lt1"/>
              </a:buClr>
              <a:buSzPts val="1400"/>
              <a:buChar char="■"/>
              <a:defRPr>
                <a:solidFill>
                  <a:schemeClr val="lt1"/>
                </a:solidFill>
              </a:defRPr>
            </a:lvl6pPr>
            <a:lvl7pPr indent="-317500" lvl="6" marL="3200400" algn="ctr">
              <a:spcBef>
                <a:spcPts val="1600"/>
              </a:spcBef>
              <a:spcAft>
                <a:spcPts val="0"/>
              </a:spcAft>
              <a:buClr>
                <a:schemeClr val="lt1"/>
              </a:buClr>
              <a:buSzPts val="1400"/>
              <a:buChar char="●"/>
              <a:defRPr>
                <a:solidFill>
                  <a:schemeClr val="lt1"/>
                </a:solidFill>
              </a:defRPr>
            </a:lvl7pPr>
            <a:lvl8pPr indent="-317500" lvl="7" marL="3657600" algn="ctr">
              <a:spcBef>
                <a:spcPts val="1600"/>
              </a:spcBef>
              <a:spcAft>
                <a:spcPts val="0"/>
              </a:spcAft>
              <a:buClr>
                <a:schemeClr val="lt1"/>
              </a:buClr>
              <a:buSzPts val="1400"/>
              <a:buChar char="○"/>
              <a:defRPr>
                <a:solidFill>
                  <a:schemeClr val="lt1"/>
                </a:solidFill>
              </a:defRPr>
            </a:lvl8pPr>
            <a:lvl9pPr indent="-317500" lvl="8" marL="4114800" algn="ctr">
              <a:spcBef>
                <a:spcPts val="1600"/>
              </a:spcBef>
              <a:spcAft>
                <a:spcPts val="160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57" name="Shape 57"/>
        <p:cNvGrpSpPr/>
        <p:nvPr/>
      </p:nvGrpSpPr>
      <p:grpSpPr>
        <a:xfrm>
          <a:off x="0" y="0"/>
          <a:ext cx="0" cy="0"/>
          <a:chOff x="0" y="0"/>
          <a:chExt cx="0" cy="0"/>
        </a:xfrm>
      </p:grpSpPr>
      <p:sp>
        <p:nvSpPr>
          <p:cNvPr id="58" name="Google Shape;58;p14"/>
          <p:cNvSpPr txBox="1"/>
          <p:nvPr>
            <p:ph type="ctrTitle"/>
          </p:nvPr>
        </p:nvSpPr>
        <p:spPr>
          <a:xfrm>
            <a:off x="1143000" y="841772"/>
            <a:ext cx="6858000" cy="1790700"/>
          </a:xfrm>
          <a:prstGeom prst="rect">
            <a:avLst/>
          </a:prstGeom>
          <a:noFill/>
          <a:ln>
            <a:noFill/>
          </a:ln>
        </p:spPr>
        <p:txBody>
          <a:bodyPr anchorCtr="0" anchor="b" bIns="45700" lIns="91425" spcFirstLastPara="1" rIns="91425" wrap="square" tIns="45700">
            <a:noAutofit/>
          </a:bodyPr>
          <a:lstStyle>
            <a:lvl1pPr lvl="0" rtl="0" algn="ctr">
              <a:lnSpc>
                <a:spcPct val="90000"/>
              </a:lnSpc>
              <a:spcBef>
                <a:spcPts val="0"/>
              </a:spcBef>
              <a:spcAft>
                <a:spcPts val="0"/>
              </a:spcAft>
              <a:buClr>
                <a:schemeClr val="lt1"/>
              </a:buClr>
              <a:buSzPts val="4800"/>
              <a:buFont typeface="Calibri"/>
              <a:buNone/>
              <a:defRPr b="1" sz="4800">
                <a:solidFill>
                  <a:schemeClr val="lt1"/>
                </a:solidFill>
                <a:latin typeface="Calibri"/>
                <a:ea typeface="Calibri"/>
                <a:cs typeface="Calibri"/>
                <a:sym typeface="Calibri"/>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14"/>
          <p:cNvSpPr txBox="1"/>
          <p:nvPr>
            <p:ph idx="1" type="subTitle"/>
          </p:nvPr>
        </p:nvSpPr>
        <p:spPr>
          <a:xfrm>
            <a:off x="1143000" y="2701528"/>
            <a:ext cx="6858000" cy="786000"/>
          </a:xfrm>
          <a:prstGeom prst="rect">
            <a:avLst/>
          </a:prstGeom>
          <a:noFill/>
          <a:ln>
            <a:noFill/>
          </a:ln>
        </p:spPr>
        <p:txBody>
          <a:bodyPr anchorCtr="0" anchor="t" bIns="45700" lIns="91425" spcFirstLastPara="1" rIns="91425" wrap="square" tIns="45700">
            <a:noAutofit/>
          </a:bodyPr>
          <a:lstStyle>
            <a:lvl1pPr lvl="0" rtl="0" algn="ctr">
              <a:lnSpc>
                <a:spcPct val="90000"/>
              </a:lnSpc>
              <a:spcBef>
                <a:spcPts val="750"/>
              </a:spcBef>
              <a:spcAft>
                <a:spcPts val="0"/>
              </a:spcAft>
              <a:buClr>
                <a:schemeClr val="lt1"/>
              </a:buClr>
              <a:buSzPts val="1800"/>
              <a:buNone/>
              <a:defRPr b="1" sz="1800">
                <a:solidFill>
                  <a:schemeClr val="lt1"/>
                </a:solidFill>
              </a:defRPr>
            </a:lvl1pPr>
            <a:lvl2pPr lvl="1" rtl="0" algn="ctr">
              <a:lnSpc>
                <a:spcPct val="90000"/>
              </a:lnSpc>
              <a:spcBef>
                <a:spcPts val="375"/>
              </a:spcBef>
              <a:spcAft>
                <a:spcPts val="0"/>
              </a:spcAft>
              <a:buClr>
                <a:schemeClr val="dk1"/>
              </a:buClr>
              <a:buSzPts val="1500"/>
              <a:buNone/>
              <a:defRPr sz="1500"/>
            </a:lvl2pPr>
            <a:lvl3pPr lvl="2" rtl="0" algn="ctr">
              <a:lnSpc>
                <a:spcPct val="90000"/>
              </a:lnSpc>
              <a:spcBef>
                <a:spcPts val="375"/>
              </a:spcBef>
              <a:spcAft>
                <a:spcPts val="0"/>
              </a:spcAft>
              <a:buClr>
                <a:schemeClr val="dk1"/>
              </a:buClr>
              <a:buSzPts val="1350"/>
              <a:buNone/>
              <a:defRPr sz="1350"/>
            </a:lvl3pPr>
            <a:lvl4pPr lvl="3" rtl="0" algn="ctr">
              <a:lnSpc>
                <a:spcPct val="90000"/>
              </a:lnSpc>
              <a:spcBef>
                <a:spcPts val="375"/>
              </a:spcBef>
              <a:spcAft>
                <a:spcPts val="0"/>
              </a:spcAft>
              <a:buClr>
                <a:schemeClr val="dk1"/>
              </a:buClr>
              <a:buSzPts val="1200"/>
              <a:buNone/>
              <a:defRPr sz="1200"/>
            </a:lvl4pPr>
            <a:lvl5pPr lvl="4" rtl="0" algn="ctr">
              <a:lnSpc>
                <a:spcPct val="90000"/>
              </a:lnSpc>
              <a:spcBef>
                <a:spcPts val="375"/>
              </a:spcBef>
              <a:spcAft>
                <a:spcPts val="0"/>
              </a:spcAft>
              <a:buClr>
                <a:schemeClr val="dk1"/>
              </a:buClr>
              <a:buSzPts val="1200"/>
              <a:buNone/>
              <a:defRPr sz="1200"/>
            </a:lvl5pPr>
            <a:lvl6pPr lvl="5" rtl="0" algn="ctr">
              <a:lnSpc>
                <a:spcPct val="90000"/>
              </a:lnSpc>
              <a:spcBef>
                <a:spcPts val="375"/>
              </a:spcBef>
              <a:spcAft>
                <a:spcPts val="0"/>
              </a:spcAft>
              <a:buClr>
                <a:schemeClr val="dk1"/>
              </a:buClr>
              <a:buSzPts val="1200"/>
              <a:buNone/>
              <a:defRPr sz="1200"/>
            </a:lvl6pPr>
            <a:lvl7pPr lvl="6" rtl="0" algn="ctr">
              <a:lnSpc>
                <a:spcPct val="90000"/>
              </a:lnSpc>
              <a:spcBef>
                <a:spcPts val="375"/>
              </a:spcBef>
              <a:spcAft>
                <a:spcPts val="0"/>
              </a:spcAft>
              <a:buClr>
                <a:schemeClr val="dk1"/>
              </a:buClr>
              <a:buSzPts val="1200"/>
              <a:buNone/>
              <a:defRPr sz="1200"/>
            </a:lvl7pPr>
            <a:lvl8pPr lvl="7" rtl="0" algn="ctr">
              <a:lnSpc>
                <a:spcPct val="90000"/>
              </a:lnSpc>
              <a:spcBef>
                <a:spcPts val="375"/>
              </a:spcBef>
              <a:spcAft>
                <a:spcPts val="0"/>
              </a:spcAft>
              <a:buClr>
                <a:schemeClr val="dk1"/>
              </a:buClr>
              <a:buSzPts val="1200"/>
              <a:buNone/>
              <a:defRPr sz="1200"/>
            </a:lvl8pPr>
            <a:lvl9pPr lvl="8" rtl="0" algn="ctr">
              <a:lnSpc>
                <a:spcPct val="90000"/>
              </a:lnSpc>
              <a:spcBef>
                <a:spcPts val="375"/>
              </a:spcBef>
              <a:spcAft>
                <a:spcPts val="0"/>
              </a:spcAft>
              <a:buClr>
                <a:schemeClr val="dk1"/>
              </a:buClr>
              <a:buSzPts val="1200"/>
              <a:buNone/>
              <a:defRPr sz="1200"/>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0" name="Shape 60"/>
        <p:cNvGrpSpPr/>
        <p:nvPr/>
      </p:nvGrpSpPr>
      <p:grpSpPr>
        <a:xfrm>
          <a:off x="0" y="0"/>
          <a:ext cx="0" cy="0"/>
          <a:chOff x="0" y="0"/>
          <a:chExt cx="0" cy="0"/>
        </a:xfrm>
      </p:grpSpPr>
      <p:sp>
        <p:nvSpPr>
          <p:cNvPr id="61" name="Google Shape;61;p15"/>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1E4383"/>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2" name="Google Shape;62;p15"/>
          <p:cNvSpPr txBox="1"/>
          <p:nvPr>
            <p:ph idx="1" type="body"/>
          </p:nvPr>
        </p:nvSpPr>
        <p:spPr>
          <a:xfrm>
            <a:off x="628650" y="1369219"/>
            <a:ext cx="7886700" cy="30753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3" name="Shape 63"/>
        <p:cNvGrpSpPr/>
        <p:nvPr/>
      </p:nvGrpSpPr>
      <p:grpSpPr>
        <a:xfrm>
          <a:off x="0" y="0"/>
          <a:ext cx="0" cy="0"/>
          <a:chOff x="0" y="0"/>
          <a:chExt cx="0" cy="0"/>
        </a:xfrm>
      </p:grpSpPr>
      <p:sp>
        <p:nvSpPr>
          <p:cNvPr id="64" name="Google Shape;64;p16"/>
          <p:cNvSpPr txBox="1"/>
          <p:nvPr>
            <p:ph type="title"/>
          </p:nvPr>
        </p:nvSpPr>
        <p:spPr>
          <a:xfrm>
            <a:off x="687684" y="623085"/>
            <a:ext cx="7946100" cy="2139600"/>
          </a:xfrm>
          <a:prstGeom prst="rect">
            <a:avLst/>
          </a:prstGeom>
          <a:noFill/>
          <a:ln>
            <a:noFill/>
          </a:ln>
        </p:spPr>
        <p:txBody>
          <a:bodyPr anchorCtr="0" anchor="b" bIns="45700" lIns="91425" spcFirstLastPara="1" rIns="91425" wrap="square" tIns="45700">
            <a:noAutofit/>
          </a:bodyPr>
          <a:lstStyle>
            <a:lvl1pPr lvl="0" rtl="0" algn="l">
              <a:lnSpc>
                <a:spcPct val="90000"/>
              </a:lnSpc>
              <a:spcBef>
                <a:spcPts val="0"/>
              </a:spcBef>
              <a:spcAft>
                <a:spcPts val="0"/>
              </a:spcAft>
              <a:buClr>
                <a:srgbClr val="1E4383"/>
              </a:buClr>
              <a:buSzPts val="4500"/>
              <a:buFont typeface="Calibri"/>
              <a:buNone/>
              <a:defRPr sz="4500"/>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5" name="Google Shape;65;p16"/>
          <p:cNvSpPr txBox="1"/>
          <p:nvPr>
            <p:ph idx="1" type="body"/>
          </p:nvPr>
        </p:nvSpPr>
        <p:spPr>
          <a:xfrm>
            <a:off x="687684" y="2782879"/>
            <a:ext cx="7946100" cy="1125000"/>
          </a:xfrm>
          <a:prstGeom prst="rect">
            <a:avLst/>
          </a:prstGeom>
          <a:noFill/>
          <a:ln>
            <a:noFill/>
          </a:ln>
        </p:spPr>
        <p:txBody>
          <a:bodyPr anchorCtr="0" anchor="t" bIns="45700" lIns="91425" spcFirstLastPara="1" rIns="91425" wrap="square" tIns="45700">
            <a:no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375"/>
              </a:spcBef>
              <a:spcAft>
                <a:spcPts val="0"/>
              </a:spcAft>
              <a:buClr>
                <a:srgbClr val="888888"/>
              </a:buClr>
              <a:buSzPts val="1500"/>
              <a:buNone/>
              <a:defRPr sz="1500">
                <a:solidFill>
                  <a:srgbClr val="888888"/>
                </a:solidFill>
              </a:defRPr>
            </a:lvl2pPr>
            <a:lvl3pPr indent="-228600" lvl="2" marL="1371600" rtl="0" algn="l">
              <a:lnSpc>
                <a:spcPct val="90000"/>
              </a:lnSpc>
              <a:spcBef>
                <a:spcPts val="375"/>
              </a:spcBef>
              <a:spcAft>
                <a:spcPts val="0"/>
              </a:spcAft>
              <a:buClr>
                <a:srgbClr val="888888"/>
              </a:buClr>
              <a:buSzPts val="1350"/>
              <a:buNone/>
              <a:defRPr sz="1350">
                <a:solidFill>
                  <a:srgbClr val="888888"/>
                </a:solidFill>
              </a:defRPr>
            </a:lvl3pPr>
            <a:lvl4pPr indent="-228600" lvl="3" marL="1828800" rtl="0" algn="l">
              <a:lnSpc>
                <a:spcPct val="90000"/>
              </a:lnSpc>
              <a:spcBef>
                <a:spcPts val="375"/>
              </a:spcBef>
              <a:spcAft>
                <a:spcPts val="0"/>
              </a:spcAft>
              <a:buClr>
                <a:srgbClr val="888888"/>
              </a:buClr>
              <a:buSzPts val="1200"/>
              <a:buNone/>
              <a:defRPr sz="1200">
                <a:solidFill>
                  <a:srgbClr val="888888"/>
                </a:solidFill>
              </a:defRPr>
            </a:lvl4pPr>
            <a:lvl5pPr indent="-228600" lvl="4" marL="2286000" rtl="0" algn="l">
              <a:lnSpc>
                <a:spcPct val="90000"/>
              </a:lnSpc>
              <a:spcBef>
                <a:spcPts val="375"/>
              </a:spcBef>
              <a:spcAft>
                <a:spcPts val="0"/>
              </a:spcAft>
              <a:buClr>
                <a:srgbClr val="888888"/>
              </a:buClr>
              <a:buSzPts val="1200"/>
              <a:buNone/>
              <a:defRPr sz="1200">
                <a:solidFill>
                  <a:srgbClr val="888888"/>
                </a:solidFill>
              </a:defRPr>
            </a:lvl5pPr>
            <a:lvl6pPr indent="-228600" lvl="5" marL="2743200" rtl="0" algn="l">
              <a:lnSpc>
                <a:spcPct val="90000"/>
              </a:lnSpc>
              <a:spcBef>
                <a:spcPts val="375"/>
              </a:spcBef>
              <a:spcAft>
                <a:spcPts val="0"/>
              </a:spcAft>
              <a:buClr>
                <a:srgbClr val="888888"/>
              </a:buClr>
              <a:buSzPts val="1200"/>
              <a:buNone/>
              <a:defRPr sz="1200">
                <a:solidFill>
                  <a:srgbClr val="888888"/>
                </a:solidFill>
              </a:defRPr>
            </a:lvl6pPr>
            <a:lvl7pPr indent="-228600" lvl="6" marL="3200400" rtl="0" algn="l">
              <a:lnSpc>
                <a:spcPct val="90000"/>
              </a:lnSpc>
              <a:spcBef>
                <a:spcPts val="375"/>
              </a:spcBef>
              <a:spcAft>
                <a:spcPts val="0"/>
              </a:spcAft>
              <a:buClr>
                <a:srgbClr val="888888"/>
              </a:buClr>
              <a:buSzPts val="1200"/>
              <a:buNone/>
              <a:defRPr sz="1200">
                <a:solidFill>
                  <a:srgbClr val="888888"/>
                </a:solidFill>
              </a:defRPr>
            </a:lvl7pPr>
            <a:lvl8pPr indent="-228600" lvl="7" marL="3657600" rtl="0" algn="l">
              <a:lnSpc>
                <a:spcPct val="90000"/>
              </a:lnSpc>
              <a:spcBef>
                <a:spcPts val="375"/>
              </a:spcBef>
              <a:spcAft>
                <a:spcPts val="0"/>
              </a:spcAft>
              <a:buClr>
                <a:srgbClr val="888888"/>
              </a:buClr>
              <a:buSzPts val="1200"/>
              <a:buNone/>
              <a:defRPr sz="1200">
                <a:solidFill>
                  <a:srgbClr val="888888"/>
                </a:solidFill>
              </a:defRPr>
            </a:lvl8pPr>
            <a:lvl9pPr indent="-228600" lvl="8" marL="4114800" rtl="0" algn="l">
              <a:lnSpc>
                <a:spcPct val="90000"/>
              </a:lnSpc>
              <a:spcBef>
                <a:spcPts val="375"/>
              </a:spcBef>
              <a:spcAft>
                <a:spcPts val="0"/>
              </a:spcAft>
              <a:buClr>
                <a:srgbClr val="888888"/>
              </a:buClr>
              <a:buSzPts val="1200"/>
              <a:buNone/>
              <a:defRPr sz="1200">
                <a:solidFill>
                  <a:srgbClr val="888888"/>
                </a:solidFill>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6" name="Shape 66"/>
        <p:cNvGrpSpPr/>
        <p:nvPr/>
      </p:nvGrpSpPr>
      <p:grpSpPr>
        <a:xfrm>
          <a:off x="0" y="0"/>
          <a:ext cx="0" cy="0"/>
          <a:chOff x="0" y="0"/>
          <a:chExt cx="0" cy="0"/>
        </a:xfrm>
      </p:grpSpPr>
      <p:sp>
        <p:nvSpPr>
          <p:cNvPr id="67" name="Google Shape;67;p17"/>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rtl="0" algn="l">
              <a:lnSpc>
                <a:spcPct val="90000"/>
              </a:lnSpc>
              <a:spcBef>
                <a:spcPts val="0"/>
              </a:spcBef>
              <a:spcAft>
                <a:spcPts val="0"/>
              </a:spcAft>
              <a:buClr>
                <a:srgbClr val="1E4383"/>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8" name="Google Shape;68;p17"/>
          <p:cNvSpPr txBox="1"/>
          <p:nvPr>
            <p:ph idx="1" type="body"/>
          </p:nvPr>
        </p:nvSpPr>
        <p:spPr>
          <a:xfrm>
            <a:off x="628650" y="1369219"/>
            <a:ext cx="3886200" cy="30540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
        <p:nvSpPr>
          <p:cNvPr id="69" name="Google Shape;69;p17"/>
          <p:cNvSpPr txBox="1"/>
          <p:nvPr>
            <p:ph idx="2" type="body"/>
          </p:nvPr>
        </p:nvSpPr>
        <p:spPr>
          <a:xfrm>
            <a:off x="4629150" y="1369219"/>
            <a:ext cx="3886200" cy="3054000"/>
          </a:xfrm>
          <a:prstGeom prst="rect">
            <a:avLst/>
          </a:prstGeom>
          <a:noFill/>
          <a:ln>
            <a:noFill/>
          </a:ln>
        </p:spPr>
        <p:txBody>
          <a:bodyPr anchorCtr="0" anchor="t" bIns="45700" lIns="91425" spcFirstLastPara="1" rIns="91425" wrap="square" tIns="45700">
            <a:no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375"/>
              </a:spcBef>
              <a:spcAft>
                <a:spcPts val="0"/>
              </a:spcAft>
              <a:buClr>
                <a:schemeClr val="dk1"/>
              </a:buClr>
              <a:buSzPts val="1800"/>
              <a:buChar char="•"/>
              <a:defRPr/>
            </a:lvl2pPr>
            <a:lvl3pPr indent="-342900" lvl="2" marL="1371600" rtl="0" algn="l">
              <a:lnSpc>
                <a:spcPct val="90000"/>
              </a:lnSpc>
              <a:spcBef>
                <a:spcPts val="375"/>
              </a:spcBef>
              <a:spcAft>
                <a:spcPts val="0"/>
              </a:spcAft>
              <a:buClr>
                <a:schemeClr val="dk1"/>
              </a:buClr>
              <a:buSzPts val="1800"/>
              <a:buChar char="•"/>
              <a:defRPr/>
            </a:lvl3pPr>
            <a:lvl4pPr indent="-342900" lvl="3" marL="1828800" rtl="0" algn="l">
              <a:lnSpc>
                <a:spcPct val="90000"/>
              </a:lnSpc>
              <a:spcBef>
                <a:spcPts val="375"/>
              </a:spcBef>
              <a:spcAft>
                <a:spcPts val="0"/>
              </a:spcAft>
              <a:buClr>
                <a:schemeClr val="dk1"/>
              </a:buClr>
              <a:buSzPts val="1800"/>
              <a:buChar char="•"/>
              <a:defRPr/>
            </a:lvl4pPr>
            <a:lvl5pPr indent="-342900" lvl="4" marL="2286000" rtl="0" algn="l">
              <a:lnSpc>
                <a:spcPct val="90000"/>
              </a:lnSpc>
              <a:spcBef>
                <a:spcPts val="375"/>
              </a:spcBef>
              <a:spcAft>
                <a:spcPts val="0"/>
              </a:spcAft>
              <a:buClr>
                <a:schemeClr val="dk1"/>
              </a:buClr>
              <a:buSzPts val="1800"/>
              <a:buChar char="•"/>
              <a:defRPr/>
            </a:lvl5pPr>
            <a:lvl6pPr indent="-342900" lvl="5" marL="2743200" rtl="0" algn="l">
              <a:lnSpc>
                <a:spcPct val="90000"/>
              </a:lnSpc>
              <a:spcBef>
                <a:spcPts val="375"/>
              </a:spcBef>
              <a:spcAft>
                <a:spcPts val="0"/>
              </a:spcAft>
              <a:buClr>
                <a:schemeClr val="dk1"/>
              </a:buClr>
              <a:buSzPts val="1800"/>
              <a:buChar char="•"/>
              <a:defRPr/>
            </a:lvl6pPr>
            <a:lvl7pPr indent="-342900" lvl="6" marL="3200400" rtl="0" algn="l">
              <a:lnSpc>
                <a:spcPct val="90000"/>
              </a:lnSpc>
              <a:spcBef>
                <a:spcPts val="375"/>
              </a:spcBef>
              <a:spcAft>
                <a:spcPts val="0"/>
              </a:spcAft>
              <a:buClr>
                <a:schemeClr val="dk1"/>
              </a:buClr>
              <a:buSzPts val="1800"/>
              <a:buChar char="•"/>
              <a:defRPr/>
            </a:lvl7pPr>
            <a:lvl8pPr indent="-342900" lvl="7" marL="3657600" rtl="0" algn="l">
              <a:lnSpc>
                <a:spcPct val="90000"/>
              </a:lnSpc>
              <a:spcBef>
                <a:spcPts val="375"/>
              </a:spcBef>
              <a:spcAft>
                <a:spcPts val="0"/>
              </a:spcAft>
              <a:buClr>
                <a:schemeClr val="dk1"/>
              </a:buClr>
              <a:buSzPts val="1800"/>
              <a:buChar char="•"/>
              <a:defRPr/>
            </a:lvl8pPr>
            <a:lvl9pPr indent="-342900" lvl="8" marL="4114800" rtl="0" algn="l">
              <a:lnSpc>
                <a:spcPct val="90000"/>
              </a:lnSpc>
              <a:spcBef>
                <a:spcPts val="375"/>
              </a:spcBef>
              <a:spcAft>
                <a:spcPts val="0"/>
              </a:spcAft>
              <a:buClr>
                <a:schemeClr val="dk1"/>
              </a:buClr>
              <a:buSzPts val="18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blipFill>
          <a:blip r:embed="rId2">
            <a:alphaModFix/>
          </a:blip>
          <a:stretch>
            <a:fillRect/>
          </a:stretch>
        </a:blipFill>
      </p:bgPr>
    </p:bg>
    <p:spTree>
      <p:nvGrpSpPr>
        <p:cNvPr id="70" name="Shape 70"/>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7.jpg"/><Relationship Id="rId2" Type="http://schemas.openxmlformats.org/officeDocument/2006/relationships/slideLayout" Target="../slideLayouts/slideLayout12.xml"/><Relationship Id="rId3" Type="http://schemas.openxmlformats.org/officeDocument/2006/relationships/slideLayout" Target="../slideLayouts/slideLayout13.xml"/><Relationship Id="rId4" Type="http://schemas.openxmlformats.org/officeDocument/2006/relationships/slideLayout" Target="../slideLayouts/slideLayout14.xml"/><Relationship Id="rId5" Type="http://schemas.openxmlformats.org/officeDocument/2006/relationships/slideLayout" Target="../slideLayouts/slideLayout15.xml"/><Relationship Id="rId6" Type="http://schemas.openxmlformats.org/officeDocument/2006/relationships/slideLayout" Target="../slideLayouts/slideLayout1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160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1600"/>
              </a:spcBef>
              <a:spcAft>
                <a:spcPts val="160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4" name="Shape 54"/>
        <p:cNvGrpSpPr/>
        <p:nvPr/>
      </p:nvGrpSpPr>
      <p:grpSpPr>
        <a:xfrm>
          <a:off x="0" y="0"/>
          <a:ext cx="0" cy="0"/>
          <a:chOff x="0" y="0"/>
          <a:chExt cx="0" cy="0"/>
        </a:xfrm>
      </p:grpSpPr>
      <p:sp>
        <p:nvSpPr>
          <p:cNvPr id="55" name="Google Shape;55;p13"/>
          <p:cNvSpPr txBox="1"/>
          <p:nvPr>
            <p:ph type="title"/>
          </p:nvPr>
        </p:nvSpPr>
        <p:spPr>
          <a:xfrm>
            <a:off x="628650" y="273844"/>
            <a:ext cx="7886700" cy="994200"/>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Clr>
                <a:srgbClr val="1E4383"/>
              </a:buClr>
              <a:buSzPts val="3300"/>
              <a:buFont typeface="Calibri"/>
              <a:buNone/>
              <a:defRPr b="1" i="0" sz="3300" u="none" cap="none" strike="noStrike">
                <a:solidFill>
                  <a:srgbClr val="1E4383"/>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56" name="Google Shape;56;p13"/>
          <p:cNvSpPr txBox="1"/>
          <p:nvPr>
            <p:ph idx="1" type="body"/>
          </p:nvPr>
        </p:nvSpPr>
        <p:spPr>
          <a:xfrm>
            <a:off x="628650" y="1369219"/>
            <a:ext cx="7886700" cy="3075300"/>
          </a:xfrm>
          <a:prstGeom prst="rect">
            <a:avLst/>
          </a:prstGeom>
          <a:noFill/>
          <a:ln>
            <a:noFill/>
          </a:ln>
        </p:spPr>
        <p:txBody>
          <a:bodyPr anchorCtr="0" anchor="t" bIns="45700" lIns="91425" spcFirstLastPara="1" rIns="91425" wrap="square" tIns="45700">
            <a:no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Tree>
  </p:cSld>
  <p:clrMap accent1="accent1" accent2="accent2" accent3="accent3" accent4="accent4" accent5="accent5" accent6="accent6" bg1="lt1" bg2="dk2" tx1="dk1" tx2="lt2" folHlink="folHlink" hlink="hlink"/>
  <p:sldLayoutIdLst>
    <p:sldLayoutId id="2147483659" r:id="rId2"/>
    <p:sldLayoutId id="2147483660" r:id="rId3"/>
    <p:sldLayoutId id="2147483661" r:id="rId4"/>
    <p:sldLayoutId id="2147483662" r:id="rId5"/>
    <p:sldLayoutId id="214748366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9.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2.png"/><Relationship Id="rId6" Type="http://schemas.openxmlformats.org/officeDocument/2006/relationships/image" Target="../media/image12.png"/><Relationship Id="rId7" Type="http://schemas.openxmlformats.org/officeDocument/2006/relationships/image" Target="../media/image6.png"/><Relationship Id="rId8"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10.png"/><Relationship Id="rId5" Type="http://schemas.openxmlformats.org/officeDocument/2006/relationships/image" Target="../media/image13.png"/><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9"/>
          <p:cNvSpPr txBox="1"/>
          <p:nvPr>
            <p:ph type="ctrTitle"/>
          </p:nvPr>
        </p:nvSpPr>
        <p:spPr>
          <a:xfrm>
            <a:off x="1143000" y="841772"/>
            <a:ext cx="6858000" cy="1790700"/>
          </a:xfrm>
          <a:prstGeom prst="rect">
            <a:avLst/>
          </a:prstGeom>
        </p:spPr>
        <p:txBody>
          <a:bodyPr anchorCtr="0" anchor="b" bIns="45700" lIns="91425" spcFirstLastPara="1" rIns="91425" wrap="square" tIns="45700">
            <a:noAutofit/>
          </a:bodyPr>
          <a:lstStyle/>
          <a:p>
            <a:pPr indent="0" lvl="0" marL="0" rtl="0" algn="ctr">
              <a:spcBef>
                <a:spcPts val="0"/>
              </a:spcBef>
              <a:spcAft>
                <a:spcPts val="0"/>
              </a:spcAft>
              <a:buNone/>
            </a:pPr>
            <a:r>
              <a:rPr lang="en"/>
              <a:t>Texting versus Videochat: Effects on Confidence and Performance</a:t>
            </a:r>
            <a:endParaRPr/>
          </a:p>
        </p:txBody>
      </p:sp>
      <p:sp>
        <p:nvSpPr>
          <p:cNvPr id="76" name="Google Shape;76;p19"/>
          <p:cNvSpPr txBox="1"/>
          <p:nvPr>
            <p:ph idx="1" type="subTitle"/>
          </p:nvPr>
        </p:nvSpPr>
        <p:spPr>
          <a:xfrm>
            <a:off x="1143000" y="2701528"/>
            <a:ext cx="6858000" cy="786000"/>
          </a:xfrm>
          <a:prstGeom prst="rect">
            <a:avLst/>
          </a:prstGeom>
        </p:spPr>
        <p:txBody>
          <a:bodyPr anchorCtr="0" anchor="t" bIns="45700" lIns="91425" spcFirstLastPara="1" rIns="91425" wrap="square" tIns="45700">
            <a:noAutofit/>
          </a:bodyPr>
          <a:lstStyle/>
          <a:p>
            <a:pPr indent="0" lvl="0" marL="0" rtl="0" algn="ctr">
              <a:spcBef>
                <a:spcPts val="750"/>
              </a:spcBef>
              <a:spcAft>
                <a:spcPts val="0"/>
              </a:spcAft>
              <a:buNone/>
            </a:pPr>
            <a:r>
              <a:rPr lang="en"/>
              <a:t>Vanessa Y. Oviedo and Jean E. Fox Tree</a:t>
            </a:r>
            <a:endParaRPr/>
          </a:p>
          <a:p>
            <a:pPr indent="0" lvl="0" marL="0" rtl="0" algn="ctr">
              <a:spcBef>
                <a:spcPts val="750"/>
              </a:spcBef>
              <a:spcAft>
                <a:spcPts val="0"/>
              </a:spcAft>
              <a:buNone/>
            </a:pPr>
            <a:r>
              <a:rPr lang="en"/>
              <a:t>University of California, Santa Cruz</a:t>
            </a:r>
            <a:endParaRPr/>
          </a:p>
          <a:p>
            <a:pPr indent="0" lvl="0" marL="0" rtl="0" algn="ctr">
              <a:spcBef>
                <a:spcPts val="750"/>
              </a:spcBef>
              <a:spcAft>
                <a:spcPts val="0"/>
              </a:spcAft>
              <a:buNone/>
            </a:pPr>
            <a:r>
              <a:rPr lang="en"/>
              <a:t>Abstract Number: 2213</a:t>
            </a:r>
            <a:endParaRPr/>
          </a:p>
        </p:txBody>
      </p:sp>
      <p:pic>
        <p:nvPicPr>
          <p:cNvPr id="77" name="Google Shape;77;p19"/>
          <p:cNvPicPr preferRelativeResize="0"/>
          <p:nvPr/>
        </p:nvPicPr>
        <p:blipFill>
          <a:blip r:embed="rId3">
            <a:alphaModFix/>
          </a:blip>
          <a:stretch>
            <a:fillRect/>
          </a:stretch>
        </p:blipFill>
        <p:spPr>
          <a:xfrm>
            <a:off x="672549" y="2109400"/>
            <a:ext cx="1033304" cy="924700"/>
          </a:xfrm>
          <a:prstGeom prst="rect">
            <a:avLst/>
          </a:prstGeom>
          <a:noFill/>
          <a:ln>
            <a:noFill/>
          </a:ln>
        </p:spPr>
      </p:pic>
      <p:pic>
        <p:nvPicPr>
          <p:cNvPr id="78" name="Google Shape;78;p19"/>
          <p:cNvPicPr preferRelativeResize="0"/>
          <p:nvPr/>
        </p:nvPicPr>
        <p:blipFill>
          <a:blip r:embed="rId4">
            <a:alphaModFix/>
          </a:blip>
          <a:stretch>
            <a:fillRect/>
          </a:stretch>
        </p:blipFill>
        <p:spPr>
          <a:xfrm>
            <a:off x="7511225" y="2109399"/>
            <a:ext cx="1263275" cy="924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82" name="Shape 82"/>
        <p:cNvGrpSpPr/>
        <p:nvPr/>
      </p:nvGrpSpPr>
      <p:grpSpPr>
        <a:xfrm>
          <a:off x="0" y="0"/>
          <a:ext cx="0" cy="0"/>
          <a:chOff x="0" y="0"/>
          <a:chExt cx="0" cy="0"/>
        </a:xfrm>
      </p:grpSpPr>
      <p:sp>
        <p:nvSpPr>
          <p:cNvPr id="83" name="Google Shape;83;p20"/>
          <p:cNvSpPr txBox="1"/>
          <p:nvPr>
            <p:ph type="title"/>
          </p:nvPr>
        </p:nvSpPr>
        <p:spPr>
          <a:xfrm>
            <a:off x="628650" y="196019"/>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Introduction</a:t>
            </a:r>
            <a:endParaRPr/>
          </a:p>
        </p:txBody>
      </p:sp>
      <p:sp>
        <p:nvSpPr>
          <p:cNvPr id="84" name="Google Shape;84;p20"/>
          <p:cNvSpPr txBox="1"/>
          <p:nvPr>
            <p:ph idx="1" type="body"/>
          </p:nvPr>
        </p:nvSpPr>
        <p:spPr>
          <a:xfrm>
            <a:off x="360150" y="982951"/>
            <a:ext cx="3697200" cy="3672600"/>
          </a:xfrm>
          <a:prstGeom prst="rect">
            <a:avLst/>
          </a:prstGeom>
        </p:spPr>
        <p:txBody>
          <a:bodyPr anchorCtr="0" anchor="t" bIns="45700" lIns="91425" spcFirstLastPara="1" rIns="91425" wrap="square" tIns="45700">
            <a:noAutofit/>
          </a:bodyPr>
          <a:lstStyle/>
          <a:p>
            <a:pPr indent="-330200" lvl="0" marL="457200" rtl="0" algn="l">
              <a:spcBef>
                <a:spcPts val="750"/>
              </a:spcBef>
              <a:spcAft>
                <a:spcPts val="0"/>
              </a:spcAft>
              <a:buSzPts val="1600"/>
              <a:buChar char="•"/>
            </a:pPr>
            <a:r>
              <a:rPr b="1" lang="en" sz="1600"/>
              <a:t>Communicative Media: </a:t>
            </a:r>
            <a:r>
              <a:rPr lang="en" sz="1600"/>
              <a:t>People use a mix of communication media to interact with each other: text, audio-only, audiovisual</a:t>
            </a:r>
            <a:endParaRPr sz="1600"/>
          </a:p>
          <a:p>
            <a:pPr indent="-330200" lvl="0" marL="457200" rtl="0" algn="l">
              <a:spcBef>
                <a:spcPts val="0"/>
              </a:spcBef>
              <a:spcAft>
                <a:spcPts val="0"/>
              </a:spcAft>
              <a:buSzPts val="1600"/>
              <a:buChar char="•"/>
            </a:pPr>
            <a:r>
              <a:rPr b="1" lang="en" sz="1600"/>
              <a:t>Media Richness Theory: </a:t>
            </a:r>
            <a:r>
              <a:rPr lang="en" sz="1600">
                <a:highlight>
                  <a:srgbClr val="FFFFFF"/>
                </a:highlight>
              </a:rPr>
              <a:t>Each medium can be placed on a continuum and rated from lean to rich (Daft &amp; Lengel, 1986)</a:t>
            </a:r>
            <a:endParaRPr baseline="30000" sz="1600">
              <a:highlight>
                <a:srgbClr val="FFFFFF"/>
              </a:highlight>
            </a:endParaRPr>
          </a:p>
          <a:p>
            <a:pPr indent="-330200" lvl="0" marL="457200" rtl="0" algn="l">
              <a:spcBef>
                <a:spcPts val="0"/>
              </a:spcBef>
              <a:spcAft>
                <a:spcPts val="0"/>
              </a:spcAft>
              <a:buSzPts val="1600"/>
              <a:buChar char="•"/>
            </a:pPr>
            <a:r>
              <a:rPr b="1" lang="en" sz="1600"/>
              <a:t>The Hyperpersonal Model: </a:t>
            </a:r>
            <a:r>
              <a:rPr lang="en" sz="1600">
                <a:highlight>
                  <a:srgbClr val="FFFFFF"/>
                </a:highlight>
              </a:rPr>
              <a:t>Text-based media may unexpectedly cultivate more intimate relationships than audiovisual (Walther, 1996)</a:t>
            </a:r>
            <a:endParaRPr baseline="30000" sz="1600"/>
          </a:p>
          <a:p>
            <a:pPr indent="-330200" lvl="0" marL="457200" rtl="0" algn="l">
              <a:lnSpc>
                <a:spcPct val="100000"/>
              </a:lnSpc>
              <a:spcBef>
                <a:spcPts val="0"/>
              </a:spcBef>
              <a:spcAft>
                <a:spcPts val="0"/>
              </a:spcAft>
              <a:buSzPts val="1600"/>
              <a:buFont typeface="Calibri"/>
              <a:buChar char="•"/>
            </a:pPr>
            <a:r>
              <a:rPr b="1" lang="en" sz="1600"/>
              <a:t>Modality Switching: </a:t>
            </a:r>
            <a:r>
              <a:rPr lang="en" sz="1600"/>
              <a:t>How does the way people first interact affect future work performance and feelings about their </a:t>
            </a:r>
            <a:r>
              <a:rPr lang="en" sz="1600"/>
              <a:t>addresses</a:t>
            </a:r>
            <a:r>
              <a:rPr lang="en" sz="1600"/>
              <a:t>? </a:t>
            </a:r>
            <a:endParaRPr sz="1600"/>
          </a:p>
        </p:txBody>
      </p:sp>
      <p:sp>
        <p:nvSpPr>
          <p:cNvPr id="85" name="Google Shape;85;p20"/>
          <p:cNvSpPr txBox="1"/>
          <p:nvPr/>
        </p:nvSpPr>
        <p:spPr>
          <a:xfrm>
            <a:off x="4892700" y="1372350"/>
            <a:ext cx="3982800" cy="3102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86" name="Google Shape;86;p20"/>
          <p:cNvSpPr txBox="1"/>
          <p:nvPr>
            <p:ph idx="1" type="body"/>
          </p:nvPr>
        </p:nvSpPr>
        <p:spPr>
          <a:xfrm>
            <a:off x="4572000" y="982951"/>
            <a:ext cx="3697200" cy="3672600"/>
          </a:xfrm>
          <a:prstGeom prst="rect">
            <a:avLst/>
          </a:prstGeom>
        </p:spPr>
        <p:txBody>
          <a:bodyPr anchorCtr="0" anchor="t" bIns="45700" lIns="91425" spcFirstLastPara="1" rIns="91425" wrap="square" tIns="45700">
            <a:noAutofit/>
          </a:bodyPr>
          <a:lstStyle/>
          <a:p>
            <a:pPr indent="-330200" lvl="0" marL="457200" rtl="0" algn="l">
              <a:spcBef>
                <a:spcPts val="750"/>
              </a:spcBef>
              <a:spcAft>
                <a:spcPts val="0"/>
              </a:spcAft>
              <a:buSzPts val="1600"/>
              <a:buChar char="•"/>
            </a:pPr>
            <a:r>
              <a:rPr b="1" lang="en" sz="1600"/>
              <a:t>Independent Variables</a:t>
            </a:r>
            <a:endParaRPr b="1" sz="1600"/>
          </a:p>
          <a:p>
            <a:pPr indent="-330200" lvl="1" marL="914400" rtl="0" algn="l">
              <a:spcBef>
                <a:spcPts val="0"/>
              </a:spcBef>
              <a:spcAft>
                <a:spcPts val="0"/>
              </a:spcAft>
              <a:buSzPts val="1600"/>
              <a:buChar char="•"/>
            </a:pPr>
            <a:r>
              <a:rPr lang="en" sz="1600"/>
              <a:t>Video Chat First </a:t>
            </a:r>
            <a:endParaRPr sz="1600"/>
          </a:p>
          <a:p>
            <a:pPr indent="-330200" lvl="1" marL="914400" rtl="0" algn="l">
              <a:spcBef>
                <a:spcPts val="0"/>
              </a:spcBef>
              <a:spcAft>
                <a:spcPts val="0"/>
              </a:spcAft>
              <a:buSzPts val="1600"/>
              <a:buChar char="•"/>
            </a:pPr>
            <a:r>
              <a:rPr lang="en" sz="1600"/>
              <a:t>Messaging First</a:t>
            </a:r>
            <a:endParaRPr sz="1600"/>
          </a:p>
          <a:p>
            <a:pPr indent="-330200" lvl="0" marL="457200" rtl="0" algn="l">
              <a:spcBef>
                <a:spcPts val="0"/>
              </a:spcBef>
              <a:spcAft>
                <a:spcPts val="0"/>
              </a:spcAft>
              <a:buSzPts val="1600"/>
              <a:buChar char="•"/>
            </a:pPr>
            <a:r>
              <a:rPr b="1" lang="en" sz="1600"/>
              <a:t>Anagram Task</a:t>
            </a:r>
            <a:endParaRPr b="1" sz="1600"/>
          </a:p>
          <a:p>
            <a:pPr indent="0" lvl="0" marL="0" rtl="0" algn="l">
              <a:spcBef>
                <a:spcPts val="750"/>
              </a:spcBef>
              <a:spcAft>
                <a:spcPts val="0"/>
              </a:spcAft>
              <a:buNone/>
            </a:pPr>
            <a:r>
              <a:t/>
            </a:r>
            <a:endParaRPr sz="1600"/>
          </a:p>
          <a:p>
            <a:pPr indent="0" lvl="0" marL="0" rtl="0" algn="l">
              <a:spcBef>
                <a:spcPts val="750"/>
              </a:spcBef>
              <a:spcAft>
                <a:spcPts val="0"/>
              </a:spcAft>
              <a:buNone/>
            </a:pPr>
            <a:r>
              <a:t/>
            </a:r>
            <a:endParaRPr sz="1600"/>
          </a:p>
          <a:p>
            <a:pPr indent="0" lvl="0" marL="0" rtl="0" algn="l">
              <a:spcBef>
                <a:spcPts val="750"/>
              </a:spcBef>
              <a:spcAft>
                <a:spcPts val="0"/>
              </a:spcAft>
              <a:buNone/>
            </a:pPr>
            <a:r>
              <a:t/>
            </a:r>
            <a:endParaRPr sz="1600"/>
          </a:p>
          <a:p>
            <a:pPr indent="0" lvl="0" marL="0" rtl="0" algn="l">
              <a:spcBef>
                <a:spcPts val="750"/>
              </a:spcBef>
              <a:spcAft>
                <a:spcPts val="0"/>
              </a:spcAft>
              <a:buNone/>
            </a:pPr>
            <a:r>
              <a:t/>
            </a:r>
            <a:endParaRPr sz="1600"/>
          </a:p>
          <a:p>
            <a:pPr indent="-330200" lvl="0" marL="457200" rtl="0" algn="l">
              <a:spcBef>
                <a:spcPts val="750"/>
              </a:spcBef>
              <a:spcAft>
                <a:spcPts val="0"/>
              </a:spcAft>
              <a:buSzPts val="1600"/>
              <a:buChar char="•"/>
            </a:pPr>
            <a:r>
              <a:rPr b="1" lang="en" sz="1600"/>
              <a:t>Dependent Measures</a:t>
            </a:r>
            <a:endParaRPr b="1" sz="1600"/>
          </a:p>
          <a:p>
            <a:pPr indent="-330200" lvl="1" marL="914400" rtl="0" algn="l">
              <a:spcBef>
                <a:spcPts val="0"/>
              </a:spcBef>
              <a:spcAft>
                <a:spcPts val="0"/>
              </a:spcAft>
              <a:buSzPts val="1600"/>
              <a:buChar char="•"/>
            </a:pPr>
            <a:r>
              <a:rPr lang="en" sz="1600"/>
              <a:t>Correct Anagrams</a:t>
            </a:r>
            <a:endParaRPr sz="1600"/>
          </a:p>
          <a:p>
            <a:pPr indent="-330200" lvl="1" marL="914400" rtl="0" algn="l">
              <a:spcBef>
                <a:spcPts val="0"/>
              </a:spcBef>
              <a:spcAft>
                <a:spcPts val="0"/>
              </a:spcAft>
              <a:buSzPts val="1600"/>
              <a:buChar char="•"/>
            </a:pPr>
            <a:r>
              <a:rPr lang="en" sz="1600"/>
              <a:t>Anagram Complexity Score</a:t>
            </a:r>
            <a:endParaRPr sz="1600"/>
          </a:p>
          <a:p>
            <a:pPr indent="-330200" lvl="1" marL="914400" rtl="0" algn="l">
              <a:spcBef>
                <a:spcPts val="0"/>
              </a:spcBef>
              <a:spcAft>
                <a:spcPts val="0"/>
              </a:spcAft>
              <a:buSzPts val="1600"/>
              <a:buChar char="•"/>
            </a:pPr>
            <a:r>
              <a:rPr lang="en" sz="1600"/>
              <a:t>Confidence, Naturalness, Personal Ratings</a:t>
            </a:r>
            <a:endParaRPr sz="1600"/>
          </a:p>
        </p:txBody>
      </p:sp>
      <p:pic>
        <p:nvPicPr>
          <p:cNvPr id="87" name="Google Shape;87;p20"/>
          <p:cNvPicPr preferRelativeResize="0"/>
          <p:nvPr/>
        </p:nvPicPr>
        <p:blipFill>
          <a:blip r:embed="rId3">
            <a:alphaModFix/>
          </a:blip>
          <a:stretch>
            <a:fillRect/>
          </a:stretch>
        </p:blipFill>
        <p:spPr>
          <a:xfrm>
            <a:off x="275124" y="4407349"/>
            <a:ext cx="500800" cy="455475"/>
          </a:xfrm>
          <a:prstGeom prst="rect">
            <a:avLst/>
          </a:prstGeom>
          <a:noFill/>
          <a:ln>
            <a:noFill/>
          </a:ln>
        </p:spPr>
      </p:pic>
      <p:pic>
        <p:nvPicPr>
          <p:cNvPr id="88" name="Google Shape;88;p20"/>
          <p:cNvPicPr preferRelativeResize="0"/>
          <p:nvPr/>
        </p:nvPicPr>
        <p:blipFill>
          <a:blip r:embed="rId4">
            <a:alphaModFix/>
          </a:blip>
          <a:stretch>
            <a:fillRect/>
          </a:stretch>
        </p:blipFill>
        <p:spPr>
          <a:xfrm>
            <a:off x="7695047" y="4579247"/>
            <a:ext cx="1061125" cy="150125"/>
          </a:xfrm>
          <a:prstGeom prst="rect">
            <a:avLst/>
          </a:prstGeom>
          <a:noFill/>
          <a:ln>
            <a:noFill/>
          </a:ln>
        </p:spPr>
      </p:pic>
      <p:pic>
        <p:nvPicPr>
          <p:cNvPr id="89" name="Google Shape;89;p20"/>
          <p:cNvPicPr preferRelativeResize="0"/>
          <p:nvPr/>
        </p:nvPicPr>
        <p:blipFill rotWithShape="1">
          <a:blip r:embed="rId5">
            <a:alphaModFix/>
          </a:blip>
          <a:srcRect b="13606" l="0" r="62675" t="0"/>
          <a:stretch/>
        </p:blipFill>
        <p:spPr>
          <a:xfrm>
            <a:off x="5090610" y="2137175"/>
            <a:ext cx="2605411" cy="1044228"/>
          </a:xfrm>
          <a:prstGeom prst="rect">
            <a:avLst/>
          </a:prstGeom>
          <a:noFill/>
          <a:ln>
            <a:noFill/>
          </a:ln>
        </p:spPr>
      </p:pic>
      <p:sp>
        <p:nvSpPr>
          <p:cNvPr id="90" name="Google Shape;90;p20"/>
          <p:cNvSpPr txBox="1"/>
          <p:nvPr>
            <p:ph type="title"/>
          </p:nvPr>
        </p:nvSpPr>
        <p:spPr>
          <a:xfrm>
            <a:off x="4911463" y="234875"/>
            <a:ext cx="3376500" cy="916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Methods</a:t>
            </a:r>
            <a:endParaRPr/>
          </a:p>
        </p:txBody>
      </p:sp>
      <p:sp>
        <p:nvSpPr>
          <p:cNvPr id="91" name="Google Shape;91;p20"/>
          <p:cNvSpPr txBox="1"/>
          <p:nvPr/>
        </p:nvSpPr>
        <p:spPr>
          <a:xfrm>
            <a:off x="138000" y="82800"/>
            <a:ext cx="22263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Oviedo &amp; Fox Tree, 2213</a:t>
            </a:r>
            <a:endParaRPr sz="1000">
              <a:latin typeface="Calibri"/>
              <a:ea typeface="Calibri"/>
              <a:cs typeface="Calibri"/>
              <a:sym typeface="Calibri"/>
            </a:endParaRPr>
          </a:p>
        </p:txBody>
      </p:sp>
      <p:sp>
        <p:nvSpPr>
          <p:cNvPr id="92" name="Google Shape;92;p20"/>
          <p:cNvSpPr txBox="1"/>
          <p:nvPr/>
        </p:nvSpPr>
        <p:spPr>
          <a:xfrm>
            <a:off x="5165600" y="82800"/>
            <a:ext cx="37953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Please contact Vanessa Oviedo with questions: voviedo@ucsc.edu</a:t>
            </a:r>
            <a:endParaRPr sz="10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96" name="Shape 96"/>
        <p:cNvGrpSpPr/>
        <p:nvPr/>
      </p:nvGrpSpPr>
      <p:grpSpPr>
        <a:xfrm>
          <a:off x="0" y="0"/>
          <a:ext cx="0" cy="0"/>
          <a:chOff x="0" y="0"/>
          <a:chExt cx="0" cy="0"/>
        </a:xfrm>
      </p:grpSpPr>
      <p:sp>
        <p:nvSpPr>
          <p:cNvPr id="97" name="Google Shape;97;p21"/>
          <p:cNvSpPr txBox="1"/>
          <p:nvPr>
            <p:ph type="title"/>
          </p:nvPr>
        </p:nvSpPr>
        <p:spPr>
          <a:xfrm>
            <a:off x="386400" y="251069"/>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pic>
        <p:nvPicPr>
          <p:cNvPr id="98" name="Google Shape;98;p21"/>
          <p:cNvPicPr preferRelativeResize="0"/>
          <p:nvPr/>
        </p:nvPicPr>
        <p:blipFill>
          <a:blip r:embed="rId3">
            <a:alphaModFix/>
          </a:blip>
          <a:stretch>
            <a:fillRect/>
          </a:stretch>
        </p:blipFill>
        <p:spPr>
          <a:xfrm>
            <a:off x="275124" y="4407349"/>
            <a:ext cx="500800" cy="455475"/>
          </a:xfrm>
          <a:prstGeom prst="rect">
            <a:avLst/>
          </a:prstGeom>
          <a:noFill/>
          <a:ln>
            <a:noFill/>
          </a:ln>
        </p:spPr>
      </p:pic>
      <p:pic>
        <p:nvPicPr>
          <p:cNvPr id="99" name="Google Shape;99;p21"/>
          <p:cNvPicPr preferRelativeResize="0"/>
          <p:nvPr/>
        </p:nvPicPr>
        <p:blipFill>
          <a:blip r:embed="rId4">
            <a:alphaModFix/>
          </a:blip>
          <a:stretch>
            <a:fillRect/>
          </a:stretch>
        </p:blipFill>
        <p:spPr>
          <a:xfrm>
            <a:off x="7695047" y="4579247"/>
            <a:ext cx="1061125" cy="150125"/>
          </a:xfrm>
          <a:prstGeom prst="rect">
            <a:avLst/>
          </a:prstGeom>
          <a:noFill/>
          <a:ln>
            <a:noFill/>
          </a:ln>
        </p:spPr>
      </p:pic>
      <p:pic>
        <p:nvPicPr>
          <p:cNvPr id="100" name="Google Shape;100;p21"/>
          <p:cNvPicPr preferRelativeResize="0"/>
          <p:nvPr/>
        </p:nvPicPr>
        <p:blipFill>
          <a:blip r:embed="rId5">
            <a:alphaModFix/>
          </a:blip>
          <a:stretch>
            <a:fillRect/>
          </a:stretch>
        </p:blipFill>
        <p:spPr>
          <a:xfrm>
            <a:off x="4572000" y="1245151"/>
            <a:ext cx="4283676" cy="2526217"/>
          </a:xfrm>
          <a:prstGeom prst="rect">
            <a:avLst/>
          </a:prstGeom>
          <a:noFill/>
          <a:ln>
            <a:noFill/>
          </a:ln>
        </p:spPr>
      </p:pic>
      <p:pic>
        <p:nvPicPr>
          <p:cNvPr id="101" name="Google Shape;101;p21"/>
          <p:cNvPicPr preferRelativeResize="0"/>
          <p:nvPr/>
        </p:nvPicPr>
        <p:blipFill>
          <a:blip r:embed="rId6">
            <a:alphaModFix/>
          </a:blip>
          <a:stretch>
            <a:fillRect/>
          </a:stretch>
        </p:blipFill>
        <p:spPr>
          <a:xfrm>
            <a:off x="152400" y="1295769"/>
            <a:ext cx="4267201" cy="2516298"/>
          </a:xfrm>
          <a:prstGeom prst="rect">
            <a:avLst/>
          </a:prstGeom>
          <a:noFill/>
          <a:ln>
            <a:noFill/>
          </a:ln>
        </p:spPr>
      </p:pic>
      <p:pic>
        <p:nvPicPr>
          <p:cNvPr id="102" name="Google Shape;102;p21"/>
          <p:cNvPicPr preferRelativeResize="0"/>
          <p:nvPr/>
        </p:nvPicPr>
        <p:blipFill>
          <a:blip r:embed="rId7">
            <a:alphaModFix/>
          </a:blip>
          <a:stretch>
            <a:fillRect/>
          </a:stretch>
        </p:blipFill>
        <p:spPr>
          <a:xfrm>
            <a:off x="4472500" y="1245275"/>
            <a:ext cx="4283674" cy="2525998"/>
          </a:xfrm>
          <a:prstGeom prst="rect">
            <a:avLst/>
          </a:prstGeom>
          <a:noFill/>
          <a:ln>
            <a:noFill/>
          </a:ln>
        </p:spPr>
      </p:pic>
      <p:pic>
        <p:nvPicPr>
          <p:cNvPr id="103" name="Google Shape;103;p21"/>
          <p:cNvPicPr preferRelativeResize="0"/>
          <p:nvPr/>
        </p:nvPicPr>
        <p:blipFill>
          <a:blip r:embed="rId8">
            <a:alphaModFix/>
          </a:blip>
          <a:stretch>
            <a:fillRect/>
          </a:stretch>
        </p:blipFill>
        <p:spPr>
          <a:xfrm>
            <a:off x="7638950" y="1412200"/>
            <a:ext cx="712935" cy="455475"/>
          </a:xfrm>
          <a:prstGeom prst="rect">
            <a:avLst/>
          </a:prstGeom>
          <a:noFill/>
          <a:ln>
            <a:noFill/>
          </a:ln>
        </p:spPr>
      </p:pic>
      <p:sp>
        <p:nvSpPr>
          <p:cNvPr id="104" name="Google Shape;104;p21"/>
          <p:cNvSpPr txBox="1"/>
          <p:nvPr/>
        </p:nvSpPr>
        <p:spPr>
          <a:xfrm>
            <a:off x="138000" y="82800"/>
            <a:ext cx="22263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Oviedo &amp; Fox Tree, 2213</a:t>
            </a:r>
            <a:endParaRPr sz="1000">
              <a:latin typeface="Calibri"/>
              <a:ea typeface="Calibri"/>
              <a:cs typeface="Calibri"/>
              <a:sym typeface="Calibri"/>
            </a:endParaRPr>
          </a:p>
        </p:txBody>
      </p:sp>
      <p:sp>
        <p:nvSpPr>
          <p:cNvPr id="105" name="Google Shape;105;p21"/>
          <p:cNvSpPr txBox="1"/>
          <p:nvPr/>
        </p:nvSpPr>
        <p:spPr>
          <a:xfrm>
            <a:off x="5165600" y="82800"/>
            <a:ext cx="37953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Please contact Vanessa Oviedo with questions: voviedo@ucsc.edu</a:t>
            </a:r>
            <a:endParaRPr sz="1000">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09" name="Shape 109"/>
        <p:cNvGrpSpPr/>
        <p:nvPr/>
      </p:nvGrpSpPr>
      <p:grpSpPr>
        <a:xfrm>
          <a:off x="0" y="0"/>
          <a:ext cx="0" cy="0"/>
          <a:chOff x="0" y="0"/>
          <a:chExt cx="0" cy="0"/>
        </a:xfrm>
      </p:grpSpPr>
      <p:sp>
        <p:nvSpPr>
          <p:cNvPr id="110" name="Google Shape;110;p22"/>
          <p:cNvSpPr txBox="1"/>
          <p:nvPr>
            <p:ph type="title"/>
          </p:nvPr>
        </p:nvSpPr>
        <p:spPr>
          <a:xfrm>
            <a:off x="387875" y="296944"/>
            <a:ext cx="7886700" cy="9942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pic>
        <p:nvPicPr>
          <p:cNvPr id="111" name="Google Shape;111;p22"/>
          <p:cNvPicPr preferRelativeResize="0"/>
          <p:nvPr/>
        </p:nvPicPr>
        <p:blipFill>
          <a:blip r:embed="rId3">
            <a:alphaModFix/>
          </a:blip>
          <a:stretch>
            <a:fillRect/>
          </a:stretch>
        </p:blipFill>
        <p:spPr>
          <a:xfrm>
            <a:off x="275124" y="4407349"/>
            <a:ext cx="500800" cy="455475"/>
          </a:xfrm>
          <a:prstGeom prst="rect">
            <a:avLst/>
          </a:prstGeom>
          <a:noFill/>
          <a:ln>
            <a:noFill/>
          </a:ln>
        </p:spPr>
      </p:pic>
      <p:pic>
        <p:nvPicPr>
          <p:cNvPr id="112" name="Google Shape;112;p22"/>
          <p:cNvPicPr preferRelativeResize="0"/>
          <p:nvPr/>
        </p:nvPicPr>
        <p:blipFill>
          <a:blip r:embed="rId4">
            <a:alphaModFix/>
          </a:blip>
          <a:stretch>
            <a:fillRect/>
          </a:stretch>
        </p:blipFill>
        <p:spPr>
          <a:xfrm>
            <a:off x="7695047" y="4579247"/>
            <a:ext cx="1061125" cy="150125"/>
          </a:xfrm>
          <a:prstGeom prst="rect">
            <a:avLst/>
          </a:prstGeom>
          <a:noFill/>
          <a:ln>
            <a:noFill/>
          </a:ln>
        </p:spPr>
      </p:pic>
      <p:pic>
        <p:nvPicPr>
          <p:cNvPr id="113" name="Google Shape;113;p22"/>
          <p:cNvPicPr preferRelativeResize="0"/>
          <p:nvPr/>
        </p:nvPicPr>
        <p:blipFill>
          <a:blip r:embed="rId5">
            <a:alphaModFix/>
          </a:blip>
          <a:stretch>
            <a:fillRect/>
          </a:stretch>
        </p:blipFill>
        <p:spPr>
          <a:xfrm>
            <a:off x="124350" y="1422025"/>
            <a:ext cx="4307401" cy="2542075"/>
          </a:xfrm>
          <a:prstGeom prst="rect">
            <a:avLst/>
          </a:prstGeom>
          <a:noFill/>
          <a:ln>
            <a:noFill/>
          </a:ln>
        </p:spPr>
      </p:pic>
      <p:pic>
        <p:nvPicPr>
          <p:cNvPr id="114" name="Google Shape;114;p22"/>
          <p:cNvPicPr preferRelativeResize="0"/>
          <p:nvPr/>
        </p:nvPicPr>
        <p:blipFill>
          <a:blip r:embed="rId6">
            <a:alphaModFix/>
          </a:blip>
          <a:stretch>
            <a:fillRect/>
          </a:stretch>
        </p:blipFill>
        <p:spPr>
          <a:xfrm>
            <a:off x="3345875" y="1587350"/>
            <a:ext cx="712935" cy="455475"/>
          </a:xfrm>
          <a:prstGeom prst="rect">
            <a:avLst/>
          </a:prstGeom>
          <a:noFill/>
          <a:ln>
            <a:noFill/>
          </a:ln>
        </p:spPr>
      </p:pic>
      <p:pic>
        <p:nvPicPr>
          <p:cNvPr id="115" name="Google Shape;115;p22"/>
          <p:cNvPicPr preferRelativeResize="0"/>
          <p:nvPr/>
        </p:nvPicPr>
        <p:blipFill>
          <a:blip r:embed="rId7">
            <a:alphaModFix/>
          </a:blip>
          <a:stretch>
            <a:fillRect/>
          </a:stretch>
        </p:blipFill>
        <p:spPr>
          <a:xfrm>
            <a:off x="4572000" y="1350475"/>
            <a:ext cx="4310928" cy="2542075"/>
          </a:xfrm>
          <a:prstGeom prst="rect">
            <a:avLst/>
          </a:prstGeom>
          <a:noFill/>
          <a:ln>
            <a:noFill/>
          </a:ln>
        </p:spPr>
      </p:pic>
      <p:pic>
        <p:nvPicPr>
          <p:cNvPr id="116" name="Google Shape;116;p22"/>
          <p:cNvPicPr preferRelativeResize="0"/>
          <p:nvPr/>
        </p:nvPicPr>
        <p:blipFill>
          <a:blip r:embed="rId6">
            <a:alphaModFix/>
          </a:blip>
          <a:stretch>
            <a:fillRect/>
          </a:stretch>
        </p:blipFill>
        <p:spPr>
          <a:xfrm>
            <a:off x="7779200" y="1487325"/>
            <a:ext cx="712935" cy="455475"/>
          </a:xfrm>
          <a:prstGeom prst="rect">
            <a:avLst/>
          </a:prstGeom>
          <a:noFill/>
          <a:ln>
            <a:noFill/>
          </a:ln>
        </p:spPr>
      </p:pic>
      <p:sp>
        <p:nvSpPr>
          <p:cNvPr id="117" name="Google Shape;117;p22"/>
          <p:cNvSpPr txBox="1"/>
          <p:nvPr/>
        </p:nvSpPr>
        <p:spPr>
          <a:xfrm>
            <a:off x="138000" y="82800"/>
            <a:ext cx="22263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Oviedo &amp; Fox Tree, 2213</a:t>
            </a:r>
            <a:endParaRPr sz="1000">
              <a:latin typeface="Calibri"/>
              <a:ea typeface="Calibri"/>
              <a:cs typeface="Calibri"/>
              <a:sym typeface="Calibri"/>
            </a:endParaRPr>
          </a:p>
        </p:txBody>
      </p:sp>
      <p:sp>
        <p:nvSpPr>
          <p:cNvPr id="118" name="Google Shape;118;p22"/>
          <p:cNvSpPr txBox="1"/>
          <p:nvPr/>
        </p:nvSpPr>
        <p:spPr>
          <a:xfrm>
            <a:off x="5165600" y="82800"/>
            <a:ext cx="37953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Please contact Vanessa Oviedo with questions: voviedo@ucsc.edu</a:t>
            </a:r>
            <a:endParaRPr sz="10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FFFF"/>
        </a:solidFill>
      </p:bgPr>
    </p:bg>
    <p:spTree>
      <p:nvGrpSpPr>
        <p:cNvPr id="122" name="Shape 122"/>
        <p:cNvGrpSpPr/>
        <p:nvPr/>
      </p:nvGrpSpPr>
      <p:grpSpPr>
        <a:xfrm>
          <a:off x="0" y="0"/>
          <a:ext cx="0" cy="0"/>
          <a:chOff x="0" y="0"/>
          <a:chExt cx="0" cy="0"/>
        </a:xfrm>
      </p:grpSpPr>
      <p:sp>
        <p:nvSpPr>
          <p:cNvPr id="123" name="Google Shape;123;p23"/>
          <p:cNvSpPr txBox="1"/>
          <p:nvPr>
            <p:ph type="title"/>
          </p:nvPr>
        </p:nvSpPr>
        <p:spPr>
          <a:xfrm>
            <a:off x="628650" y="273850"/>
            <a:ext cx="2742600" cy="93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Results</a:t>
            </a:r>
            <a:endParaRPr/>
          </a:p>
        </p:txBody>
      </p:sp>
      <p:pic>
        <p:nvPicPr>
          <p:cNvPr id="124" name="Google Shape;124;p23"/>
          <p:cNvPicPr preferRelativeResize="0"/>
          <p:nvPr/>
        </p:nvPicPr>
        <p:blipFill>
          <a:blip r:embed="rId3">
            <a:alphaModFix/>
          </a:blip>
          <a:stretch>
            <a:fillRect/>
          </a:stretch>
        </p:blipFill>
        <p:spPr>
          <a:xfrm>
            <a:off x="275124" y="4407349"/>
            <a:ext cx="500800" cy="455475"/>
          </a:xfrm>
          <a:prstGeom prst="rect">
            <a:avLst/>
          </a:prstGeom>
          <a:noFill/>
          <a:ln>
            <a:noFill/>
          </a:ln>
        </p:spPr>
      </p:pic>
      <p:pic>
        <p:nvPicPr>
          <p:cNvPr id="125" name="Google Shape;125;p23"/>
          <p:cNvPicPr preferRelativeResize="0"/>
          <p:nvPr/>
        </p:nvPicPr>
        <p:blipFill>
          <a:blip r:embed="rId4">
            <a:alphaModFix/>
          </a:blip>
          <a:stretch>
            <a:fillRect/>
          </a:stretch>
        </p:blipFill>
        <p:spPr>
          <a:xfrm>
            <a:off x="7695047" y="4579247"/>
            <a:ext cx="1061125" cy="150125"/>
          </a:xfrm>
          <a:prstGeom prst="rect">
            <a:avLst/>
          </a:prstGeom>
          <a:noFill/>
          <a:ln>
            <a:noFill/>
          </a:ln>
        </p:spPr>
      </p:pic>
      <p:sp>
        <p:nvSpPr>
          <p:cNvPr id="126" name="Google Shape;126;p23"/>
          <p:cNvSpPr txBox="1"/>
          <p:nvPr>
            <p:ph idx="1" type="body"/>
          </p:nvPr>
        </p:nvSpPr>
        <p:spPr>
          <a:xfrm>
            <a:off x="4838400" y="1056650"/>
            <a:ext cx="3753600" cy="3350700"/>
          </a:xfrm>
          <a:prstGeom prst="rect">
            <a:avLst/>
          </a:prstGeom>
        </p:spPr>
        <p:txBody>
          <a:bodyPr anchorCtr="0" anchor="t" bIns="45700" lIns="91425" spcFirstLastPara="1" rIns="91425" wrap="square" tIns="45700">
            <a:noAutofit/>
          </a:bodyPr>
          <a:lstStyle/>
          <a:p>
            <a:pPr indent="-317500" lvl="0" marL="457200" rtl="0" algn="l">
              <a:lnSpc>
                <a:spcPct val="100000"/>
              </a:lnSpc>
              <a:spcBef>
                <a:spcPts val="0"/>
              </a:spcBef>
              <a:spcAft>
                <a:spcPts val="0"/>
              </a:spcAft>
              <a:buSzPts val="1400"/>
              <a:buChar char="•"/>
            </a:pPr>
            <a:r>
              <a:rPr lang="en" sz="1400">
                <a:highlight>
                  <a:srgbClr val="FFFFFF"/>
                </a:highlight>
              </a:rPr>
              <a:t>V</a:t>
            </a:r>
            <a:r>
              <a:rPr lang="en" sz="1400">
                <a:highlight>
                  <a:srgbClr val="FFFFFF"/>
                </a:highlight>
              </a:rPr>
              <a:t>ideo chat interactions resulted in better performance on the anagram task than text communication.</a:t>
            </a:r>
            <a:endParaRPr sz="1400">
              <a:highlight>
                <a:srgbClr val="FFFFFF"/>
              </a:highlight>
            </a:endParaRPr>
          </a:p>
          <a:p>
            <a:pPr indent="-317500" lvl="0" marL="457200" rtl="0" algn="l">
              <a:lnSpc>
                <a:spcPct val="100000"/>
              </a:lnSpc>
              <a:spcBef>
                <a:spcPts val="0"/>
              </a:spcBef>
              <a:spcAft>
                <a:spcPts val="0"/>
              </a:spcAft>
              <a:buSzPts val="1400"/>
              <a:buChar char="•"/>
            </a:pPr>
            <a:r>
              <a:rPr lang="en" sz="1400">
                <a:highlight>
                  <a:srgbClr val="FFFFFF"/>
                </a:highlight>
              </a:rPr>
              <a:t>Confidence  in having found all possible anagrams and natural and personal ratings were  higher in initial messaging interactions. </a:t>
            </a:r>
            <a:endParaRPr sz="1400">
              <a:highlight>
                <a:srgbClr val="FFFFFF"/>
              </a:highlight>
            </a:endParaRPr>
          </a:p>
          <a:p>
            <a:pPr indent="-317500" lvl="0" marL="457200" rtl="0" algn="l">
              <a:lnSpc>
                <a:spcPct val="100000"/>
              </a:lnSpc>
              <a:spcBef>
                <a:spcPts val="0"/>
              </a:spcBef>
              <a:spcAft>
                <a:spcPts val="0"/>
              </a:spcAft>
              <a:buSzPts val="1400"/>
              <a:buChar char="•"/>
            </a:pPr>
            <a:r>
              <a:rPr lang="en" sz="1400">
                <a:highlight>
                  <a:srgbClr val="FFFFFF"/>
                </a:highlight>
              </a:rPr>
              <a:t>Switching from messaging to video chat increased ratings, but switching from video chat to messaging decreased ratings.</a:t>
            </a:r>
            <a:endParaRPr sz="1400">
              <a:highlight>
                <a:srgbClr val="FFFFFF"/>
              </a:highlight>
            </a:endParaRPr>
          </a:p>
          <a:p>
            <a:pPr indent="-317500" lvl="0" marL="457200" rtl="0" algn="l">
              <a:lnSpc>
                <a:spcPct val="100000"/>
              </a:lnSpc>
              <a:spcBef>
                <a:spcPts val="0"/>
              </a:spcBef>
              <a:spcAft>
                <a:spcPts val="0"/>
              </a:spcAft>
              <a:buSzPts val="1400"/>
              <a:buChar char="•"/>
            </a:pPr>
            <a:r>
              <a:rPr lang="en" sz="1400">
                <a:highlight>
                  <a:srgbClr val="FFFFFF"/>
                </a:highlight>
              </a:rPr>
              <a:t>While initial interactions may have shown a hyperpersonal effect, any such effect was short-lived. </a:t>
            </a:r>
            <a:endParaRPr sz="1400">
              <a:highlight>
                <a:srgbClr val="FFFFFF"/>
              </a:highlight>
            </a:endParaRPr>
          </a:p>
          <a:p>
            <a:pPr indent="-317500" lvl="0" marL="457200" rtl="0" algn="l">
              <a:lnSpc>
                <a:spcPct val="100000"/>
              </a:lnSpc>
              <a:spcBef>
                <a:spcPts val="0"/>
              </a:spcBef>
              <a:spcAft>
                <a:spcPts val="0"/>
              </a:spcAft>
              <a:buSzPts val="1400"/>
              <a:buChar char="•"/>
            </a:pPr>
            <a:r>
              <a:rPr lang="en" sz="1400">
                <a:highlight>
                  <a:srgbClr val="FFFFFF"/>
                </a:highlight>
              </a:rPr>
              <a:t>Having cues was beneficial for performance, confidence and personal ratings.</a:t>
            </a:r>
            <a:endParaRPr sz="1400">
              <a:highlight>
                <a:srgbClr val="FFFFFF"/>
              </a:highlight>
            </a:endParaRPr>
          </a:p>
        </p:txBody>
      </p:sp>
      <p:sp>
        <p:nvSpPr>
          <p:cNvPr id="127" name="Google Shape;127;p23"/>
          <p:cNvSpPr txBox="1"/>
          <p:nvPr>
            <p:ph type="title"/>
          </p:nvPr>
        </p:nvSpPr>
        <p:spPr>
          <a:xfrm>
            <a:off x="5121825" y="273850"/>
            <a:ext cx="2742600" cy="934500"/>
          </a:xfrm>
          <a:prstGeom prst="rect">
            <a:avLst/>
          </a:prstGeom>
        </p:spPr>
        <p:txBody>
          <a:bodyPr anchorCtr="0" anchor="ctr" bIns="45700" lIns="91425" spcFirstLastPara="1" rIns="91425" wrap="square" tIns="45700">
            <a:noAutofit/>
          </a:bodyPr>
          <a:lstStyle/>
          <a:p>
            <a:pPr indent="0" lvl="0" marL="0" rtl="0" algn="l">
              <a:spcBef>
                <a:spcPts val="0"/>
              </a:spcBef>
              <a:spcAft>
                <a:spcPts val="0"/>
              </a:spcAft>
              <a:buNone/>
            </a:pPr>
            <a:r>
              <a:rPr lang="en"/>
              <a:t>Discussion</a:t>
            </a:r>
            <a:endParaRPr/>
          </a:p>
        </p:txBody>
      </p:sp>
      <p:pic>
        <p:nvPicPr>
          <p:cNvPr id="128" name="Google Shape;128;p23"/>
          <p:cNvPicPr preferRelativeResize="0"/>
          <p:nvPr/>
        </p:nvPicPr>
        <p:blipFill>
          <a:blip r:embed="rId5">
            <a:alphaModFix/>
          </a:blip>
          <a:stretch>
            <a:fillRect/>
          </a:stretch>
        </p:blipFill>
        <p:spPr>
          <a:xfrm>
            <a:off x="152400" y="1235050"/>
            <a:ext cx="4533599" cy="2673388"/>
          </a:xfrm>
          <a:prstGeom prst="rect">
            <a:avLst/>
          </a:prstGeom>
          <a:noFill/>
          <a:ln>
            <a:noFill/>
          </a:ln>
        </p:spPr>
      </p:pic>
      <p:pic>
        <p:nvPicPr>
          <p:cNvPr id="129" name="Google Shape;129;p23"/>
          <p:cNvPicPr preferRelativeResize="0"/>
          <p:nvPr/>
        </p:nvPicPr>
        <p:blipFill>
          <a:blip r:embed="rId6">
            <a:alphaModFix/>
          </a:blip>
          <a:stretch>
            <a:fillRect/>
          </a:stretch>
        </p:blipFill>
        <p:spPr>
          <a:xfrm>
            <a:off x="3486125" y="1447100"/>
            <a:ext cx="712935" cy="455475"/>
          </a:xfrm>
          <a:prstGeom prst="rect">
            <a:avLst/>
          </a:prstGeom>
          <a:noFill/>
          <a:ln>
            <a:noFill/>
          </a:ln>
        </p:spPr>
      </p:pic>
      <p:sp>
        <p:nvSpPr>
          <p:cNvPr id="130" name="Google Shape;130;p23"/>
          <p:cNvSpPr txBox="1"/>
          <p:nvPr/>
        </p:nvSpPr>
        <p:spPr>
          <a:xfrm>
            <a:off x="138000" y="82800"/>
            <a:ext cx="2226300" cy="30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latin typeface="Calibri"/>
                <a:ea typeface="Calibri"/>
                <a:cs typeface="Calibri"/>
                <a:sym typeface="Calibri"/>
              </a:rPr>
              <a:t>Oviedo &amp; Fox Tree, 2213</a:t>
            </a:r>
            <a:endParaRPr sz="1000">
              <a:latin typeface="Calibri"/>
              <a:ea typeface="Calibri"/>
              <a:cs typeface="Calibri"/>
              <a:sym typeface="Calibri"/>
            </a:endParaRPr>
          </a:p>
        </p:txBody>
      </p:sp>
      <p:sp>
        <p:nvSpPr>
          <p:cNvPr id="131" name="Google Shape;131;p23"/>
          <p:cNvSpPr txBox="1"/>
          <p:nvPr/>
        </p:nvSpPr>
        <p:spPr>
          <a:xfrm>
            <a:off x="5165600" y="82800"/>
            <a:ext cx="3795300" cy="303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000">
                <a:latin typeface="Calibri"/>
                <a:ea typeface="Calibri"/>
                <a:cs typeface="Calibri"/>
                <a:sym typeface="Calibri"/>
              </a:rPr>
              <a:t>Please contact Vanessa Oviedo with questions: voviedo@ucsc.edu</a:t>
            </a:r>
            <a:endParaRPr sz="10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