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6" roundtripDataSignature="AMtx7mgetMCuXxWxgsvoThJ77/oer4XM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-28050" y="-1181"/>
            <a:ext cx="9200100" cy="784200"/>
          </a:xfrm>
          <a:prstGeom prst="rect">
            <a:avLst/>
          </a:prstGeom>
          <a:gradFill>
            <a:gsLst>
              <a:gs pos="0">
                <a:srgbClr val="7FB6FF"/>
              </a:gs>
              <a:gs pos="50000">
                <a:srgbClr val="B2D0FF"/>
              </a:gs>
              <a:gs pos="100000">
                <a:srgbClr val="D9E6FF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highlight>
                <a:srgbClr val="00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>
            <p:ph type="ctrTitle"/>
          </p:nvPr>
        </p:nvSpPr>
        <p:spPr>
          <a:xfrm>
            <a:off x="301516" y="-28801"/>
            <a:ext cx="85206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1800"/>
              <a:t>How Modality Switching Affects Social Presence and Emotional Connection</a:t>
            </a:r>
            <a:endParaRPr sz="1800"/>
          </a:p>
        </p:txBody>
      </p:sp>
      <p:sp>
        <p:nvSpPr>
          <p:cNvPr id="56" name="Google Shape;56;p1"/>
          <p:cNvSpPr txBox="1"/>
          <p:nvPr>
            <p:ph idx="1" type="subTitle"/>
          </p:nvPr>
        </p:nvSpPr>
        <p:spPr>
          <a:xfrm>
            <a:off x="311700" y="373416"/>
            <a:ext cx="85206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1400">
                <a:solidFill>
                  <a:srgbClr val="3F3F3F"/>
                </a:solidFill>
              </a:rPr>
              <a:t>1082 </a:t>
            </a:r>
            <a:r>
              <a:rPr lang="en-US" sz="1400">
                <a:solidFill>
                  <a:srgbClr val="3F3F3F"/>
                </a:solidFill>
              </a:rPr>
              <a:t> | </a:t>
            </a:r>
            <a:r>
              <a:rPr lang="en-US" sz="1400">
                <a:solidFill>
                  <a:srgbClr val="3F3F3F"/>
                </a:solidFill>
              </a:rPr>
              <a:t>Vanessa Y. Oviedo and Jean E. Fox Tree | University of California Santa Cruz</a:t>
            </a:r>
            <a:endParaRPr sz="1400">
              <a:solidFill>
                <a:srgbClr val="3F3F3F"/>
              </a:solidFill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75" y="38925"/>
            <a:ext cx="687625" cy="687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65213" y="882571"/>
            <a:ext cx="2185551" cy="1983534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Introduction: 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the way people first interact affect how present and connected they feel with others?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Richness Theory: 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medium can be placed on a continuum and rated from lean to rich</a:t>
            </a:r>
            <a:r>
              <a:rPr b="0" baseline="3000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Presence: 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feeling of being present</a:t>
            </a:r>
            <a:r>
              <a:rPr b="0" baseline="3000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Emotional Connection: 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emotional experience of being in touch</a:t>
            </a:r>
            <a:r>
              <a:rPr b="0" baseline="3000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1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Modality Switching: </a:t>
            </a: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switching between two communication media</a:t>
            </a:r>
            <a:r>
              <a:rPr b="0" baseline="3000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baseline="3000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3062848" y="783023"/>
            <a:ext cx="36075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b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153900" y="5274725"/>
            <a:ext cx="25800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65212" y="3014675"/>
            <a:ext cx="2185551" cy="2035958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Method: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IV: </a:t>
            </a: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Audio or Messaging first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Task: 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Story task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Presence/Emotional Connection Questionnaire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DV: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Presence Composite Score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Emotional Connection Composite Score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Story Complexity Score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Conversational Balance</a:t>
            </a:r>
            <a:endParaRPr/>
          </a:p>
          <a:p>
            <a:pPr indent="-114300" lvl="3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8338" y="71324"/>
            <a:ext cx="735650" cy="62285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7250275" y="927750"/>
            <a:ext cx="1794300" cy="22257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Discussion: 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-"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Social Presence </a:t>
            </a:r>
            <a:r>
              <a:rPr lang="en-US" sz="900">
                <a:solidFill>
                  <a:schemeClr val="dk1"/>
                </a:solidFill>
              </a:rPr>
              <a:t>scores and Conversational Balance in Messaging instead of Audio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-"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other differences between modalities </a:t>
            </a:r>
            <a:endParaRPr sz="900"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-"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effects of Modality Switching</a:t>
            </a:r>
            <a:endParaRPr/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-"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Social Presence and Emotional Connection were correlated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 txBox="1"/>
          <p:nvPr/>
        </p:nvSpPr>
        <p:spPr>
          <a:xfrm>
            <a:off x="7250280" y="3324337"/>
            <a:ext cx="1794300" cy="8466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1. </a:t>
            </a:r>
            <a:r>
              <a:rPr b="0" i="0" lang="en-US" sz="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Daft &amp; Lengel (1984). </a:t>
            </a: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Short, Williams, &amp; Christie (1976). </a:t>
            </a: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Ijsselsteijn, van Baren, &amp; van Lanen (2003). </a:t>
            </a: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Ramirez &amp; Zhang (2007).</a:t>
            </a: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250286" y="4394784"/>
            <a:ext cx="1794300" cy="31230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Contact Email: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voviedo@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ucsc</a:t>
            </a: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.edu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7575" y="1117750"/>
            <a:ext cx="3124399" cy="184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08445" y="3248127"/>
            <a:ext cx="554405" cy="62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37575" y="3035600"/>
            <a:ext cx="3376135" cy="203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