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i4edyBda1qy3SJZfJ9k7MmYlRI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1496198" y="4765280"/>
            <a:ext cx="40899000" cy="131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40667798" y="29844589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1496160" y="20174240"/>
            <a:ext cx="40899000" cy="83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838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ctr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ctr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40667798" y="29844589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40667798" y="29844589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496160" y="13765440"/>
            <a:ext cx="408990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40667798" y="29844589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838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40667798" y="29844589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704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704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indent="-635000" lvl="1" marL="914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40667798" y="29844589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40667798" y="29844589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635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indent="-635000" lvl="1" marL="914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2pPr>
            <a:lvl3pPr indent="-635000" lvl="2" marL="1371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3pPr>
            <a:lvl4pPr indent="-635000" lvl="3" marL="18288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4pPr>
            <a:lvl5pPr indent="-635000" lvl="4" marL="2286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5pPr>
            <a:lvl6pPr indent="-635000" lvl="5" marL="27432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■"/>
              <a:defRPr sz="6400"/>
            </a:lvl6pPr>
            <a:lvl7pPr indent="-635000" lvl="6" marL="3200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●"/>
              <a:defRPr sz="6400"/>
            </a:lvl7pPr>
            <a:lvl8pPr indent="-635000" lvl="7" marL="3657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6400"/>
              <a:buChar char="○"/>
              <a:defRPr sz="6400"/>
            </a:lvl8pPr>
            <a:lvl9pPr indent="-635000" lvl="8" marL="411480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6400"/>
              <a:buChar char="■"/>
              <a:defRPr sz="64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40667798" y="29844589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353200" y="2880960"/>
            <a:ext cx="30565500" cy="261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40667798" y="29844589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b="0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-838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indent="-704850" lvl="1" marL="914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2pPr>
            <a:lvl3pPr indent="-704850" lvl="2" marL="1371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3pPr>
            <a:lvl4pPr indent="-704850" lvl="3" marL="18288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4pPr>
            <a:lvl5pPr indent="-704850" lvl="4" marL="22860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5pPr>
            <a:lvl6pPr indent="-704850" lvl="5" marL="27432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■"/>
              <a:defRPr/>
            </a:lvl6pPr>
            <a:lvl7pPr indent="-704850" lvl="6" marL="32004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●"/>
              <a:defRPr/>
            </a:lvl7pPr>
            <a:lvl8pPr indent="-704850" lvl="7" marL="365760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SzPts val="7500"/>
              <a:buChar char="○"/>
              <a:defRPr/>
            </a:lvl8pPr>
            <a:lvl9pPr indent="-704850" lvl="8" marL="411480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SzPts val="75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40667798" y="29844589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40667798" y="29844589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Arial"/>
              <a:buNone/>
              <a:defRPr b="0" i="0" sz="1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>
            <a:lvl1pPr indent="-838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Arial"/>
              <a:buChar char="●"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04850" lvl="1" marL="914400" marR="0" rtl="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04850" lvl="2" marL="1371600" marR="0" rtl="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■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04850" lvl="3" marL="1828800" marR="0" rtl="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●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04850" lvl="4" marL="2286000" marR="0" rtl="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04850" lvl="5" marL="2743200" marR="0" rtl="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■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04850" lvl="6" marL="3200400" marR="0" rtl="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●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04850" lvl="7" marL="3657600" marR="0" rtl="0" algn="l">
              <a:lnSpc>
                <a:spcPct val="115000"/>
              </a:lnSpc>
              <a:spcBef>
                <a:spcPts val="850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Arial"/>
              <a:buChar char="○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04850" lvl="8" marL="4114800" marR="0" rtl="0" algn="l">
              <a:lnSpc>
                <a:spcPct val="115000"/>
              </a:lnSpc>
              <a:spcBef>
                <a:spcPts val="8500"/>
              </a:spcBef>
              <a:spcAft>
                <a:spcPts val="8500"/>
              </a:spcAft>
              <a:buClr>
                <a:schemeClr val="dk2"/>
              </a:buClr>
              <a:buSzPts val="7500"/>
              <a:buFont typeface="Arial"/>
              <a:buChar char="■"/>
              <a:defRPr b="0" i="0" sz="7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40667798" y="29844589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7600" lIns="487600" spcFirstLastPara="1" rIns="487600" wrap="square" tIns="4876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b="0" i="0" sz="5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0.png"/><Relationship Id="rId13" Type="http://schemas.openxmlformats.org/officeDocument/2006/relationships/image" Target="../media/image8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5" Type="http://schemas.openxmlformats.org/officeDocument/2006/relationships/image" Target="../media/image9.png"/><Relationship Id="rId14" Type="http://schemas.openxmlformats.org/officeDocument/2006/relationships/image" Target="../media/image17.png"/><Relationship Id="rId17" Type="http://schemas.openxmlformats.org/officeDocument/2006/relationships/image" Target="../media/image7.png"/><Relationship Id="rId16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B5394"/>
            </a:gs>
            <a:gs pos="100000">
              <a:schemeClr val="lt2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972950" y="602050"/>
            <a:ext cx="41422200" cy="385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87600" lIns="487600" spcFirstLastPara="1" rIns="487600" wrap="square" tIns="48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t/>
            </a:r>
            <a:endParaRPr b="0" i="0" sz="75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>
            <p:ph type="ctrTitle"/>
          </p:nvPr>
        </p:nvSpPr>
        <p:spPr>
          <a:xfrm>
            <a:off x="1644200" y="172700"/>
            <a:ext cx="40602900" cy="27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7600" lIns="487600" spcFirstLastPara="1" rIns="487600" wrap="square" tIns="487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700"/>
              <a:buNone/>
            </a:pPr>
            <a:r>
              <a:rPr lang="en-US" sz="8700"/>
              <a:t>Interacting with Diverse Audiences Improves Communication Skills</a:t>
            </a:r>
            <a:endParaRPr sz="8700"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1496150" y="2389855"/>
            <a:ext cx="408990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7600" lIns="487600" spcFirstLastPara="1" rIns="487600" wrap="square" tIns="4876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</a:pPr>
            <a:r>
              <a:rPr lang="en-US" sz="6500">
                <a:solidFill>
                  <a:srgbClr val="3F3F3F"/>
                </a:solidFill>
              </a:rPr>
              <a:t>1101  | Vanessa Y. Oviedo and Jean E. Fox Tree | University of California, Santa Cruz</a:t>
            </a:r>
            <a:endParaRPr sz="6500">
              <a:solidFill>
                <a:srgbClr val="3F3F3F"/>
              </a:solidFill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13025" y="4886450"/>
            <a:ext cx="12402600" cy="1157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7600" lIns="487600" spcFirstLastPara="1" rIns="487600" wrap="square" tIns="4876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 communication is essential for cooperation and collaboration.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way to become more effective communicators is by interacting with different types of people as this improves one’s ability to convey information clearly to someone new</a:t>
            </a:r>
            <a:r>
              <a:rPr b="0" baseline="3000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Exposure to different types of people yields greater perspective taking and exposure to more diverse perspectives leads to better creativity</a:t>
            </a:r>
            <a:r>
              <a:rPr b="0" baseline="3000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2,3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Perspective taking has also been linked with improved communication skills due to a shift toward global processing when encountering something unfamiliar</a:t>
            </a:r>
            <a:r>
              <a:rPr b="0" baseline="3000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1,4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b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7797" y="1007099"/>
            <a:ext cx="3531120" cy="298968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32350850" y="27516300"/>
            <a:ext cx="10814400" cy="364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87600" lIns="487600" spcFirstLastPara="1" rIns="487600" wrap="square" tIns="4876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voviedo@ucsc.edu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university of california santa cruz"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6149" y="855385"/>
            <a:ext cx="3293126" cy="32931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32350850" y="4886450"/>
            <a:ext cx="10814400" cy="1804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7600" lIns="487600" spcFirstLastPara="1" rIns="487600" wrap="square" tIns="4876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Describing shapes to multiple different addressees yields good performance on subsequent memory for the tangram shapes</a:t>
            </a:r>
            <a:r>
              <a:rPr b="0" baseline="3000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describing shapes to diverse addressees resulted in better performance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●"/>
            </a:pPr>
            <a:r>
              <a:rPr lang="en-US" sz="4000">
                <a:solidFill>
                  <a:schemeClr val="dk1"/>
                </a:solidFill>
              </a:rPr>
              <a:t>Replicated finding that i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nteracting with multiple others improves communication skills by increasing our understanding of what we explain and how we explain it.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●"/>
            </a:pPr>
            <a:r>
              <a:rPr lang="en-US" sz="4000">
                <a:solidFill>
                  <a:schemeClr val="dk1"/>
                </a:solidFill>
              </a:rPr>
              <a:t>Added to this by showing that 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interacting with diverse addressees further </a:t>
            </a:r>
            <a:r>
              <a:rPr lang="en-US" sz="4000">
                <a:solidFill>
                  <a:schemeClr val="dk1"/>
                </a:solidFill>
              </a:rPr>
              <a:t>improves communication skills.</a:t>
            </a:r>
            <a:endParaRPr sz="4000">
              <a:solidFill>
                <a:schemeClr val="dk1"/>
              </a:solidFill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en-US" sz="4000">
                <a:solidFill>
                  <a:schemeClr val="dk1"/>
                </a:solidFill>
                <a:highlight>
                  <a:srgbClr val="FFFFFF"/>
                </a:highlight>
              </a:rPr>
              <a:t>Diverse audiences further challenge perspective taking and also further increase the global processing necessary for providing fitting descriptions</a:t>
            </a:r>
            <a:endParaRPr sz="4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RQ: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1) How good were the descriptions from the diverse audience condition? 2) Do naive listeners perform better on the matching portion of the tangram task when listening to diverse descriptions?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2350850" y="23500500"/>
            <a:ext cx="10968900" cy="364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7600" lIns="487600" spcFirstLastPara="1" rIns="487600" wrap="square" tIns="4876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Lev-Ari &amp; Sebanz (2020)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Hawlin et al. (2017)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Savitsky et al. (2011) </a:t>
            </a: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Forster et al. (2009)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3195800" y="4912825"/>
            <a:ext cx="18675000" cy="1032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7600" lIns="487600" spcFirstLastPara="1" rIns="487600" wrap="square" tIns="4876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1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2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13195800" y="16154400"/>
            <a:ext cx="18675000" cy="1501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7600" lIns="487600" spcFirstLastPara="1" rIns="487600" wrap="square" tIns="4876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Accuracy in the memory test as dependent on type of audience.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●"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Logistic mixed effects regression model with Accuracy as the DV, Condition as the fixed effect, and number of items as a random intercept, </a:t>
            </a:r>
            <a:r>
              <a:rPr b="0" i="1" lang="en-US" sz="40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0.365, </a:t>
            </a: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0.144, </a:t>
            </a: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2.52, </a:t>
            </a:r>
            <a:r>
              <a:rPr b="0" i="1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.011.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55625" y="8363175"/>
            <a:ext cx="1936025" cy="19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23763" y="12258788"/>
            <a:ext cx="1936025" cy="19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869213" y="8058363"/>
            <a:ext cx="63436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7">
            <a:alphaModFix/>
          </a:blip>
          <a:srcRect b="19256" l="0" r="0" t="0"/>
          <a:stretch/>
        </p:blipFill>
        <p:spPr>
          <a:xfrm>
            <a:off x="18201450" y="6638372"/>
            <a:ext cx="5881200" cy="14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464350" y="12572975"/>
            <a:ext cx="10439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"/>
          <p:cNvPicPr preferRelativeResize="0"/>
          <p:nvPr/>
        </p:nvPicPr>
        <p:blipFill rotWithShape="1">
          <a:blip r:embed="rId7">
            <a:alphaModFix/>
          </a:blip>
          <a:srcRect b="19256" l="0" r="0" t="0"/>
          <a:stretch/>
        </p:blipFill>
        <p:spPr>
          <a:xfrm>
            <a:off x="17869225" y="10948538"/>
            <a:ext cx="5881200" cy="14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"/>
          <p:cNvCxnSpPr/>
          <p:nvPr/>
        </p:nvCxnSpPr>
        <p:spPr>
          <a:xfrm>
            <a:off x="13195800" y="10708700"/>
            <a:ext cx="18846300" cy="35400"/>
          </a:xfrm>
          <a:prstGeom prst="straightConnector1">
            <a:avLst/>
          </a:prstGeom>
          <a:noFill/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" name="Google Shape;72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368613" y="13374288"/>
            <a:ext cx="41338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526425" y="13383813"/>
            <a:ext cx="28384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3500000" y="13413275"/>
            <a:ext cx="27622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100450" y="8635863"/>
            <a:ext cx="28956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1056850" y="8693025"/>
            <a:ext cx="31242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9688488" y="9212088"/>
            <a:ext cx="27051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441025" y="17604650"/>
            <a:ext cx="18046700" cy="954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9745650" y="27800350"/>
            <a:ext cx="3124200" cy="308140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/>
          <p:nvPr/>
        </p:nvSpPr>
        <p:spPr>
          <a:xfrm>
            <a:off x="27308300" y="7735800"/>
            <a:ext cx="3802500" cy="175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Test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8083600" y="9877938"/>
            <a:ext cx="6743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7486550" y="14109063"/>
            <a:ext cx="67437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/>
          <p:nvPr/>
        </p:nvSpPr>
        <p:spPr>
          <a:xfrm>
            <a:off x="27308300" y="11945100"/>
            <a:ext cx="3802500" cy="175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Test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313150" y="17776200"/>
            <a:ext cx="12402600" cy="1068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7600" lIns="487600" spcFirstLastPara="1" rIns="487600" wrap="square" tIns="4876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Hypotheses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RQ: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Does interacting with diverse audiences improve communication skills?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H1: 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Describing the tangram shapes to more diverse audiences will improve communication skills by engaging in perspective taking and global processing.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H2: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Participants who design their descriptions for different diverse audiences will be better at discriminating between sets that they had described and re-arranged sets.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