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Lst>
  <p:notesMasterIdLst>
    <p:notesMasterId r:id="rId18"/>
  </p:notesMasterIdLst>
  <p:sldIdLst>
    <p:sldId id="256" r:id="rId2"/>
    <p:sldId id="273" r:id="rId3"/>
    <p:sldId id="258" r:id="rId4"/>
    <p:sldId id="297" r:id="rId5"/>
    <p:sldId id="274" r:id="rId6"/>
    <p:sldId id="298" r:id="rId7"/>
    <p:sldId id="261" r:id="rId8"/>
    <p:sldId id="269" r:id="rId9"/>
    <p:sldId id="271" r:id="rId10"/>
    <p:sldId id="260" r:id="rId11"/>
    <p:sldId id="299" r:id="rId12"/>
    <p:sldId id="263" r:id="rId13"/>
    <p:sldId id="262" r:id="rId14"/>
    <p:sldId id="300" r:id="rId15"/>
    <p:sldId id="259" r:id="rId16"/>
    <p:sldId id="272" r:id="rId17"/>
  </p:sldIdLst>
  <p:sldSz cx="9144000" cy="5143500" type="screen16x9"/>
  <p:notesSz cx="6858000" cy="9144000"/>
  <p:embeddedFontLst>
    <p:embeddedFont>
      <p:font typeface="Advent Pro SemiBold" panose="020B0604020202020204" charset="0"/>
      <p:regular r:id="rId19"/>
      <p:bold r:id="rId20"/>
    </p:embeddedFont>
    <p:embeddedFont>
      <p:font typeface="Fira Sans Condensed Medium" panose="020B060402020202020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Maven Pro" panose="020B0604020202020204" charset="0"/>
      <p:regular r:id="rId29"/>
      <p:bold r:id="rId30"/>
    </p:embeddedFont>
    <p:embeddedFont>
      <p:font typeface="Share Tech" panose="020B0604020202020204" charset="0"/>
      <p:regular r:id="rId31"/>
    </p:embeddedFont>
    <p:embeddedFont>
      <p:font typeface="VNI-Helve-Condense"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6403"/>
    <a:srgbClr val="67FD80"/>
    <a:srgbClr val="39F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28502B-1069-4620-94BE-F2A1A8685808}">
  <a:tblStyle styleId="{0E28502B-1069-4620-94BE-F2A1A86858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89681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 id="2147483662" r:id="rId10"/>
    <p:sldLayoutId id="2147483663" r:id="rId11"/>
    <p:sldLayoutId id="2147483664" r:id="rId12"/>
    <p:sldLayoutId id="2147483667"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20.gi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03</a:t>
            </a:r>
          </a:p>
          <a:p>
            <a:pPr marL="0" lvl="0" indent="0" algn="ctr" rtl="0">
              <a:spcBef>
                <a:spcPts val="0"/>
              </a:spcBef>
              <a:spcAft>
                <a:spcPts val="0"/>
              </a:spcAft>
              <a:buNone/>
            </a:pPr>
            <a:r>
              <a:rPr lang="en" dirty="0"/>
              <a:t> presentation begins</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r>
              <a:rPr lang="en" dirty="0"/>
              <a:t>Doubly &amp;</a:t>
            </a:r>
            <a:br>
              <a:rPr lang="en" dirty="0"/>
            </a:br>
            <a:r>
              <a:rPr lang="en-US" dirty="0" err="1"/>
              <a:t>Ci</a:t>
            </a:r>
            <a:r>
              <a:rPr lang="en" dirty="0"/>
              <a:t>rcular </a:t>
            </a:r>
            <a:r>
              <a:rPr lang="en" dirty="0">
                <a:solidFill>
                  <a:schemeClr val="accent2"/>
                </a:solidFill>
              </a:rPr>
              <a:t>LINKED LIST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04460" y="1162096"/>
            <a:ext cx="3591339" cy="577800"/>
          </a:xfrm>
          <a:prstGeom prst="rect">
            <a:avLst/>
          </a:prstGeom>
        </p:spPr>
        <p:txBody>
          <a:bodyPr spcFirstLastPara="1" wrap="square" lIns="91425" tIns="91425" rIns="91425" bIns="91425" anchor="b" anchorCtr="0">
            <a:noAutofit/>
          </a:bodyPr>
          <a:lstStyle/>
          <a:p>
            <a:pPr lvl="0"/>
            <a:r>
              <a:rPr lang="en-US" dirty="0">
                <a:solidFill>
                  <a:schemeClr val="accent2"/>
                </a:solidFill>
              </a:rPr>
              <a:t>Create Circular linked list from Single linked list</a:t>
            </a:r>
            <a:endParaRPr dirty="0">
              <a:solidFill>
                <a:schemeClr val="accent2"/>
              </a:solidFill>
            </a:endParaRPr>
          </a:p>
        </p:txBody>
      </p:sp>
      <p:sp>
        <p:nvSpPr>
          <p:cNvPr id="573" name="Google Shape;573;p29"/>
          <p:cNvSpPr txBox="1">
            <a:spLocks noGrp="1"/>
          </p:cNvSpPr>
          <p:nvPr>
            <p:ph type="subTitle" idx="1"/>
          </p:nvPr>
        </p:nvSpPr>
        <p:spPr>
          <a:xfrm>
            <a:off x="931246" y="1684093"/>
            <a:ext cx="3488354" cy="430457"/>
          </a:xfrm>
          <a:prstGeom prst="rect">
            <a:avLst/>
          </a:prstGeom>
        </p:spPr>
        <p:txBody>
          <a:bodyPr spcFirstLastPara="1" wrap="square" lIns="91425" tIns="91425" rIns="91425" bIns="91425" anchor="t" anchorCtr="0">
            <a:noAutofit/>
          </a:bodyPr>
          <a:lstStyle/>
          <a:p>
            <a:pPr marL="0" lvl="0" indent="0"/>
            <a:r>
              <a:rPr lang="en-US" dirty="0"/>
              <a:t>In the Singly Linked List, the next point of the last node will point to the first node, instead of NULL.</a:t>
            </a:r>
            <a:endParaRPr dirty="0"/>
          </a:p>
        </p:txBody>
      </p:sp>
      <p:cxnSp>
        <p:nvCxnSpPr>
          <p:cNvPr id="592" name="Google Shape;592;p29"/>
          <p:cNvCxnSpPr/>
          <p:nvPr/>
        </p:nvCxnSpPr>
        <p:spPr>
          <a:xfrm rot="10800000" flipH="1" flipV="1">
            <a:off x="881045" y="1859760"/>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657600" y="3068571"/>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21009" y="3068571"/>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65791" y="3081958"/>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029200" y="3081958"/>
            <a:ext cx="1066799" cy="71597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2" idx="3"/>
            <a:endCxn id="11" idx="1"/>
          </p:cNvCxnSpPr>
          <p:nvPr/>
        </p:nvCxnSpPr>
        <p:spPr>
          <a:xfrm>
            <a:off x="3387808" y="3426557"/>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999" y="3426557"/>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59408" y="3443548"/>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U-Turn Arrow 8"/>
          <p:cNvSpPr/>
          <p:nvPr/>
        </p:nvSpPr>
        <p:spPr>
          <a:xfrm flipH="1">
            <a:off x="2570204" y="2695162"/>
            <a:ext cx="4648200" cy="373409"/>
          </a:xfrm>
          <a:prstGeom prst="uturnArrow">
            <a:avLst>
              <a:gd name="adj1" fmla="val 5144"/>
              <a:gd name="adj2" fmla="val 15072"/>
              <a:gd name="adj3" fmla="val 25000"/>
              <a:gd name="adj4" fmla="val 43750"/>
              <a:gd name="adj5" fmla="val 932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4" name="Google Shape;574;p29"/>
          <p:cNvSpPr txBox="1">
            <a:spLocks noGrp="1"/>
          </p:cNvSpPr>
          <p:nvPr>
            <p:ph type="ctrTitle" idx="2"/>
          </p:nvPr>
        </p:nvSpPr>
        <p:spPr>
          <a:xfrm>
            <a:off x="3873127" y="1585139"/>
            <a:ext cx="4530079" cy="577800"/>
          </a:xfrm>
          <a:prstGeom prst="rect">
            <a:avLst/>
          </a:prstGeom>
        </p:spPr>
        <p:txBody>
          <a:bodyPr spcFirstLastPara="1" wrap="square" lIns="91425" tIns="91425" rIns="91425" bIns="91425" anchor="b" anchorCtr="0">
            <a:noAutofit/>
          </a:bodyPr>
          <a:lstStyle/>
          <a:p>
            <a:r>
              <a:rPr lang="en-US" dirty="0">
                <a:solidFill>
                  <a:schemeClr val="accent3"/>
                </a:solidFill>
              </a:rPr>
              <a:t>Create Circular linked list from Doubly linked list</a:t>
            </a:r>
            <a:br>
              <a:rPr lang="en-US" dirty="0">
                <a:solidFill>
                  <a:schemeClr val="accent3"/>
                </a:solidFill>
              </a:rPr>
            </a:br>
            <a:endParaRPr dirty="0">
              <a:solidFill>
                <a:schemeClr val="accent3"/>
              </a:solidFill>
            </a:endParaRPr>
          </a:p>
        </p:txBody>
      </p:sp>
      <p:sp>
        <p:nvSpPr>
          <p:cNvPr id="575" name="Google Shape;575;p29"/>
          <p:cNvSpPr txBox="1">
            <a:spLocks noGrp="1"/>
          </p:cNvSpPr>
          <p:nvPr>
            <p:ph type="subTitle" idx="3"/>
          </p:nvPr>
        </p:nvSpPr>
        <p:spPr>
          <a:xfrm>
            <a:off x="5486400" y="1678351"/>
            <a:ext cx="3024234" cy="1655399"/>
          </a:xfrm>
          <a:prstGeom prst="rect">
            <a:avLst/>
          </a:prstGeom>
        </p:spPr>
        <p:txBody>
          <a:bodyPr spcFirstLastPara="1" wrap="square" lIns="91425" tIns="91425" rIns="91425" bIns="91425" anchor="t" anchorCtr="0">
            <a:noAutofit/>
          </a:bodyPr>
          <a:lstStyle/>
          <a:p>
            <a:pPr marL="0" lvl="0" indent="0"/>
            <a:r>
              <a:rPr lang="en-US" dirty="0"/>
              <a:t>In the Doubly Linked List, the next point of the last node points to the first node and the point to the front of the previous node will point to the last node. This process will form loops in both directions</a:t>
            </a:r>
            <a:endParaRPr dirty="0"/>
          </a:p>
        </p:txBody>
      </p:sp>
      <p:cxnSp>
        <p:nvCxnSpPr>
          <p:cNvPr id="592" name="Google Shape;592;p29"/>
          <p:cNvCxnSpPr/>
          <p:nvPr/>
        </p:nvCxnSpPr>
        <p:spPr>
          <a:xfrm rot="10800000" flipH="1" flipV="1">
            <a:off x="304800" y="2114550"/>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flipH="1">
            <a:off x="7236011" y="1657350"/>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LinkedList danh sách liên kết trong C# C Sha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3" y="2297177"/>
            <a:ext cx="5263357" cy="1934546"/>
          </a:xfrm>
          <a:prstGeom prst="rect">
            <a:avLst/>
          </a:prstGeom>
          <a:noFill/>
          <a:extLst>
            <a:ext uri="{909E8E84-426E-40DD-AFC4-6F175D3DCCD1}">
              <a14:hiddenFill xmlns:a14="http://schemas.microsoft.com/office/drawing/2010/main">
                <a:solidFill>
                  <a:srgbClr val="FFFFFF"/>
                </a:solidFill>
              </a14:hiddenFill>
            </a:ext>
          </a:extLst>
        </p:spPr>
      </p:pic>
      <p:sp>
        <p:nvSpPr>
          <p:cNvPr id="5" name="U-Turn Arrow 4"/>
          <p:cNvSpPr/>
          <p:nvPr/>
        </p:nvSpPr>
        <p:spPr>
          <a:xfrm>
            <a:off x="685800" y="3087168"/>
            <a:ext cx="3886200" cy="110400"/>
          </a:xfrm>
          <a:prstGeom prst="utur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U-Turn Arrow 31"/>
          <p:cNvSpPr/>
          <p:nvPr/>
        </p:nvSpPr>
        <p:spPr>
          <a:xfrm flipH="1" flipV="1">
            <a:off x="694038" y="4089413"/>
            <a:ext cx="3886200" cy="110400"/>
          </a:xfrm>
          <a:prstGeom prst="utur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370" y="2968853"/>
            <a:ext cx="284549" cy="9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4263" y="4037458"/>
            <a:ext cx="285750" cy="10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25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2400" y="742950"/>
            <a:ext cx="6884114" cy="837300"/>
          </a:xfrm>
          <a:prstGeom prst="rect">
            <a:avLst/>
          </a:prstGeom>
        </p:spPr>
        <p:txBody>
          <a:bodyPr spcFirstLastPara="1" wrap="square" lIns="91425" tIns="91425" rIns="91425" bIns="91425" anchor="b" anchorCtr="0">
            <a:noAutofit/>
          </a:bodyPr>
          <a:lstStyle/>
          <a:p>
            <a:r>
              <a:rPr lang="en-US" sz="3200" b="1" dirty="0"/>
              <a:t>There are three basic operations on the Circular Linked List</a:t>
            </a:r>
            <a:br>
              <a:rPr lang="en-US" sz="3200" b="1" dirty="0"/>
            </a:br>
            <a:endParaRPr sz="3200" dirty="0"/>
          </a:p>
        </p:txBody>
      </p:sp>
      <p:sp>
        <p:nvSpPr>
          <p:cNvPr id="689" name="Google Shape;689;p32"/>
          <p:cNvSpPr/>
          <p:nvPr/>
        </p:nvSpPr>
        <p:spPr>
          <a:xfrm>
            <a:off x="1352668" y="1826076"/>
            <a:ext cx="1085100" cy="1085100"/>
          </a:xfrm>
          <a:prstGeom prst="rect">
            <a:avLst/>
          </a:prstGeom>
          <a:solidFill>
            <a:srgbClr val="39FD96"/>
          </a:solidFill>
          <a:ln>
            <a:solidFill>
              <a:srgbClr val="39FD9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235430" y="2076589"/>
            <a:ext cx="1319576" cy="577800"/>
          </a:xfrm>
          <a:prstGeom prst="rect">
            <a:avLst/>
          </a:prstGeom>
        </p:spPr>
        <p:txBody>
          <a:bodyPr spcFirstLastPara="1" wrap="square" lIns="91425" tIns="91425" rIns="91425" bIns="91425" anchor="ctr" anchorCtr="0">
            <a:noAutofit/>
          </a:bodyPr>
          <a:lstStyle/>
          <a:p>
            <a:pPr lvl="0"/>
            <a:r>
              <a:rPr lang="en-US" sz="4000" dirty="0">
                <a:solidFill>
                  <a:schemeClr val="dk2"/>
                </a:solidFill>
              </a:rPr>
              <a:t>Node</a:t>
            </a:r>
            <a:endParaRPr sz="4000"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1895218" y="2911176"/>
            <a:ext cx="0" cy="978000"/>
          </a:xfrm>
          <a:prstGeom prst="straightConnector1">
            <a:avLst/>
          </a:prstGeom>
          <a:noFill/>
          <a:ln w="19050" cap="flat" cmpd="sng">
            <a:solidFill>
              <a:srgbClr val="39FD96"/>
            </a:solidFill>
            <a:prstDash val="solid"/>
            <a:round/>
            <a:headEnd type="none" w="med" len="med"/>
            <a:tailEnd type="none" w="med" len="med"/>
          </a:ln>
        </p:spPr>
      </p:cxnSp>
      <p:sp>
        <p:nvSpPr>
          <p:cNvPr id="10" name="Google Shape;689;p32"/>
          <p:cNvSpPr/>
          <p:nvPr/>
        </p:nvSpPr>
        <p:spPr>
          <a:xfrm>
            <a:off x="3801762" y="1800730"/>
            <a:ext cx="1085100" cy="1085100"/>
          </a:xfrm>
          <a:prstGeom prst="rect">
            <a:avLst/>
          </a:pr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0;p32"/>
          <p:cNvSpPr txBox="1">
            <a:spLocks/>
          </p:cNvSpPr>
          <p:nvPr/>
        </p:nvSpPr>
        <p:spPr>
          <a:xfrm>
            <a:off x="3611341" y="2051243"/>
            <a:ext cx="1465942"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dirty="0">
                <a:solidFill>
                  <a:schemeClr val="dk2"/>
                </a:solidFill>
              </a:rPr>
              <a:t>Node</a:t>
            </a:r>
          </a:p>
        </p:txBody>
      </p:sp>
      <p:cxnSp>
        <p:nvCxnSpPr>
          <p:cNvPr id="12" name="Google Shape;693;p32"/>
          <p:cNvCxnSpPr/>
          <p:nvPr/>
        </p:nvCxnSpPr>
        <p:spPr>
          <a:xfrm>
            <a:off x="4344312" y="2943163"/>
            <a:ext cx="0" cy="978000"/>
          </a:xfrm>
          <a:prstGeom prst="straightConnector1">
            <a:avLst/>
          </a:prstGeom>
          <a:noFill/>
          <a:ln w="19050" cap="flat" cmpd="sng">
            <a:solidFill>
              <a:schemeClr val="tx2">
                <a:lumMod val="50000"/>
              </a:schemeClr>
            </a:solidFill>
            <a:prstDash val="solid"/>
            <a:round/>
            <a:headEnd type="none" w="med" len="med"/>
            <a:tailEnd type="none" w="med" len="med"/>
          </a:ln>
        </p:spPr>
      </p:cxnSp>
      <p:sp>
        <p:nvSpPr>
          <p:cNvPr id="13" name="Google Shape;689;p32"/>
          <p:cNvSpPr/>
          <p:nvPr/>
        </p:nvSpPr>
        <p:spPr>
          <a:xfrm>
            <a:off x="6385244" y="1803867"/>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0;p32"/>
          <p:cNvSpPr txBox="1">
            <a:spLocks/>
          </p:cNvSpPr>
          <p:nvPr/>
        </p:nvSpPr>
        <p:spPr>
          <a:xfrm>
            <a:off x="6194823" y="2054380"/>
            <a:ext cx="1465942"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dirty="0">
                <a:solidFill>
                  <a:schemeClr val="dk2"/>
                </a:solidFill>
              </a:rPr>
              <a:t>Node</a:t>
            </a:r>
          </a:p>
        </p:txBody>
      </p:sp>
      <p:cxnSp>
        <p:nvCxnSpPr>
          <p:cNvPr id="15" name="Google Shape;693;p32"/>
          <p:cNvCxnSpPr>
            <a:stCxn id="13" idx="2"/>
          </p:cNvCxnSpPr>
          <p:nvPr/>
        </p:nvCxnSpPr>
        <p:spPr>
          <a:xfrm>
            <a:off x="6927794" y="2888967"/>
            <a:ext cx="0" cy="978000"/>
          </a:xfrm>
          <a:prstGeom prst="straightConnector1">
            <a:avLst/>
          </a:prstGeom>
          <a:noFill/>
          <a:ln w="19050" cap="flat" cmpd="sng">
            <a:solidFill>
              <a:schemeClr val="accent3"/>
            </a:solidFill>
            <a:prstDash val="solid"/>
            <a:round/>
            <a:headEnd type="none" w="med" len="med"/>
            <a:tailEnd type="none" w="med" len="med"/>
          </a:ln>
        </p:spPr>
      </p:cxnSp>
      <p:sp>
        <p:nvSpPr>
          <p:cNvPr id="17" name="Google Shape;689;p32"/>
          <p:cNvSpPr/>
          <p:nvPr/>
        </p:nvSpPr>
        <p:spPr>
          <a:xfrm>
            <a:off x="3801761" y="1805914"/>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p:cNvSpPr txBox="1">
            <a:spLocks/>
          </p:cNvSpPr>
          <p:nvPr/>
        </p:nvSpPr>
        <p:spPr>
          <a:xfrm>
            <a:off x="3684523" y="2056427"/>
            <a:ext cx="1319576"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a:solidFill>
                  <a:schemeClr val="dk2"/>
                </a:solidFill>
              </a:rPr>
              <a:t>Node</a:t>
            </a:r>
            <a:endParaRPr lang="en-US" sz="4000" dirty="0">
              <a:solidFill>
                <a:schemeClr val="dk2"/>
              </a:solidFill>
            </a:endParaRPr>
          </a:p>
        </p:txBody>
      </p:sp>
      <p:cxnSp>
        <p:nvCxnSpPr>
          <p:cNvPr id="19" name="Google Shape;693;p32"/>
          <p:cNvCxnSpPr>
            <a:stCxn id="17" idx="2"/>
          </p:cNvCxnSpPr>
          <p:nvPr/>
        </p:nvCxnSpPr>
        <p:spPr>
          <a:xfrm>
            <a:off x="4344311" y="2891014"/>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1028" name="Picture 4" descr="Plus by Ugeen Alex on Dribbble"/>
          <p:cNvPicPr>
            <a:picLocks noChangeAspect="1" noChangeArrowheads="1" noCrop="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6900" y="3676890"/>
            <a:ext cx="1896635" cy="1422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ete icon gif 1 » GIF Images Download"/>
          <p:cNvPicPr>
            <a:picLocks noChangeAspect="1" noChangeArrowheads="1" noCrop="1"/>
          </p:cNvPicPr>
          <p:nvPr/>
        </p:nvPicPr>
        <p:blipFill>
          <a:blip r:embed="rId4">
            <a:clrChange>
              <a:clrFrom>
                <a:srgbClr val="ECF0F1"/>
              </a:clrFrom>
              <a:clrTo>
                <a:srgbClr val="ECF0F1">
                  <a:alpha val="0"/>
                </a:srgbClr>
              </a:clrTo>
            </a:clrChange>
            <a:extLst>
              <a:ext uri="{28A0092B-C50C-407E-A947-70E740481C1C}">
                <a14:useLocalDpi xmlns:a14="http://schemas.microsoft.com/office/drawing/2010/main" val="0"/>
              </a:ext>
            </a:extLst>
          </a:blip>
          <a:srcRect/>
          <a:stretch>
            <a:fillRect/>
          </a:stretch>
        </p:blipFill>
        <p:spPr bwMode="auto">
          <a:xfrm>
            <a:off x="3019037" y="3723538"/>
            <a:ext cx="2650549" cy="13252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5046887" y="2090339"/>
            <a:ext cx="1220693" cy="3137"/>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14397" y="2081362"/>
            <a:ext cx="1220693" cy="3137"/>
          </a:xfrm>
          <a:prstGeom prst="straightConnector1">
            <a:avLst/>
          </a:prstGeom>
          <a:ln w="38100">
            <a:solidFill>
              <a:srgbClr val="39FD96"/>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14397" y="2550676"/>
            <a:ext cx="1220693" cy="3137"/>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046886" y="2525414"/>
            <a:ext cx="1220693" cy="3137"/>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5" name="AutoShape 8" descr="Icon Quote by christian pucci on Dribb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Flaticons | Premium Icon Sets"/>
          <p:cNvPicPr>
            <a:picLocks noChangeAspect="1" noChangeArrowheads="1" noCrop="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8497" y="3541338"/>
            <a:ext cx="1898594" cy="1822650"/>
          </a:xfrm>
          <a:prstGeom prst="rect">
            <a:avLst/>
          </a:prstGeom>
          <a:noFill/>
          <a:extLst>
            <a:ext uri="{909E8E84-426E-40DD-AFC4-6F175D3DCCD1}">
              <a14:hiddenFill xmlns:a14="http://schemas.microsoft.com/office/drawing/2010/main">
                <a:solidFill>
                  <a:srgbClr val="FFFFFF"/>
                </a:solidFill>
              </a14:hiddenFill>
            </a:ext>
          </a:extLst>
        </p:spPr>
      </p:pic>
      <p:sp>
        <p:nvSpPr>
          <p:cNvPr id="32" name="U-Turn Arrow 31"/>
          <p:cNvSpPr/>
          <p:nvPr/>
        </p:nvSpPr>
        <p:spPr>
          <a:xfrm>
            <a:off x="2148272" y="1581150"/>
            <a:ext cx="4728850" cy="152400"/>
          </a:xfrm>
          <a:prstGeom prst="uturnArrow">
            <a:avLst/>
          </a:prstGeom>
          <a:solidFill>
            <a:srgbClr val="39FD96"/>
          </a:solidFill>
          <a:ln w="28575">
            <a:solidFill>
              <a:srgbClr val="39FD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U-Turn Arrow 32"/>
          <p:cNvSpPr/>
          <p:nvPr/>
        </p:nvSpPr>
        <p:spPr>
          <a:xfrm flipH="1" flipV="1">
            <a:off x="2148272" y="2972218"/>
            <a:ext cx="4728850" cy="228174"/>
          </a:xfrm>
          <a:prstGeom prst="uturnArrow">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Google Shape;699;p33"/>
          <p:cNvSpPr txBox="1">
            <a:spLocks/>
          </p:cNvSpPr>
          <p:nvPr/>
        </p:nvSpPr>
        <p:spPr>
          <a:xfrm>
            <a:off x="6179074"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Display()</a:t>
            </a:r>
          </a:p>
        </p:txBody>
      </p:sp>
      <p:sp>
        <p:nvSpPr>
          <p:cNvPr id="35" name="Google Shape;699;p33"/>
          <p:cNvSpPr txBox="1">
            <a:spLocks/>
          </p:cNvSpPr>
          <p:nvPr/>
        </p:nvSpPr>
        <p:spPr>
          <a:xfrm>
            <a:off x="3618762"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Delete()</a:t>
            </a:r>
          </a:p>
        </p:txBody>
      </p:sp>
      <p:sp>
        <p:nvSpPr>
          <p:cNvPr id="36" name="Google Shape;699;p33"/>
          <p:cNvSpPr txBox="1">
            <a:spLocks/>
          </p:cNvSpPr>
          <p:nvPr/>
        </p:nvSpPr>
        <p:spPr>
          <a:xfrm>
            <a:off x="1189135"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Add()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wipe(down)">
                                      <p:cBhvr>
                                        <p:cTn id="7" dur="580">
                                          <p:stCondLst>
                                            <p:cond delay="0"/>
                                          </p:stCondLst>
                                        </p:cTn>
                                        <p:tgtEl>
                                          <p:spTgt spid="689"/>
                                        </p:tgtEl>
                                      </p:cBhvr>
                                    </p:animEffect>
                                    <p:anim calcmode="lin" valueType="num">
                                      <p:cBhvr>
                                        <p:cTn id="8" dur="1822" tmFilter="0,0; 0.14,0.36; 0.43,0.73; 0.71,0.91; 1.0,1.0">
                                          <p:stCondLst>
                                            <p:cond delay="0"/>
                                          </p:stCondLst>
                                        </p:cTn>
                                        <p:tgtEl>
                                          <p:spTgt spid="68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8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8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8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89"/>
                                        </p:tgtEl>
                                        <p:attrNameLst>
                                          <p:attrName>ppt_y</p:attrName>
                                        </p:attrNameLst>
                                      </p:cBhvr>
                                      <p:tavLst>
                                        <p:tav tm="0" fmla="#ppt_y-sin(pi*$)/81">
                                          <p:val>
                                            <p:fltVal val="0"/>
                                          </p:val>
                                        </p:tav>
                                        <p:tav tm="100000">
                                          <p:val>
                                            <p:fltVal val="1"/>
                                          </p:val>
                                        </p:tav>
                                      </p:tavLst>
                                    </p:anim>
                                    <p:animScale>
                                      <p:cBhvr>
                                        <p:cTn id="13" dur="26">
                                          <p:stCondLst>
                                            <p:cond delay="650"/>
                                          </p:stCondLst>
                                        </p:cTn>
                                        <p:tgtEl>
                                          <p:spTgt spid="689"/>
                                        </p:tgtEl>
                                      </p:cBhvr>
                                      <p:to x="100000" y="60000"/>
                                    </p:animScale>
                                    <p:animScale>
                                      <p:cBhvr>
                                        <p:cTn id="14" dur="166" decel="50000">
                                          <p:stCondLst>
                                            <p:cond delay="676"/>
                                          </p:stCondLst>
                                        </p:cTn>
                                        <p:tgtEl>
                                          <p:spTgt spid="689"/>
                                        </p:tgtEl>
                                      </p:cBhvr>
                                      <p:to x="100000" y="100000"/>
                                    </p:animScale>
                                    <p:animScale>
                                      <p:cBhvr>
                                        <p:cTn id="15" dur="26">
                                          <p:stCondLst>
                                            <p:cond delay="1312"/>
                                          </p:stCondLst>
                                        </p:cTn>
                                        <p:tgtEl>
                                          <p:spTgt spid="689"/>
                                        </p:tgtEl>
                                      </p:cBhvr>
                                      <p:to x="100000" y="80000"/>
                                    </p:animScale>
                                    <p:animScale>
                                      <p:cBhvr>
                                        <p:cTn id="16" dur="166" decel="50000">
                                          <p:stCondLst>
                                            <p:cond delay="1338"/>
                                          </p:stCondLst>
                                        </p:cTn>
                                        <p:tgtEl>
                                          <p:spTgt spid="689"/>
                                        </p:tgtEl>
                                      </p:cBhvr>
                                      <p:to x="100000" y="100000"/>
                                    </p:animScale>
                                    <p:animScale>
                                      <p:cBhvr>
                                        <p:cTn id="17" dur="26">
                                          <p:stCondLst>
                                            <p:cond delay="1642"/>
                                          </p:stCondLst>
                                        </p:cTn>
                                        <p:tgtEl>
                                          <p:spTgt spid="689"/>
                                        </p:tgtEl>
                                      </p:cBhvr>
                                      <p:to x="100000" y="90000"/>
                                    </p:animScale>
                                    <p:animScale>
                                      <p:cBhvr>
                                        <p:cTn id="18" dur="166" decel="50000">
                                          <p:stCondLst>
                                            <p:cond delay="1668"/>
                                          </p:stCondLst>
                                        </p:cTn>
                                        <p:tgtEl>
                                          <p:spTgt spid="689"/>
                                        </p:tgtEl>
                                      </p:cBhvr>
                                      <p:to x="100000" y="100000"/>
                                    </p:animScale>
                                    <p:animScale>
                                      <p:cBhvr>
                                        <p:cTn id="19" dur="26">
                                          <p:stCondLst>
                                            <p:cond delay="1808"/>
                                          </p:stCondLst>
                                        </p:cTn>
                                        <p:tgtEl>
                                          <p:spTgt spid="689"/>
                                        </p:tgtEl>
                                      </p:cBhvr>
                                      <p:to x="100000" y="95000"/>
                                    </p:animScale>
                                    <p:animScale>
                                      <p:cBhvr>
                                        <p:cTn id="20" dur="166" decel="50000">
                                          <p:stCondLst>
                                            <p:cond delay="1834"/>
                                          </p:stCondLst>
                                        </p:cTn>
                                        <p:tgtEl>
                                          <p:spTgt spid="68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90"/>
                                        </p:tgtEl>
                                        <p:attrNameLst>
                                          <p:attrName>style.visibility</p:attrName>
                                        </p:attrNameLst>
                                      </p:cBhvr>
                                      <p:to>
                                        <p:strVal val="visible"/>
                                      </p:to>
                                    </p:set>
                                    <p:animEffect transition="in" filter="wipe(down)">
                                      <p:cBhvr>
                                        <p:cTn id="23" dur="580">
                                          <p:stCondLst>
                                            <p:cond delay="0"/>
                                          </p:stCondLst>
                                        </p:cTn>
                                        <p:tgtEl>
                                          <p:spTgt spid="690"/>
                                        </p:tgtEl>
                                      </p:cBhvr>
                                    </p:animEffect>
                                    <p:anim calcmode="lin" valueType="num">
                                      <p:cBhvr>
                                        <p:cTn id="24" dur="1822" tmFilter="0,0; 0.14,0.36; 0.43,0.73; 0.71,0.91; 1.0,1.0">
                                          <p:stCondLst>
                                            <p:cond delay="0"/>
                                          </p:stCondLst>
                                        </p:cTn>
                                        <p:tgtEl>
                                          <p:spTgt spid="69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9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9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9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90"/>
                                        </p:tgtEl>
                                        <p:attrNameLst>
                                          <p:attrName>ppt_y</p:attrName>
                                        </p:attrNameLst>
                                      </p:cBhvr>
                                      <p:tavLst>
                                        <p:tav tm="0" fmla="#ppt_y-sin(pi*$)/81">
                                          <p:val>
                                            <p:fltVal val="0"/>
                                          </p:val>
                                        </p:tav>
                                        <p:tav tm="100000">
                                          <p:val>
                                            <p:fltVal val="1"/>
                                          </p:val>
                                        </p:tav>
                                      </p:tavLst>
                                    </p:anim>
                                    <p:animScale>
                                      <p:cBhvr>
                                        <p:cTn id="29" dur="26">
                                          <p:stCondLst>
                                            <p:cond delay="650"/>
                                          </p:stCondLst>
                                        </p:cTn>
                                        <p:tgtEl>
                                          <p:spTgt spid="690"/>
                                        </p:tgtEl>
                                      </p:cBhvr>
                                      <p:to x="100000" y="60000"/>
                                    </p:animScale>
                                    <p:animScale>
                                      <p:cBhvr>
                                        <p:cTn id="30" dur="166" decel="50000">
                                          <p:stCondLst>
                                            <p:cond delay="676"/>
                                          </p:stCondLst>
                                        </p:cTn>
                                        <p:tgtEl>
                                          <p:spTgt spid="690"/>
                                        </p:tgtEl>
                                      </p:cBhvr>
                                      <p:to x="100000" y="100000"/>
                                    </p:animScale>
                                    <p:animScale>
                                      <p:cBhvr>
                                        <p:cTn id="31" dur="26">
                                          <p:stCondLst>
                                            <p:cond delay="1312"/>
                                          </p:stCondLst>
                                        </p:cTn>
                                        <p:tgtEl>
                                          <p:spTgt spid="690"/>
                                        </p:tgtEl>
                                      </p:cBhvr>
                                      <p:to x="100000" y="80000"/>
                                    </p:animScale>
                                    <p:animScale>
                                      <p:cBhvr>
                                        <p:cTn id="32" dur="166" decel="50000">
                                          <p:stCondLst>
                                            <p:cond delay="1338"/>
                                          </p:stCondLst>
                                        </p:cTn>
                                        <p:tgtEl>
                                          <p:spTgt spid="690"/>
                                        </p:tgtEl>
                                      </p:cBhvr>
                                      <p:to x="100000" y="100000"/>
                                    </p:animScale>
                                    <p:animScale>
                                      <p:cBhvr>
                                        <p:cTn id="33" dur="26">
                                          <p:stCondLst>
                                            <p:cond delay="1642"/>
                                          </p:stCondLst>
                                        </p:cTn>
                                        <p:tgtEl>
                                          <p:spTgt spid="690"/>
                                        </p:tgtEl>
                                      </p:cBhvr>
                                      <p:to x="100000" y="90000"/>
                                    </p:animScale>
                                    <p:animScale>
                                      <p:cBhvr>
                                        <p:cTn id="34" dur="166" decel="50000">
                                          <p:stCondLst>
                                            <p:cond delay="1668"/>
                                          </p:stCondLst>
                                        </p:cTn>
                                        <p:tgtEl>
                                          <p:spTgt spid="690"/>
                                        </p:tgtEl>
                                      </p:cBhvr>
                                      <p:to x="100000" y="100000"/>
                                    </p:animScale>
                                    <p:animScale>
                                      <p:cBhvr>
                                        <p:cTn id="35" dur="26">
                                          <p:stCondLst>
                                            <p:cond delay="1808"/>
                                          </p:stCondLst>
                                        </p:cTn>
                                        <p:tgtEl>
                                          <p:spTgt spid="690"/>
                                        </p:tgtEl>
                                      </p:cBhvr>
                                      <p:to x="100000" y="95000"/>
                                    </p:animScale>
                                    <p:animScale>
                                      <p:cBhvr>
                                        <p:cTn id="36" dur="166" decel="50000">
                                          <p:stCondLst>
                                            <p:cond delay="1834"/>
                                          </p:stCondLst>
                                        </p:cTn>
                                        <p:tgtEl>
                                          <p:spTgt spid="690"/>
                                        </p:tgtEl>
                                      </p:cBhvr>
                                      <p:to x="100000" y="100000"/>
                                    </p:animScale>
                                  </p:childTnLst>
                                </p:cTn>
                              </p:par>
                              <p:par>
                                <p:cTn id="37" presetID="16" presetClass="entr" presetSubtype="2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inVertical)">
                                      <p:cBhvr>
                                        <p:cTn id="39" dur="500"/>
                                        <p:tgtEl>
                                          <p:spTgt spid="3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par>
                                <p:cTn id="43" presetID="26" presetClass="entr" presetSubtype="0" fill="hold" nodeType="withEffect">
                                  <p:stCondLst>
                                    <p:cond delay="0"/>
                                  </p:stCondLst>
                                  <p:childTnLst>
                                    <p:set>
                                      <p:cBhvr>
                                        <p:cTn id="44" dur="1" fill="hold">
                                          <p:stCondLst>
                                            <p:cond delay="0"/>
                                          </p:stCondLst>
                                        </p:cTn>
                                        <p:tgtEl>
                                          <p:spTgt spid="693"/>
                                        </p:tgtEl>
                                        <p:attrNameLst>
                                          <p:attrName>style.visibility</p:attrName>
                                        </p:attrNameLst>
                                      </p:cBhvr>
                                      <p:to>
                                        <p:strVal val="visible"/>
                                      </p:to>
                                    </p:set>
                                    <p:animEffect transition="in" filter="wipe(down)">
                                      <p:cBhvr>
                                        <p:cTn id="45" dur="580">
                                          <p:stCondLst>
                                            <p:cond delay="0"/>
                                          </p:stCondLst>
                                        </p:cTn>
                                        <p:tgtEl>
                                          <p:spTgt spid="693"/>
                                        </p:tgtEl>
                                      </p:cBhvr>
                                    </p:animEffect>
                                    <p:anim calcmode="lin" valueType="num">
                                      <p:cBhvr>
                                        <p:cTn id="46" dur="1822" tmFilter="0,0; 0.14,0.36; 0.43,0.73; 0.71,0.91; 1.0,1.0">
                                          <p:stCondLst>
                                            <p:cond delay="0"/>
                                          </p:stCondLst>
                                        </p:cTn>
                                        <p:tgtEl>
                                          <p:spTgt spid="693"/>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693"/>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693"/>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693"/>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693"/>
                                        </p:tgtEl>
                                        <p:attrNameLst>
                                          <p:attrName>ppt_y</p:attrName>
                                        </p:attrNameLst>
                                      </p:cBhvr>
                                      <p:tavLst>
                                        <p:tav tm="0" fmla="#ppt_y-sin(pi*$)/81">
                                          <p:val>
                                            <p:fltVal val="0"/>
                                          </p:val>
                                        </p:tav>
                                        <p:tav tm="100000">
                                          <p:val>
                                            <p:fltVal val="1"/>
                                          </p:val>
                                        </p:tav>
                                      </p:tavLst>
                                    </p:anim>
                                    <p:animScale>
                                      <p:cBhvr>
                                        <p:cTn id="51" dur="26">
                                          <p:stCondLst>
                                            <p:cond delay="650"/>
                                          </p:stCondLst>
                                        </p:cTn>
                                        <p:tgtEl>
                                          <p:spTgt spid="693"/>
                                        </p:tgtEl>
                                      </p:cBhvr>
                                      <p:to x="100000" y="60000"/>
                                    </p:animScale>
                                    <p:animScale>
                                      <p:cBhvr>
                                        <p:cTn id="52" dur="166" decel="50000">
                                          <p:stCondLst>
                                            <p:cond delay="676"/>
                                          </p:stCondLst>
                                        </p:cTn>
                                        <p:tgtEl>
                                          <p:spTgt spid="693"/>
                                        </p:tgtEl>
                                      </p:cBhvr>
                                      <p:to x="100000" y="100000"/>
                                    </p:animScale>
                                    <p:animScale>
                                      <p:cBhvr>
                                        <p:cTn id="53" dur="26">
                                          <p:stCondLst>
                                            <p:cond delay="1312"/>
                                          </p:stCondLst>
                                        </p:cTn>
                                        <p:tgtEl>
                                          <p:spTgt spid="693"/>
                                        </p:tgtEl>
                                      </p:cBhvr>
                                      <p:to x="100000" y="80000"/>
                                    </p:animScale>
                                    <p:animScale>
                                      <p:cBhvr>
                                        <p:cTn id="54" dur="166" decel="50000">
                                          <p:stCondLst>
                                            <p:cond delay="1338"/>
                                          </p:stCondLst>
                                        </p:cTn>
                                        <p:tgtEl>
                                          <p:spTgt spid="693"/>
                                        </p:tgtEl>
                                      </p:cBhvr>
                                      <p:to x="100000" y="100000"/>
                                    </p:animScale>
                                    <p:animScale>
                                      <p:cBhvr>
                                        <p:cTn id="55" dur="26">
                                          <p:stCondLst>
                                            <p:cond delay="1642"/>
                                          </p:stCondLst>
                                        </p:cTn>
                                        <p:tgtEl>
                                          <p:spTgt spid="693"/>
                                        </p:tgtEl>
                                      </p:cBhvr>
                                      <p:to x="100000" y="90000"/>
                                    </p:animScale>
                                    <p:animScale>
                                      <p:cBhvr>
                                        <p:cTn id="56" dur="166" decel="50000">
                                          <p:stCondLst>
                                            <p:cond delay="1668"/>
                                          </p:stCondLst>
                                        </p:cTn>
                                        <p:tgtEl>
                                          <p:spTgt spid="693"/>
                                        </p:tgtEl>
                                      </p:cBhvr>
                                      <p:to x="100000" y="100000"/>
                                    </p:animScale>
                                    <p:animScale>
                                      <p:cBhvr>
                                        <p:cTn id="57" dur="26">
                                          <p:stCondLst>
                                            <p:cond delay="1808"/>
                                          </p:stCondLst>
                                        </p:cTn>
                                        <p:tgtEl>
                                          <p:spTgt spid="693"/>
                                        </p:tgtEl>
                                      </p:cBhvr>
                                      <p:to x="100000" y="95000"/>
                                    </p:animScale>
                                    <p:animScale>
                                      <p:cBhvr>
                                        <p:cTn id="58" dur="166" decel="50000">
                                          <p:stCondLst>
                                            <p:cond delay="1834"/>
                                          </p:stCondLst>
                                        </p:cTn>
                                        <p:tgtEl>
                                          <p:spTgt spid="693"/>
                                        </p:tgtEl>
                                      </p:cBhvr>
                                      <p:to x="100000" y="100000"/>
                                    </p:animScale>
                                  </p:childTnLst>
                                </p:cTn>
                              </p:par>
                              <p:par>
                                <p:cTn id="59" presetID="14"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randombar(horizontal)">
                                      <p:cBhvr>
                                        <p:cTn id="61" dur="500"/>
                                        <p:tgtEl>
                                          <p:spTgt spid="26"/>
                                        </p:tgtEl>
                                      </p:cBhvr>
                                    </p:animEffect>
                                  </p:childTnLst>
                                </p:cTn>
                              </p:par>
                              <p:par>
                                <p:cTn id="62" presetID="14" presetClass="entr" presetSubtype="1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par>
                                <p:cTn id="65" presetID="1" presetClass="entr" presetSubtype="0" fill="hold" nodeType="with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0"/>
                                        </p:tgtEl>
                                        <p:attrNameLst>
                                          <p:attrName>style.visibility</p:attrName>
                                        </p:attrNameLst>
                                      </p:cBhvr>
                                      <p:to>
                                        <p:strVal val="visible"/>
                                      </p:to>
                                    </p:set>
                                  </p:childTnLst>
                                </p:cTn>
                              </p:par>
                              <p:par>
                                <p:cTn id="71" presetID="1" presetClass="exit"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childTnLst>
                          </p:cTn>
                        </p:par>
                        <p:par>
                          <p:cTn id="77" fill="hold">
                            <p:stCondLst>
                              <p:cond delay="0"/>
                            </p:stCondLst>
                            <p:childTnLst>
                              <p:par>
                                <p:cTn id="78" presetID="10" presetClass="exit" presetSubtype="0" fill="hold" grpId="0" nodeType="afterEffect">
                                  <p:stCondLst>
                                    <p:cond delay="0"/>
                                  </p:stCondLst>
                                  <p:childTnLst>
                                    <p:animEffect transition="out" filter="fad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2"/>
                                        </p:tgtEl>
                                      </p:cBhvr>
                                    </p:animEffect>
                                    <p:set>
                                      <p:cBhvr>
                                        <p:cTn id="86" dur="1" fill="hold">
                                          <p:stCondLst>
                                            <p:cond delay="499"/>
                                          </p:stCondLst>
                                        </p:cTn>
                                        <p:tgtEl>
                                          <p:spTgt spid="12"/>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5"/>
                                        </p:tgtEl>
                                      </p:cBhvr>
                                    </p:animEffect>
                                    <p:set>
                                      <p:cBhvr>
                                        <p:cTn id="92" dur="1" fill="hold">
                                          <p:stCondLst>
                                            <p:cond delay="499"/>
                                          </p:stCondLst>
                                        </p:cTn>
                                        <p:tgtEl>
                                          <p:spTgt spid="25"/>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4"/>
                                        </p:tgtEl>
                                      </p:cBhvr>
                                    </p:animEffect>
                                    <p:set>
                                      <p:cBhvr>
                                        <p:cTn id="98" dur="1" fill="hold">
                                          <p:stCondLst>
                                            <p:cond delay="499"/>
                                          </p:stCondLst>
                                        </p:cTn>
                                        <p:tgtEl>
                                          <p:spTgt spid="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38"/>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45" presetClass="entr" presetSubtype="0"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2000"/>
                                        <p:tgtEl>
                                          <p:spTgt spid="26"/>
                                        </p:tgtEl>
                                      </p:cBhvr>
                                    </p:animEffect>
                                    <p:anim calcmode="lin" valueType="num">
                                      <p:cBhvr>
                                        <p:cTn id="112" dur="2000" fill="hold"/>
                                        <p:tgtEl>
                                          <p:spTgt spid="26"/>
                                        </p:tgtEl>
                                        <p:attrNameLst>
                                          <p:attrName>ppt_w</p:attrName>
                                        </p:attrNameLst>
                                      </p:cBhvr>
                                      <p:tavLst>
                                        <p:tav tm="0" fmla="#ppt_w*sin(2.5*pi*$)">
                                          <p:val>
                                            <p:fltVal val="0"/>
                                          </p:val>
                                        </p:tav>
                                        <p:tav tm="100000">
                                          <p:val>
                                            <p:fltVal val="1"/>
                                          </p:val>
                                        </p:tav>
                                      </p:tavLst>
                                    </p:anim>
                                    <p:anim calcmode="lin" valueType="num">
                                      <p:cBhvr>
                                        <p:cTn id="113" dur="2000" fill="hold"/>
                                        <p:tgtEl>
                                          <p:spTgt spid="26"/>
                                        </p:tgtEl>
                                        <p:attrNameLst>
                                          <p:attrName>ppt_h</p:attrName>
                                        </p:attrNameLst>
                                      </p:cBhvr>
                                      <p:tavLst>
                                        <p:tav tm="0">
                                          <p:val>
                                            <p:strVal val="#ppt_h"/>
                                          </p:val>
                                        </p:tav>
                                        <p:tav tm="100000">
                                          <p:val>
                                            <p:strVal val="#ppt_h"/>
                                          </p:val>
                                        </p:tav>
                                      </p:tavLst>
                                    </p:anim>
                                  </p:childTnLst>
                                </p:cTn>
                              </p:par>
                              <p:par>
                                <p:cTn id="114" presetID="45" presetClass="entr" presetSubtype="0"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2000"/>
                                        <p:tgtEl>
                                          <p:spTgt spid="25"/>
                                        </p:tgtEl>
                                      </p:cBhvr>
                                    </p:animEffect>
                                    <p:anim calcmode="lin" valueType="num">
                                      <p:cBhvr>
                                        <p:cTn id="117" dur="2000" fill="hold"/>
                                        <p:tgtEl>
                                          <p:spTgt spid="25"/>
                                        </p:tgtEl>
                                        <p:attrNameLst>
                                          <p:attrName>ppt_w</p:attrName>
                                        </p:attrNameLst>
                                      </p:cBhvr>
                                      <p:tavLst>
                                        <p:tav tm="0" fmla="#ppt_w*sin(2.5*pi*$)">
                                          <p:val>
                                            <p:fltVal val="0"/>
                                          </p:val>
                                        </p:tav>
                                        <p:tav tm="100000">
                                          <p:val>
                                            <p:fltVal val="1"/>
                                          </p:val>
                                        </p:tav>
                                      </p:tavLst>
                                    </p:anim>
                                    <p:anim calcmode="lin" valueType="num">
                                      <p:cBhvr>
                                        <p:cTn id="118" dur="2000" fill="hold"/>
                                        <p:tgtEl>
                                          <p:spTgt spid="25"/>
                                        </p:tgtEl>
                                        <p:attrNameLst>
                                          <p:attrName>ppt_h</p:attrName>
                                        </p:attrNameLst>
                                      </p:cBhvr>
                                      <p:tavLst>
                                        <p:tav tm="0">
                                          <p:val>
                                            <p:strVal val="#ppt_h"/>
                                          </p:val>
                                        </p:tav>
                                        <p:tav tm="100000">
                                          <p:val>
                                            <p:strVal val="#ppt_h"/>
                                          </p:val>
                                        </p:tav>
                                      </p:tavLst>
                                    </p:anim>
                                  </p:childTnLst>
                                </p:cTn>
                              </p:par>
                              <p:par>
                                <p:cTn id="119" presetID="45"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2000"/>
                                        <p:tgtEl>
                                          <p:spTgt spid="27"/>
                                        </p:tgtEl>
                                      </p:cBhvr>
                                    </p:animEffect>
                                    <p:anim calcmode="lin" valueType="num">
                                      <p:cBhvr>
                                        <p:cTn id="122" dur="2000" fill="hold"/>
                                        <p:tgtEl>
                                          <p:spTgt spid="27"/>
                                        </p:tgtEl>
                                        <p:attrNameLst>
                                          <p:attrName>ppt_w</p:attrName>
                                        </p:attrNameLst>
                                      </p:cBhvr>
                                      <p:tavLst>
                                        <p:tav tm="0" fmla="#ppt_w*sin(2.5*pi*$)">
                                          <p:val>
                                            <p:fltVal val="0"/>
                                          </p:val>
                                        </p:tav>
                                        <p:tav tm="100000">
                                          <p:val>
                                            <p:fltVal val="1"/>
                                          </p:val>
                                        </p:tav>
                                      </p:tavLst>
                                    </p:anim>
                                    <p:anim calcmode="lin" valueType="num">
                                      <p:cBhvr>
                                        <p:cTn id="123" dur="2000" fill="hold"/>
                                        <p:tgtEl>
                                          <p:spTgt spid="27"/>
                                        </p:tgtEl>
                                        <p:attrNameLst>
                                          <p:attrName>ppt_h</p:attrName>
                                        </p:attrNameLst>
                                      </p:cBhvr>
                                      <p:tavLst>
                                        <p:tav tm="0">
                                          <p:val>
                                            <p:strVal val="#ppt_h"/>
                                          </p:val>
                                        </p:tav>
                                        <p:tav tm="100000">
                                          <p:val>
                                            <p:strVal val="#ppt_h"/>
                                          </p:val>
                                        </p:tav>
                                      </p:tavLst>
                                    </p:anim>
                                  </p:childTnLst>
                                </p:cTn>
                              </p:par>
                              <p:par>
                                <p:cTn id="124" presetID="45" presetClass="entr" presetSubtype="0" fill="hold" nodeType="withEffect">
                                  <p:stCondLst>
                                    <p:cond delay="0"/>
                                  </p:stCondLst>
                                  <p:childTnLst>
                                    <p:set>
                                      <p:cBhvr>
                                        <p:cTn id="125" dur="1" fill="hold">
                                          <p:stCondLst>
                                            <p:cond delay="0"/>
                                          </p:stCondLst>
                                        </p:cTn>
                                        <p:tgtEl>
                                          <p:spTgt spid="4"/>
                                        </p:tgtEl>
                                        <p:attrNameLst>
                                          <p:attrName>style.visibility</p:attrName>
                                        </p:attrNameLst>
                                      </p:cBhvr>
                                      <p:to>
                                        <p:strVal val="visible"/>
                                      </p:to>
                                    </p:set>
                                    <p:animEffect transition="in" filter="fade">
                                      <p:cBhvr>
                                        <p:cTn id="126" dur="2000"/>
                                        <p:tgtEl>
                                          <p:spTgt spid="4"/>
                                        </p:tgtEl>
                                      </p:cBhvr>
                                    </p:animEffect>
                                    <p:anim calcmode="lin" valueType="num">
                                      <p:cBhvr>
                                        <p:cTn id="127" dur="2000" fill="hold"/>
                                        <p:tgtEl>
                                          <p:spTgt spid="4"/>
                                        </p:tgtEl>
                                        <p:attrNameLst>
                                          <p:attrName>ppt_w</p:attrName>
                                        </p:attrNameLst>
                                      </p:cBhvr>
                                      <p:tavLst>
                                        <p:tav tm="0" fmla="#ppt_w*sin(2.5*pi*$)">
                                          <p:val>
                                            <p:fltVal val="0"/>
                                          </p:val>
                                        </p:tav>
                                        <p:tav tm="100000">
                                          <p:val>
                                            <p:fltVal val="1"/>
                                          </p:val>
                                        </p:tav>
                                      </p:tavLst>
                                    </p:anim>
                                    <p:anim calcmode="lin" valueType="num">
                                      <p:cBhvr>
                                        <p:cTn id="12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 grpId="0" animBg="1"/>
      <p:bldP spid="690" grpId="0"/>
      <p:bldP spid="10" grpId="0" animBg="1"/>
      <p:bldP spid="11" grpId="0"/>
      <p:bldP spid="17" grpId="0" animBg="1"/>
      <p:bldP spid="17" grpId="1" animBg="1"/>
      <p:bldP spid="18" grpId="0"/>
      <p:bldP spid="18" grpId="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38" name="Rounded Rectangle 37"/>
          <p:cNvSpPr/>
          <p:nvPr/>
        </p:nvSpPr>
        <p:spPr>
          <a:xfrm>
            <a:off x="6346987" y="38266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81199" y="3811911"/>
            <a:ext cx="1735670" cy="452333"/>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85800" y="38671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Turn Arrow 59"/>
          <p:cNvSpPr/>
          <p:nvPr/>
        </p:nvSpPr>
        <p:spPr>
          <a:xfrm flipH="1" flipV="1">
            <a:off x="1404833" y="2289479"/>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8" name="Google Shape;658;p31"/>
          <p:cNvSpPr txBox="1">
            <a:spLocks noGrp="1"/>
          </p:cNvSpPr>
          <p:nvPr>
            <p:ph type="ctrTitle"/>
          </p:nvPr>
        </p:nvSpPr>
        <p:spPr>
          <a:xfrm>
            <a:off x="97512" y="571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ADDING function</a:t>
            </a:r>
            <a:endParaRPr dirty="0"/>
          </a:p>
        </p:txBody>
      </p:sp>
      <p:pic>
        <p:nvPicPr>
          <p:cNvPr id="205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48"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82365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8583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124200" y="1962150"/>
            <a:ext cx="1901246"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204154" y="1733550"/>
            <a:ext cx="1901246"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3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705511"/>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5840007"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802185"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9" name="U-Turn Arrow 58"/>
          <p:cNvSpPr/>
          <p:nvPr/>
        </p:nvSpPr>
        <p:spPr>
          <a:xfrm>
            <a:off x="1404972" y="1352550"/>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1404694" y="2289479"/>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a:off x="1404833" y="1352550"/>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p:nvPr/>
        </p:nvCxnSpPr>
        <p:spPr>
          <a:xfrm flipH="1" flipV="1">
            <a:off x="3124200" y="2114550"/>
            <a:ext cx="685800" cy="50225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flipH="1" flipV="1">
            <a:off x="3048000" y="2221891"/>
            <a:ext cx="685800" cy="50225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406112" y="2203252"/>
            <a:ext cx="809903" cy="57971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239286" y="2114550"/>
            <a:ext cx="866114" cy="59096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17328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13546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75638"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437816"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1" name="Google Shape;1321;p45"/>
          <p:cNvSpPr txBox="1">
            <a:spLocks/>
          </p:cNvSpPr>
          <p:nvPr/>
        </p:nvSpPr>
        <p:spPr>
          <a:xfrm>
            <a:off x="399354"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addHead</a:t>
            </a:r>
            <a:r>
              <a:rPr lang="en-US" sz="2000" dirty="0">
                <a:solidFill>
                  <a:srgbClr val="FFC000"/>
                </a:solidFill>
              </a:rPr>
              <a:t>()</a:t>
            </a:r>
          </a:p>
        </p:txBody>
      </p:sp>
      <p:sp>
        <p:nvSpPr>
          <p:cNvPr id="33" name="Google Shape;1321;p45"/>
          <p:cNvSpPr txBox="1">
            <a:spLocks/>
          </p:cNvSpPr>
          <p:nvPr/>
        </p:nvSpPr>
        <p:spPr>
          <a:xfrm>
            <a:off x="3062357"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addPosition</a:t>
            </a:r>
            <a:r>
              <a:rPr lang="en-US" sz="2000" dirty="0">
                <a:solidFill>
                  <a:srgbClr val="FFC000"/>
                </a:solidFill>
              </a:rPr>
              <a:t>()</a:t>
            </a:r>
          </a:p>
        </p:txBody>
      </p:sp>
      <p:sp>
        <p:nvSpPr>
          <p:cNvPr id="37" name="Google Shape;1321;p45"/>
          <p:cNvSpPr txBox="1">
            <a:spLocks/>
          </p:cNvSpPr>
          <p:nvPr/>
        </p:nvSpPr>
        <p:spPr>
          <a:xfrm>
            <a:off x="6069302"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addTail</a:t>
            </a:r>
            <a:r>
              <a:rPr lang="en-US" sz="2000" dirty="0">
                <a:solidFill>
                  <a:srgbClr val="FFC000"/>
                </a:solidFill>
              </a:rPr>
              <a:t>()</a:t>
            </a:r>
          </a:p>
        </p:txBody>
      </p:sp>
      <p:sp>
        <p:nvSpPr>
          <p:cNvPr id="44" name="Google Shape;1063;p35"/>
          <p:cNvSpPr txBox="1"/>
          <p:nvPr/>
        </p:nvSpPr>
        <p:spPr>
          <a:xfrm>
            <a:off x="2252881" y="864898"/>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l.head</a:t>
            </a:r>
            <a:endParaRPr sz="2000" dirty="0">
              <a:solidFill>
                <a:schemeClr val="lt1"/>
              </a:solidFill>
              <a:latin typeface="Share Tech"/>
              <a:ea typeface="Share Tech"/>
              <a:cs typeface="Share Tech"/>
              <a:sym typeface="Share Tech"/>
            </a:endParaRPr>
          </a:p>
        </p:txBody>
      </p:sp>
      <p:cxnSp>
        <p:nvCxnSpPr>
          <p:cNvPr id="48" name="Straight Arrow Connector 47"/>
          <p:cNvCxnSpPr/>
          <p:nvPr/>
        </p:nvCxnSpPr>
        <p:spPr>
          <a:xfrm>
            <a:off x="2795605" y="1241031"/>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Google Shape;1063;p35"/>
          <p:cNvSpPr txBox="1"/>
          <p:nvPr/>
        </p:nvSpPr>
        <p:spPr>
          <a:xfrm>
            <a:off x="5062826" y="864898"/>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l.tail</a:t>
            </a:r>
            <a:endParaRPr sz="2000" dirty="0">
              <a:solidFill>
                <a:schemeClr val="lt1"/>
              </a:solidFill>
              <a:latin typeface="Share Tech"/>
              <a:ea typeface="Share Tech"/>
              <a:cs typeface="Share Tech"/>
              <a:sym typeface="Share Tech"/>
            </a:endParaRPr>
          </a:p>
        </p:txBody>
      </p:sp>
      <p:cxnSp>
        <p:nvCxnSpPr>
          <p:cNvPr id="50" name="Straight Arrow Connector 49"/>
          <p:cNvCxnSpPr/>
          <p:nvPr/>
        </p:nvCxnSpPr>
        <p:spPr>
          <a:xfrm>
            <a:off x="5605550" y="1241031"/>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809999" y="1762315"/>
            <a:ext cx="482797" cy="461665"/>
          </a:xfrm>
          <a:prstGeom prst="rect">
            <a:avLst/>
          </a:prstGeom>
          <a:noFill/>
        </p:spPr>
        <p:txBody>
          <a:bodyPr wrap="square" lIns="91440" tIns="45720" rIns="91440" bIns="45720">
            <a:spAutoFit/>
          </a:bodyPr>
          <a:lstStyle/>
          <a:p>
            <a:pPr algn="ct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
        <p:nvSpPr>
          <p:cNvPr id="52" name="Rectangle 51"/>
          <p:cNvSpPr/>
          <p:nvPr/>
        </p:nvSpPr>
        <p:spPr>
          <a:xfrm>
            <a:off x="3810000" y="1487291"/>
            <a:ext cx="482797" cy="461665"/>
          </a:xfrm>
          <a:prstGeom prst="rect">
            <a:avLst/>
          </a:prstGeom>
          <a:noFill/>
        </p:spPr>
        <p:txBody>
          <a:bodyPr wrap="square" lIns="91440" tIns="45720" rIns="91440" bIns="45720">
            <a:spAutoFit/>
          </a:bodyPr>
          <a:lstStyle/>
          <a:p>
            <a:pPr algn="ct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arn(inVertical)">
                                      <p:cBhvr>
                                        <p:cTn id="16" dur="500"/>
                                        <p:tgtEl>
                                          <p:spTgt spid="5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arn(inVertical)">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44" presetClass="path" presetSubtype="0" accel="50000" decel="50000" fill="hold" grpId="0" nodeType="clickEffect">
                                  <p:stCondLst>
                                    <p:cond delay="0"/>
                                  </p:stCondLst>
                                  <p:childTnLst>
                                    <p:animMotion origin="layout" path="M -0.1724 4.34917E-6 L -0.12639 -0.05738 C -0.11667 -0.07033 -0.10209 -0.0765 -0.08716 -0.0765 C -0.06979 -0.0765 -0.05608 -0.07033 -0.04653 -0.05738 L 3.33333E-6 4.34917E-6 " pathEditMode="relative" rAng="0" ptsTypes="FffFF">
                                      <p:cBhvr>
                                        <p:cTn id="23" dur="2000" spd="-100000" fill="hold"/>
                                        <p:tgtEl>
                                          <p:spTgt spid="44"/>
                                        </p:tgtEl>
                                        <p:attrNameLst>
                                          <p:attrName>ppt_x</p:attrName>
                                          <p:attrName>ppt_y</p:attrName>
                                        </p:attrNameLst>
                                      </p:cBhvr>
                                      <p:rCtr x="8611" y="-3825"/>
                                    </p:animMotion>
                                  </p:childTnLst>
                                </p:cTn>
                              </p:par>
                              <p:par>
                                <p:cTn id="24" presetID="44" presetClass="path" presetSubtype="0" accel="50000" decel="50000" fill="hold" nodeType="withEffect">
                                  <p:stCondLst>
                                    <p:cond delay="0"/>
                                  </p:stCondLst>
                                  <p:childTnLst>
                                    <p:animMotion origin="layout" path="M -0.1724 -7.40284E-7 L -0.12639 -0.05737 C -0.11667 -0.07033 -0.10208 -0.0765 -0.08715 -0.0765 C -0.06979 -0.0765 -0.05608 -0.07033 -0.04653 -0.05737 L 8.33333E-7 -7.40284E-7 " pathEditMode="relative" rAng="0" ptsTypes="FffFF">
                                      <p:cBhvr>
                                        <p:cTn id="25" dur="2000" spd="-100000" fill="hold"/>
                                        <p:tgtEl>
                                          <p:spTgt spid="48"/>
                                        </p:tgtEl>
                                        <p:attrNameLst>
                                          <p:attrName>ppt_x</p:attrName>
                                          <p:attrName>ppt_y</p:attrName>
                                        </p:attrNameLst>
                                      </p:cBhvr>
                                      <p:rCtr x="8611" y="-3825"/>
                                    </p:animMotion>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2000"/>
                                        <p:tgtEl>
                                          <p:spTgt spid="64"/>
                                        </p:tgtEl>
                                      </p:cBhvr>
                                    </p:animEffect>
                                    <p:anim calcmode="lin" valueType="num">
                                      <p:cBhvr>
                                        <p:cTn id="31" dur="2000" fill="hold"/>
                                        <p:tgtEl>
                                          <p:spTgt spid="64"/>
                                        </p:tgtEl>
                                        <p:attrNameLst>
                                          <p:attrName>ppt_w</p:attrName>
                                        </p:attrNameLst>
                                      </p:cBhvr>
                                      <p:tavLst>
                                        <p:tav tm="0" fmla="#ppt_w*sin(2.5*pi*$)">
                                          <p:val>
                                            <p:fltVal val="0"/>
                                          </p:val>
                                        </p:tav>
                                        <p:tav tm="100000">
                                          <p:val>
                                            <p:fltVal val="1"/>
                                          </p:val>
                                        </p:tav>
                                      </p:tavLst>
                                    </p:anim>
                                    <p:anim calcmode="lin" valueType="num">
                                      <p:cBhvr>
                                        <p:cTn id="32" dur="2000" fill="hold"/>
                                        <p:tgtEl>
                                          <p:spTgt spid="64"/>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2000"/>
                                        <p:tgtEl>
                                          <p:spTgt spid="63"/>
                                        </p:tgtEl>
                                      </p:cBhvr>
                                    </p:animEffect>
                                    <p:anim calcmode="lin" valueType="num">
                                      <p:cBhvr>
                                        <p:cTn id="36" dur="2000" fill="hold"/>
                                        <p:tgtEl>
                                          <p:spTgt spid="63"/>
                                        </p:tgtEl>
                                        <p:attrNameLst>
                                          <p:attrName>ppt_w</p:attrName>
                                        </p:attrNameLst>
                                      </p:cBhvr>
                                      <p:tavLst>
                                        <p:tav tm="0" fmla="#ppt_w*sin(2.5*pi*$)">
                                          <p:val>
                                            <p:fltVal val="0"/>
                                          </p:val>
                                        </p:tav>
                                        <p:tav tm="100000">
                                          <p:val>
                                            <p:fltVal val="1"/>
                                          </p:val>
                                        </p:tav>
                                      </p:tavLst>
                                    </p:anim>
                                    <p:anim calcmode="lin" valueType="num">
                                      <p:cBhvr>
                                        <p:cTn id="37" dur="2000" fill="hold"/>
                                        <p:tgtEl>
                                          <p:spTgt spid="63"/>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anim calcmode="lin" valueType="num">
                                      <p:cBhvr>
                                        <p:cTn id="41" dur="2000" fill="hold"/>
                                        <p:tgtEl>
                                          <p:spTgt spid="29"/>
                                        </p:tgtEl>
                                        <p:attrNameLst>
                                          <p:attrName>ppt_w</p:attrName>
                                        </p:attrNameLst>
                                      </p:cBhvr>
                                      <p:tavLst>
                                        <p:tav tm="0" fmla="#ppt_w*sin(2.5*pi*$)">
                                          <p:val>
                                            <p:fltVal val="0"/>
                                          </p:val>
                                        </p:tav>
                                        <p:tav tm="100000">
                                          <p:val>
                                            <p:fltVal val="1"/>
                                          </p:val>
                                        </p:tav>
                                      </p:tavLst>
                                    </p:anim>
                                    <p:anim calcmode="lin" valueType="num">
                                      <p:cBhvr>
                                        <p:cTn id="42" dur="2000" fill="hold"/>
                                        <p:tgtEl>
                                          <p:spTgt spid="29"/>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anim calcmode="lin" valueType="num">
                                      <p:cBhvr>
                                        <p:cTn id="46" dur="2000" fill="hold"/>
                                        <p:tgtEl>
                                          <p:spTgt spid="41"/>
                                        </p:tgtEl>
                                        <p:attrNameLst>
                                          <p:attrName>ppt_w</p:attrName>
                                        </p:attrNameLst>
                                      </p:cBhvr>
                                      <p:tavLst>
                                        <p:tav tm="0" fmla="#ppt_w*sin(2.5*pi*$)">
                                          <p:val>
                                            <p:fltVal val="0"/>
                                          </p:val>
                                        </p:tav>
                                        <p:tav tm="100000">
                                          <p:val>
                                            <p:fltVal val="1"/>
                                          </p:val>
                                        </p:tav>
                                      </p:tavLst>
                                    </p:anim>
                                    <p:anim calcmode="lin" valueType="num">
                                      <p:cBhvr>
                                        <p:cTn id="47" dur="2000" fill="hold"/>
                                        <p:tgtEl>
                                          <p:spTgt spid="41"/>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2000"/>
                                        <p:tgtEl>
                                          <p:spTgt spid="42"/>
                                        </p:tgtEl>
                                      </p:cBhvr>
                                    </p:animEffect>
                                    <p:anim calcmode="lin" valueType="num">
                                      <p:cBhvr>
                                        <p:cTn id="51" dur="2000" fill="hold"/>
                                        <p:tgtEl>
                                          <p:spTgt spid="42"/>
                                        </p:tgtEl>
                                        <p:attrNameLst>
                                          <p:attrName>ppt_w</p:attrName>
                                        </p:attrNameLst>
                                      </p:cBhvr>
                                      <p:tavLst>
                                        <p:tav tm="0" fmla="#ppt_w*sin(2.5*pi*$)">
                                          <p:val>
                                            <p:fltVal val="0"/>
                                          </p:val>
                                        </p:tav>
                                        <p:tav tm="100000">
                                          <p:val>
                                            <p:fltVal val="1"/>
                                          </p:val>
                                        </p:tav>
                                      </p:tavLst>
                                    </p:anim>
                                    <p:anim calcmode="lin" valueType="num">
                                      <p:cBhvr>
                                        <p:cTn id="52" dur="2000" fill="hold"/>
                                        <p:tgtEl>
                                          <p:spTgt spid="42"/>
                                        </p:tgtEl>
                                        <p:attrNameLst>
                                          <p:attrName>ppt_h</p:attrName>
                                        </p:attrNameLst>
                                      </p:cBhvr>
                                      <p:tavLst>
                                        <p:tav tm="0">
                                          <p:val>
                                            <p:strVal val="#ppt_h"/>
                                          </p:val>
                                        </p:tav>
                                        <p:tav tm="100000">
                                          <p:val>
                                            <p:strVal val="#ppt_h"/>
                                          </p:val>
                                        </p:tav>
                                      </p:tavLst>
                                    </p:anim>
                                  </p:childTnLst>
                                </p:cTn>
                              </p:par>
                              <p:par>
                                <p:cTn id="53" presetID="2" presetClass="exit" presetSubtype="4" fill="hold" grpId="1" nodeType="withEffect">
                                  <p:stCondLst>
                                    <p:cond delay="0"/>
                                  </p:stCondLst>
                                  <p:childTnLst>
                                    <p:anim calcmode="lin" valueType="num">
                                      <p:cBhvr additive="base">
                                        <p:cTn id="54" dur="500"/>
                                        <p:tgtEl>
                                          <p:spTgt spid="59"/>
                                        </p:tgtEl>
                                        <p:attrNameLst>
                                          <p:attrName>ppt_x</p:attrName>
                                        </p:attrNameLst>
                                      </p:cBhvr>
                                      <p:tavLst>
                                        <p:tav tm="0">
                                          <p:val>
                                            <p:strVal val="ppt_x"/>
                                          </p:val>
                                        </p:tav>
                                        <p:tav tm="100000">
                                          <p:val>
                                            <p:strVal val="ppt_x"/>
                                          </p:val>
                                        </p:tav>
                                      </p:tavLst>
                                    </p:anim>
                                    <p:anim calcmode="lin" valueType="num">
                                      <p:cBhvr additive="base">
                                        <p:cTn id="55" dur="500"/>
                                        <p:tgtEl>
                                          <p:spTgt spid="59"/>
                                        </p:tgtEl>
                                        <p:attrNameLst>
                                          <p:attrName>ppt_y</p:attrName>
                                        </p:attrNameLst>
                                      </p:cBhvr>
                                      <p:tavLst>
                                        <p:tav tm="0">
                                          <p:val>
                                            <p:strVal val="ppt_y"/>
                                          </p:val>
                                        </p:tav>
                                        <p:tav tm="100000">
                                          <p:val>
                                            <p:strVal val="1+ppt_h/2"/>
                                          </p:val>
                                        </p:tav>
                                      </p:tavLst>
                                    </p:anim>
                                    <p:set>
                                      <p:cBhvr>
                                        <p:cTn id="56" dur="1" fill="hold">
                                          <p:stCondLst>
                                            <p:cond delay="499"/>
                                          </p:stCondLst>
                                        </p:cTn>
                                        <p:tgtEl>
                                          <p:spTgt spid="59"/>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60"/>
                                        </p:tgtEl>
                                        <p:attrNameLst>
                                          <p:attrName>ppt_x</p:attrName>
                                        </p:attrNameLst>
                                      </p:cBhvr>
                                      <p:tavLst>
                                        <p:tav tm="0">
                                          <p:val>
                                            <p:strVal val="ppt_x"/>
                                          </p:val>
                                        </p:tav>
                                        <p:tav tm="100000">
                                          <p:val>
                                            <p:strVal val="ppt_x"/>
                                          </p:val>
                                        </p:tav>
                                      </p:tavLst>
                                    </p:anim>
                                    <p:anim calcmode="lin" valueType="num">
                                      <p:cBhvr additive="base">
                                        <p:cTn id="59" dur="500"/>
                                        <p:tgtEl>
                                          <p:spTgt spid="60"/>
                                        </p:tgtEl>
                                        <p:attrNameLst>
                                          <p:attrName>ppt_y</p:attrName>
                                        </p:attrNameLst>
                                      </p:cBhvr>
                                      <p:tavLst>
                                        <p:tav tm="0">
                                          <p:val>
                                            <p:strVal val="ppt_y"/>
                                          </p:val>
                                        </p:tav>
                                        <p:tav tm="100000">
                                          <p:val>
                                            <p:strVal val="1+ppt_h/2"/>
                                          </p:val>
                                        </p:tav>
                                      </p:tavLst>
                                    </p:anim>
                                    <p:set>
                                      <p:cBhvr>
                                        <p:cTn id="60" dur="1" fill="hold">
                                          <p:stCondLst>
                                            <p:cond delay="499"/>
                                          </p:stCondLst>
                                        </p:cTn>
                                        <p:tgtEl>
                                          <p:spTgt spid="6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4" presetClass="path" presetSubtype="0" accel="50000" decel="50000" fill="hold" grpId="0" nodeType="clickEffect">
                                  <p:stCondLst>
                                    <p:cond delay="0"/>
                                  </p:stCondLst>
                                  <p:childTnLst>
                                    <p:animMotion origin="layout" path="M -0.01979 4.34917E-6 L 0.02621 -0.05738 C 0.03594 -0.07033 0.05052 -0.0765 0.06545 -0.0765 C 0.08281 -0.0765 0.09653 -0.07033 0.10607 -0.05738 L 0.1526 4.34917E-6 " pathEditMode="relative" rAng="0" ptsTypes="FffFF">
                                      <p:cBhvr>
                                        <p:cTn id="64" dur="2000" fill="hold"/>
                                        <p:tgtEl>
                                          <p:spTgt spid="49"/>
                                        </p:tgtEl>
                                        <p:attrNameLst>
                                          <p:attrName>ppt_x</p:attrName>
                                          <p:attrName>ppt_y</p:attrName>
                                        </p:attrNameLst>
                                      </p:cBhvr>
                                      <p:rCtr x="8611" y="-3825"/>
                                    </p:animMotion>
                                  </p:childTnLst>
                                </p:cTn>
                              </p:par>
                              <p:par>
                                <p:cTn id="65" presetID="44" presetClass="path" presetSubtype="0" accel="50000" decel="50000" fill="hold" nodeType="withEffect">
                                  <p:stCondLst>
                                    <p:cond delay="0"/>
                                  </p:stCondLst>
                                  <p:childTnLst>
                                    <p:animMotion origin="layout" path="M -0.01979 -7.40284E-7 L 0.02622 -0.05737 C 0.03594 -0.07033 0.05052 -0.0765 0.06545 -0.0765 C 0.08281 -0.0765 0.09653 -0.07033 0.10608 -0.05737 L 0.15261 -7.40284E-7 " pathEditMode="relative" rAng="0" ptsTypes="FffFF">
                                      <p:cBhvr>
                                        <p:cTn id="66" dur="2000" fill="hold"/>
                                        <p:tgtEl>
                                          <p:spTgt spid="50"/>
                                        </p:tgtEl>
                                        <p:attrNameLst>
                                          <p:attrName>ppt_x</p:attrName>
                                          <p:attrName>ppt_y</p:attrName>
                                        </p:attrNameLst>
                                      </p:cBhvr>
                                      <p:rCtr x="8611" y="-3825"/>
                                    </p:animMotion>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circle(in)">
                                      <p:cBhvr>
                                        <p:cTn id="71" dur="2000"/>
                                        <p:tgtEl>
                                          <p:spTgt spid="46"/>
                                        </p:tgtEl>
                                      </p:cBhvr>
                                    </p:animEffect>
                                  </p:childTnLst>
                                </p:cTn>
                              </p:par>
                              <p:par>
                                <p:cTn id="72" presetID="6" presetClass="entr" presetSubtype="16"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circle(in)">
                                      <p:cBhvr>
                                        <p:cTn id="74" dur="2000"/>
                                        <p:tgtEl>
                                          <p:spTgt spid="8"/>
                                        </p:tgtEl>
                                      </p:cBhvr>
                                    </p:animEffect>
                                  </p:childTnLst>
                                </p:cTn>
                              </p:par>
                              <p:par>
                                <p:cTn id="75" presetID="6" presetClass="entr" presetSubtype="16"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circle(in)">
                                      <p:cBhvr>
                                        <p:cTn id="77" dur="20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circle(in)">
                                      <p:cBhvr>
                                        <p:cTn id="82" dur="2000"/>
                                        <p:tgtEl>
                                          <p:spTgt spid="45"/>
                                        </p:tgtEl>
                                      </p:cBhvr>
                                    </p:animEffect>
                                  </p:childTnLst>
                                </p:cTn>
                              </p:par>
                              <p:par>
                                <p:cTn id="83" presetID="6" presetClass="entr" presetSubtype="16"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circle(in)">
                                      <p:cBhvr>
                                        <p:cTn id="85" dur="2000"/>
                                        <p:tgtEl>
                                          <p:spTgt spid="47"/>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35"/>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6"/>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5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5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5"/>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8"/>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6"/>
                                        </p:tgtEl>
                                        <p:attrNameLst>
                                          <p:attrName>style.visibility</p:attrName>
                                        </p:attrNameLst>
                                      </p:cBhvr>
                                      <p:to>
                                        <p:strVal val="hidden"/>
                                      </p:to>
                                    </p:set>
                                  </p:childTnLst>
                                </p:cTn>
                              </p:par>
                              <p:par>
                                <p:cTn id="108" presetID="1" presetClass="entr" presetSubtype="0" fill="hold" nodeType="withEffect">
                                  <p:stCondLst>
                                    <p:cond delay="0"/>
                                  </p:stCondLst>
                                  <p:childTnLst>
                                    <p:set>
                                      <p:cBhvr>
                                        <p:cTn id="109" dur="1" fill="hold">
                                          <p:stCondLst>
                                            <p:cond delay="0"/>
                                          </p:stCondLst>
                                        </p:cTn>
                                        <p:tgtEl>
                                          <p:spTgt spid="6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67"/>
                                        </p:tgtEl>
                                        <p:attrNameLst>
                                          <p:attrName>style.visibility</p:attrName>
                                        </p:attrNameLst>
                                      </p:cBhvr>
                                      <p:to>
                                        <p:strVal val="visible"/>
                                      </p:to>
                                    </p:set>
                                  </p:childTnLst>
                                </p:cTn>
                              </p:par>
                              <p:par>
                                <p:cTn id="116" presetID="64" presetClass="path" presetSubtype="0" accel="50000" decel="50000" fill="hold" nodeType="withEffect">
                                  <p:stCondLst>
                                    <p:cond delay="0"/>
                                  </p:stCondLst>
                                  <p:childTnLst>
                                    <p:animMotion origin="layout" path="M 0.00417 0.02283 L 0.00417 -0.22702 " pathEditMode="relative" rAng="0" ptsTypes="AA">
                                      <p:cBhvr>
                                        <p:cTn id="117" dur="1000" fill="hold"/>
                                        <p:tgtEl>
                                          <p:spTgt spid="39"/>
                                        </p:tgtEl>
                                        <p:attrNameLst>
                                          <p:attrName>ppt_x</p:attrName>
                                          <p:attrName>ppt_y</p:attrName>
                                        </p:attrNameLst>
                                      </p:cBhvr>
                                      <p:rCtr x="0" y="-124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59" grpId="0" animBg="1"/>
      <p:bldP spid="59" grpId="1" animBg="1"/>
      <p:bldP spid="63" grpId="0" animBg="1"/>
      <p:bldP spid="64" grpId="0" animBg="1"/>
      <p:bldP spid="44" grpId="0"/>
      <p:bldP spid="49" grpId="0"/>
      <p:bldP spid="51" grpId="0"/>
      <p:bldP spid="51" grpId="1"/>
      <p:bldP spid="52" grpId="0"/>
      <p:bldP spid="5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50" name="U-Turn Arrow 49"/>
          <p:cNvSpPr/>
          <p:nvPr/>
        </p:nvSpPr>
        <p:spPr>
          <a:xfrm flipH="1" flipV="1">
            <a:off x="2711052" y="2271416"/>
            <a:ext cx="2755159"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U-Turn Arrow 50"/>
          <p:cNvSpPr/>
          <p:nvPr/>
        </p:nvSpPr>
        <p:spPr>
          <a:xfrm>
            <a:off x="2711052" y="1368626"/>
            <a:ext cx="2755159"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7"/>
          <p:cNvSpPr/>
          <p:nvPr/>
        </p:nvSpPr>
        <p:spPr>
          <a:xfrm>
            <a:off x="6346987" y="38266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81199" y="3811911"/>
            <a:ext cx="1735670" cy="452333"/>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85800" y="38671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Turn Arrow 59"/>
          <p:cNvSpPr/>
          <p:nvPr/>
        </p:nvSpPr>
        <p:spPr>
          <a:xfrm flipH="1" flipV="1">
            <a:off x="2754324" y="2263825"/>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8" name="Google Shape;658;p31"/>
          <p:cNvSpPr txBox="1">
            <a:spLocks noGrp="1"/>
          </p:cNvSpPr>
          <p:nvPr>
            <p:ph type="ctrTitle"/>
          </p:nvPr>
        </p:nvSpPr>
        <p:spPr>
          <a:xfrm>
            <a:off x="125878" y="1333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DELETING function</a:t>
            </a:r>
            <a:endParaRPr dirty="0"/>
          </a:p>
        </p:txBody>
      </p:sp>
      <p:pic>
        <p:nvPicPr>
          <p:cNvPr id="205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48"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82365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8583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3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231" y="1530396"/>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5840007"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802185"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9" name="U-Turn Arrow 58"/>
          <p:cNvSpPr/>
          <p:nvPr/>
        </p:nvSpPr>
        <p:spPr>
          <a:xfrm>
            <a:off x="2754324" y="1361035"/>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1404694" y="2289479"/>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a:off x="1404833" y="1352550"/>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 name="Straight Arrow Connector 64"/>
          <p:cNvCxnSpPr/>
          <p:nvPr/>
        </p:nvCxnSpPr>
        <p:spPr>
          <a:xfrm>
            <a:off x="317328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13546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75638"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437816"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1" name="Google Shape;1321;p45"/>
          <p:cNvSpPr txBox="1">
            <a:spLocks/>
          </p:cNvSpPr>
          <p:nvPr/>
        </p:nvSpPr>
        <p:spPr>
          <a:xfrm>
            <a:off x="399354"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delHead</a:t>
            </a:r>
            <a:r>
              <a:rPr lang="en-US" sz="2000" dirty="0">
                <a:solidFill>
                  <a:srgbClr val="FFC000"/>
                </a:solidFill>
              </a:rPr>
              <a:t>()</a:t>
            </a:r>
          </a:p>
        </p:txBody>
      </p:sp>
      <p:sp>
        <p:nvSpPr>
          <p:cNvPr id="33" name="Google Shape;1321;p45"/>
          <p:cNvSpPr txBox="1">
            <a:spLocks/>
          </p:cNvSpPr>
          <p:nvPr/>
        </p:nvSpPr>
        <p:spPr>
          <a:xfrm>
            <a:off x="3062357"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delPosition</a:t>
            </a:r>
            <a:r>
              <a:rPr lang="en-US" sz="2000" dirty="0">
                <a:solidFill>
                  <a:srgbClr val="FFC000"/>
                </a:solidFill>
              </a:rPr>
              <a:t>()</a:t>
            </a:r>
          </a:p>
        </p:txBody>
      </p:sp>
      <p:sp>
        <p:nvSpPr>
          <p:cNvPr id="37" name="Google Shape;1321;p45"/>
          <p:cNvSpPr txBox="1">
            <a:spLocks/>
          </p:cNvSpPr>
          <p:nvPr/>
        </p:nvSpPr>
        <p:spPr>
          <a:xfrm>
            <a:off x="6069302"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delTail</a:t>
            </a:r>
            <a:r>
              <a:rPr lang="en-US" sz="2000" dirty="0">
                <a:solidFill>
                  <a:srgbClr val="FFC000"/>
                </a:solidFill>
              </a:rPr>
              <a:t>()</a:t>
            </a:r>
          </a:p>
        </p:txBody>
      </p:sp>
      <p:sp>
        <p:nvSpPr>
          <p:cNvPr id="40" name="Google Shape;1063;p35"/>
          <p:cNvSpPr txBox="1"/>
          <p:nvPr/>
        </p:nvSpPr>
        <p:spPr>
          <a:xfrm>
            <a:off x="682324" y="905779"/>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l.head</a:t>
            </a:r>
            <a:endParaRPr sz="2000" dirty="0">
              <a:solidFill>
                <a:schemeClr val="lt1"/>
              </a:solidFill>
              <a:latin typeface="Share Tech"/>
              <a:ea typeface="Share Tech"/>
              <a:cs typeface="Share Tech"/>
              <a:sym typeface="Share Tech"/>
            </a:endParaRPr>
          </a:p>
        </p:txBody>
      </p:sp>
      <p:cxnSp>
        <p:nvCxnSpPr>
          <p:cNvPr id="44" name="Straight Arrow Connector 43"/>
          <p:cNvCxnSpPr/>
          <p:nvPr/>
        </p:nvCxnSpPr>
        <p:spPr>
          <a:xfrm>
            <a:off x="1225048" y="1281912"/>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Google Shape;1063;p35"/>
          <p:cNvSpPr txBox="1"/>
          <p:nvPr/>
        </p:nvSpPr>
        <p:spPr>
          <a:xfrm>
            <a:off x="6389815" y="905490"/>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l.tail</a:t>
            </a:r>
            <a:endParaRPr sz="2000" dirty="0">
              <a:solidFill>
                <a:schemeClr val="lt1"/>
              </a:solidFill>
              <a:latin typeface="Share Tech"/>
              <a:ea typeface="Share Tech"/>
              <a:cs typeface="Share Tech"/>
              <a:sym typeface="Share Tech"/>
            </a:endParaRPr>
          </a:p>
        </p:txBody>
      </p:sp>
      <p:cxnSp>
        <p:nvCxnSpPr>
          <p:cNvPr id="49" name="Straight Arrow Connector 48"/>
          <p:cNvCxnSpPr/>
          <p:nvPr/>
        </p:nvCxnSpPr>
        <p:spPr>
          <a:xfrm>
            <a:off x="6932539" y="1281623"/>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134908" y="1962150"/>
            <a:ext cx="1901246"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214862" y="1733550"/>
            <a:ext cx="1901246"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52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0.03247 -0.00802 L 0.01354 -0.0654 C 0.02326 -0.07835 0.03784 -0.08452 0.05277 -0.08452 C 0.07013 -0.08452 0.08385 -0.07835 0.0934 -0.0654 L 0.13993 -0.00802 " pathEditMode="relative" rAng="0" ptsTypes="FffFF">
                                      <p:cBhvr>
                                        <p:cTn id="6" dur="2000" fill="hold"/>
                                        <p:tgtEl>
                                          <p:spTgt spid="40"/>
                                        </p:tgtEl>
                                        <p:attrNameLst>
                                          <p:attrName>ppt_x</p:attrName>
                                          <p:attrName>ppt_y</p:attrName>
                                        </p:attrNameLst>
                                      </p:cBhvr>
                                      <p:rCtr x="8611" y="-3825"/>
                                    </p:animMotion>
                                  </p:childTnLst>
                                </p:cTn>
                              </p:par>
                              <p:par>
                                <p:cTn id="7" presetID="44" presetClass="path" presetSubtype="0" accel="50000" decel="50000" fill="hold" nodeType="withEffect">
                                  <p:stCondLst>
                                    <p:cond delay="0"/>
                                  </p:stCondLst>
                                  <p:childTnLst>
                                    <p:animMotion origin="layout" path="M -0.0257 -0.00555 L 0.02031 -0.06292 C 0.03003 -0.07588 0.04462 -0.08205 0.05955 -0.08205 C 0.07691 -0.08205 0.09062 -0.07588 0.10017 -0.06292 L 0.1467 -0.00555 " pathEditMode="relative" rAng="0" ptsTypes="FffFF">
                                      <p:cBhvr>
                                        <p:cTn id="8" dur="2000" fill="hold"/>
                                        <p:tgtEl>
                                          <p:spTgt spid="44"/>
                                        </p:tgtEl>
                                        <p:attrNameLst>
                                          <p:attrName>ppt_x</p:attrName>
                                          <p:attrName>ppt_y</p:attrName>
                                        </p:attrNameLst>
                                      </p:cBhvr>
                                      <p:rCtr x="8611" y="-3825"/>
                                    </p:animMotion>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2050"/>
                                        </p:tgtEl>
                                      </p:cBhvr>
                                    </p:animEffect>
                                    <p:set>
                                      <p:cBhvr>
                                        <p:cTn id="13" dur="1" fill="hold">
                                          <p:stCondLst>
                                            <p:cond delay="1999"/>
                                          </p:stCondLst>
                                        </p:cTn>
                                        <p:tgtEl>
                                          <p:spTgt spid="2050"/>
                                        </p:tgtEl>
                                        <p:attrNameLst>
                                          <p:attrName>style.visibility</p:attrName>
                                        </p:attrNameLst>
                                      </p:cBhvr>
                                      <p:to>
                                        <p:strVal val="hidden"/>
                                      </p:to>
                                    </p:set>
                                  </p:childTnLst>
                                </p:cTn>
                              </p:par>
                              <p:par>
                                <p:cTn id="14" presetID="6" presetClass="exit" presetSubtype="32" fill="hold" grpId="0" nodeType="withEffect">
                                  <p:stCondLst>
                                    <p:cond delay="0"/>
                                  </p:stCondLst>
                                  <p:childTnLst>
                                    <p:animEffect transition="out" filter="circle(out)">
                                      <p:cBhvr>
                                        <p:cTn id="15" dur="2000"/>
                                        <p:tgtEl>
                                          <p:spTgt spid="64"/>
                                        </p:tgtEl>
                                      </p:cBhvr>
                                    </p:animEffect>
                                    <p:set>
                                      <p:cBhvr>
                                        <p:cTn id="16" dur="1" fill="hold">
                                          <p:stCondLst>
                                            <p:cond delay="1999"/>
                                          </p:stCondLst>
                                        </p:cTn>
                                        <p:tgtEl>
                                          <p:spTgt spid="64"/>
                                        </p:tgtEl>
                                        <p:attrNameLst>
                                          <p:attrName>style.visibility</p:attrName>
                                        </p:attrNameLst>
                                      </p:cBhvr>
                                      <p:to>
                                        <p:strVal val="hidden"/>
                                      </p:to>
                                    </p:set>
                                  </p:childTnLst>
                                </p:cTn>
                              </p:par>
                              <p:par>
                                <p:cTn id="17" presetID="6" presetClass="exit" presetSubtype="32" fill="hold" nodeType="withEffect">
                                  <p:stCondLst>
                                    <p:cond delay="0"/>
                                  </p:stCondLst>
                                  <p:childTnLst>
                                    <p:animEffect transition="out" filter="circle(out)">
                                      <p:cBhvr>
                                        <p:cTn id="18" dur="2000"/>
                                        <p:tgtEl>
                                          <p:spTgt spid="3"/>
                                        </p:tgtEl>
                                      </p:cBhvr>
                                    </p:animEffect>
                                    <p:set>
                                      <p:cBhvr>
                                        <p:cTn id="19" dur="1" fill="hold">
                                          <p:stCondLst>
                                            <p:cond delay="1999"/>
                                          </p:stCondLst>
                                        </p:cTn>
                                        <p:tgtEl>
                                          <p:spTgt spid="3"/>
                                        </p:tgtEl>
                                        <p:attrNameLst>
                                          <p:attrName>style.visibility</p:attrName>
                                        </p:attrNameLst>
                                      </p:cBhvr>
                                      <p:to>
                                        <p:strVal val="hidden"/>
                                      </p:to>
                                    </p:set>
                                  </p:childTnLst>
                                </p:cTn>
                              </p:par>
                              <p:par>
                                <p:cTn id="20" presetID="6" presetClass="exit" presetSubtype="32" fill="hold" nodeType="withEffect">
                                  <p:stCondLst>
                                    <p:cond delay="0"/>
                                  </p:stCondLst>
                                  <p:childTnLst>
                                    <p:animEffect transition="out" filter="circle(out)">
                                      <p:cBhvr>
                                        <p:cTn id="21" dur="2000"/>
                                        <p:tgtEl>
                                          <p:spTgt spid="34"/>
                                        </p:tgtEl>
                                      </p:cBhvr>
                                    </p:animEffect>
                                    <p:set>
                                      <p:cBhvr>
                                        <p:cTn id="22" dur="1" fill="hold">
                                          <p:stCondLst>
                                            <p:cond delay="1999"/>
                                          </p:stCondLst>
                                        </p:cTn>
                                        <p:tgtEl>
                                          <p:spTgt spid="34"/>
                                        </p:tgtEl>
                                        <p:attrNameLst>
                                          <p:attrName>style.visibility</p:attrName>
                                        </p:attrNameLst>
                                      </p:cBhvr>
                                      <p:to>
                                        <p:strVal val="hidden"/>
                                      </p:to>
                                    </p:set>
                                  </p:childTnLst>
                                </p:cTn>
                              </p:par>
                              <p:par>
                                <p:cTn id="23" presetID="6" presetClass="exit" presetSubtype="32" fill="hold" grpId="0" nodeType="withEffect">
                                  <p:stCondLst>
                                    <p:cond delay="0"/>
                                  </p:stCondLst>
                                  <p:childTnLst>
                                    <p:animEffect transition="out" filter="circle(out)">
                                      <p:cBhvr>
                                        <p:cTn id="24" dur="2000"/>
                                        <p:tgtEl>
                                          <p:spTgt spid="63"/>
                                        </p:tgtEl>
                                      </p:cBhvr>
                                    </p:animEffect>
                                    <p:set>
                                      <p:cBhvr>
                                        <p:cTn id="25" dur="1" fill="hold">
                                          <p:stCondLst>
                                            <p:cond delay="1999"/>
                                          </p:stCondLst>
                                        </p:cTn>
                                        <p:tgtEl>
                                          <p:spTgt spid="63"/>
                                        </p:tgtEl>
                                        <p:attrNameLst>
                                          <p:attrName>style.visibility</p:attrName>
                                        </p:attrNameLst>
                                      </p:cBhvr>
                                      <p:to>
                                        <p:strVal val="hidden"/>
                                      </p:to>
                                    </p:set>
                                  </p:childTnLst>
                                </p:cTn>
                              </p:par>
                              <p:par>
                                <p:cTn id="26" presetID="53" presetClass="entr" presetSubtype="16"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Effect transition="in" filter="fade">
                                      <p:cBhvr>
                                        <p:cTn id="30" dur="500"/>
                                        <p:tgtEl>
                                          <p:spTgt spid="6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44" presetClass="path" presetSubtype="0" accel="50000" decel="50000" fill="hold" grpId="0" nodeType="clickEffect">
                                  <p:stCondLst>
                                    <p:cond delay="0"/>
                                  </p:stCondLst>
                                  <p:childTnLst>
                                    <p:animMotion origin="layout" path="M -0.14827 -0.02252 L -0.10226 -0.07989 C -0.09254 -0.09285 -0.07795 -0.09902 -0.06302 -0.09902 C -0.04566 -0.09902 -0.03195 -0.09285 -0.0224 -0.07989 L 0.02413 -0.02252 " pathEditMode="relative" rAng="0" ptsTypes="FffFF">
                                      <p:cBhvr>
                                        <p:cTn id="39" dur="2000" spd="-100000" fill="hold"/>
                                        <p:tgtEl>
                                          <p:spTgt spid="48"/>
                                        </p:tgtEl>
                                        <p:attrNameLst>
                                          <p:attrName>ppt_x</p:attrName>
                                          <p:attrName>ppt_y</p:attrName>
                                        </p:attrNameLst>
                                      </p:cBhvr>
                                      <p:rCtr x="8611" y="-3825"/>
                                    </p:animMotion>
                                  </p:childTnLst>
                                </p:cTn>
                              </p:par>
                              <p:par>
                                <p:cTn id="40" presetID="44" presetClass="path" presetSubtype="0" accel="50000" decel="50000" fill="hold" nodeType="withEffect">
                                  <p:stCondLst>
                                    <p:cond delay="0"/>
                                  </p:stCondLst>
                                  <p:childTnLst>
                                    <p:animMotion origin="layout" path="M -0.14826 -0.02251 L -0.10226 -0.07989 C -0.09253 -0.09284 -0.07795 -0.09901 -0.06302 -0.09901 C -0.04566 -0.09901 -0.03194 -0.09284 -0.0224 -0.07989 L 0.02413 -0.02251 " pathEditMode="relative" rAng="0" ptsTypes="FffFF">
                                      <p:cBhvr>
                                        <p:cTn id="41" dur="2000" spd="-100000" fill="hold"/>
                                        <p:tgtEl>
                                          <p:spTgt spid="49"/>
                                        </p:tgtEl>
                                        <p:attrNameLst>
                                          <p:attrName>ppt_x</p:attrName>
                                          <p:attrName>ppt_y</p:attrName>
                                        </p:attrNameLst>
                                      </p:cBhvr>
                                      <p:rCtr x="8611" y="-3825"/>
                                    </p:animMotion>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60"/>
                                        </p:tgtEl>
                                      </p:cBhvr>
                                    </p:animEffect>
                                    <p:set>
                                      <p:cBhvr>
                                        <p:cTn id="46" dur="1" fill="hold">
                                          <p:stCondLst>
                                            <p:cond delay="499"/>
                                          </p:stCondLst>
                                        </p:cTn>
                                        <p:tgtEl>
                                          <p:spTgt spid="60"/>
                                        </p:tgtEl>
                                        <p:attrNameLst>
                                          <p:attrName>style.visibility</p:attrName>
                                        </p:attrNameLst>
                                      </p:cBhvr>
                                      <p:to>
                                        <p:strVal val="hidden"/>
                                      </p:to>
                                    </p:set>
                                  </p:childTnLst>
                                </p:cTn>
                              </p:par>
                              <p:par>
                                <p:cTn id="47" presetID="14" presetClass="exit" presetSubtype="10" fill="hold" grpId="1" nodeType="withEffect">
                                  <p:stCondLst>
                                    <p:cond delay="0"/>
                                  </p:stCondLst>
                                  <p:childTnLst>
                                    <p:animEffect transition="out" filter="randombar(horizontal)">
                                      <p:cBhvr>
                                        <p:cTn id="48" dur="500"/>
                                        <p:tgtEl>
                                          <p:spTgt spid="59"/>
                                        </p:tgtEl>
                                      </p:cBhvr>
                                    </p:animEffect>
                                    <p:set>
                                      <p:cBhvr>
                                        <p:cTn id="49" dur="1" fill="hold">
                                          <p:stCondLst>
                                            <p:cond delay="499"/>
                                          </p:stCondLst>
                                        </p:cTn>
                                        <p:tgtEl>
                                          <p:spTgt spid="59"/>
                                        </p:tgtEl>
                                        <p:attrNameLst>
                                          <p:attrName>style.visibility</p:attrName>
                                        </p:attrNameLst>
                                      </p:cBhvr>
                                      <p:to>
                                        <p:strVal val="hidden"/>
                                      </p:to>
                                    </p:set>
                                  </p:childTnLst>
                                </p:cTn>
                              </p:par>
                              <p:par>
                                <p:cTn id="50" presetID="14" presetClass="exit" presetSubtype="10" fill="hold" nodeType="withEffect">
                                  <p:stCondLst>
                                    <p:cond delay="0"/>
                                  </p:stCondLst>
                                  <p:childTnLst>
                                    <p:animEffect transition="out" filter="randombar(horizontal)">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par>
                                <p:cTn id="53" presetID="14" presetClass="exit" presetSubtype="10" fill="hold" nodeType="withEffect">
                                  <p:stCondLst>
                                    <p:cond delay="0"/>
                                  </p:stCondLst>
                                  <p:childTnLst>
                                    <p:animEffect transition="out" filter="randombar(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par>
                                <p:cTn id="56" presetID="14" presetClass="exit" presetSubtype="10" fill="hold" nodeType="withEffect">
                                  <p:stCondLst>
                                    <p:cond delay="0"/>
                                  </p:stCondLst>
                                  <p:childTnLst>
                                    <p:animEffect transition="out" filter="randombar(horizontal)">
                                      <p:cBhvr>
                                        <p:cTn id="57" dur="500"/>
                                        <p:tgtEl>
                                          <p:spTgt spid="42"/>
                                        </p:tgtEl>
                                      </p:cBhvr>
                                    </p:animEffect>
                                    <p:set>
                                      <p:cBhvr>
                                        <p:cTn id="58" dur="1" fill="hold">
                                          <p:stCondLst>
                                            <p:cond delay="499"/>
                                          </p:stCondLst>
                                        </p:cTn>
                                        <p:tgtEl>
                                          <p:spTgt spid="42"/>
                                        </p:tgtEl>
                                        <p:attrNameLst>
                                          <p:attrName>style.visibility</p:attrName>
                                        </p:attrNameLst>
                                      </p:cBhvr>
                                      <p:to>
                                        <p:strVal val="hidden"/>
                                      </p:to>
                                    </p:set>
                                  </p:childTnLst>
                                </p:cTn>
                              </p:par>
                              <p:par>
                                <p:cTn id="59" presetID="53" presetClass="entr" presetSubtype="16"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1000"/>
                                        <p:tgtEl>
                                          <p:spTgt spid="54"/>
                                        </p:tgtEl>
                                      </p:cBhvr>
                                    </p:animEffect>
                                    <p:anim calcmode="lin" valueType="num">
                                      <p:cBhvr>
                                        <p:cTn id="74" dur="1000" fill="hold"/>
                                        <p:tgtEl>
                                          <p:spTgt spid="54"/>
                                        </p:tgtEl>
                                        <p:attrNameLst>
                                          <p:attrName>ppt_x</p:attrName>
                                        </p:attrNameLst>
                                      </p:cBhvr>
                                      <p:tavLst>
                                        <p:tav tm="0">
                                          <p:val>
                                            <p:strVal val="#ppt_x"/>
                                          </p:val>
                                        </p:tav>
                                        <p:tav tm="100000">
                                          <p:val>
                                            <p:strVal val="#ppt_x"/>
                                          </p:val>
                                        </p:tav>
                                      </p:tavLst>
                                    </p:anim>
                                    <p:anim calcmode="lin" valueType="num">
                                      <p:cBhvr>
                                        <p:cTn id="75" dur="1000" fill="hold"/>
                                        <p:tgtEl>
                                          <p:spTgt spid="5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1000"/>
                                        <p:tgtEl>
                                          <p:spTgt spid="53"/>
                                        </p:tgtEl>
                                      </p:cBhvr>
                                    </p:animEffect>
                                    <p:anim calcmode="lin" valueType="num">
                                      <p:cBhvr>
                                        <p:cTn id="79" dur="1000" fill="hold"/>
                                        <p:tgtEl>
                                          <p:spTgt spid="53"/>
                                        </p:tgtEl>
                                        <p:attrNameLst>
                                          <p:attrName>ppt_x</p:attrName>
                                        </p:attrNameLst>
                                      </p:cBhvr>
                                      <p:tavLst>
                                        <p:tav tm="0">
                                          <p:val>
                                            <p:strVal val="#ppt_x"/>
                                          </p:val>
                                        </p:tav>
                                        <p:tav tm="100000">
                                          <p:val>
                                            <p:strVal val="#ppt_x"/>
                                          </p:val>
                                        </p:tav>
                                      </p:tavLst>
                                    </p:anim>
                                    <p:anim calcmode="lin" valueType="num">
                                      <p:cBhvr>
                                        <p:cTn id="8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nodeType="clickEffect">
                                  <p:stCondLst>
                                    <p:cond delay="0"/>
                                  </p:stCondLst>
                                  <p:childTnLst>
                                    <p:animEffect transition="out" filter="fade">
                                      <p:cBhvr>
                                        <p:cTn id="84" dur="1000"/>
                                        <p:tgtEl>
                                          <p:spTgt spid="68"/>
                                        </p:tgtEl>
                                      </p:cBhvr>
                                    </p:animEffect>
                                    <p:anim calcmode="lin" valueType="num">
                                      <p:cBhvr>
                                        <p:cTn id="85" dur="1000"/>
                                        <p:tgtEl>
                                          <p:spTgt spid="68"/>
                                        </p:tgtEl>
                                        <p:attrNameLst>
                                          <p:attrName>ppt_x</p:attrName>
                                        </p:attrNameLst>
                                      </p:cBhvr>
                                      <p:tavLst>
                                        <p:tav tm="0">
                                          <p:val>
                                            <p:strVal val="ppt_x"/>
                                          </p:val>
                                        </p:tav>
                                        <p:tav tm="100000">
                                          <p:val>
                                            <p:strVal val="ppt_x"/>
                                          </p:val>
                                        </p:tav>
                                      </p:tavLst>
                                    </p:anim>
                                    <p:anim calcmode="lin" valueType="num">
                                      <p:cBhvr>
                                        <p:cTn id="86" dur="1000"/>
                                        <p:tgtEl>
                                          <p:spTgt spid="68"/>
                                        </p:tgtEl>
                                        <p:attrNameLst>
                                          <p:attrName>ppt_y</p:attrName>
                                        </p:attrNameLst>
                                      </p:cBhvr>
                                      <p:tavLst>
                                        <p:tav tm="0">
                                          <p:val>
                                            <p:strVal val="ppt_y"/>
                                          </p:val>
                                        </p:tav>
                                        <p:tav tm="100000">
                                          <p:val>
                                            <p:strVal val="ppt_y+.1"/>
                                          </p:val>
                                        </p:tav>
                                      </p:tavLst>
                                    </p:anim>
                                    <p:set>
                                      <p:cBhvr>
                                        <p:cTn id="87" dur="1" fill="hold">
                                          <p:stCondLst>
                                            <p:cond delay="999"/>
                                          </p:stCondLst>
                                        </p:cTn>
                                        <p:tgtEl>
                                          <p:spTgt spid="68"/>
                                        </p:tgtEl>
                                        <p:attrNameLst>
                                          <p:attrName>style.visibility</p:attrName>
                                        </p:attrNameLst>
                                      </p:cBhvr>
                                      <p:to>
                                        <p:strVal val="hidden"/>
                                      </p:to>
                                    </p:set>
                                  </p:childTnLst>
                                </p:cTn>
                              </p:par>
                              <p:par>
                                <p:cTn id="88" presetID="42" presetClass="exit" presetSubtype="0" fill="hold" nodeType="withEffect">
                                  <p:stCondLst>
                                    <p:cond delay="0"/>
                                  </p:stCondLst>
                                  <p:childTnLst>
                                    <p:animEffect transition="out" filter="fade">
                                      <p:cBhvr>
                                        <p:cTn id="89" dur="1000"/>
                                        <p:tgtEl>
                                          <p:spTgt spid="67"/>
                                        </p:tgtEl>
                                      </p:cBhvr>
                                    </p:animEffect>
                                    <p:anim calcmode="lin" valueType="num">
                                      <p:cBhvr>
                                        <p:cTn id="90" dur="1000"/>
                                        <p:tgtEl>
                                          <p:spTgt spid="67"/>
                                        </p:tgtEl>
                                        <p:attrNameLst>
                                          <p:attrName>ppt_x</p:attrName>
                                        </p:attrNameLst>
                                      </p:cBhvr>
                                      <p:tavLst>
                                        <p:tav tm="0">
                                          <p:val>
                                            <p:strVal val="ppt_x"/>
                                          </p:val>
                                        </p:tav>
                                        <p:tav tm="100000">
                                          <p:val>
                                            <p:strVal val="ppt_x"/>
                                          </p:val>
                                        </p:tav>
                                      </p:tavLst>
                                    </p:anim>
                                    <p:anim calcmode="lin" valueType="num">
                                      <p:cBhvr>
                                        <p:cTn id="91" dur="1000"/>
                                        <p:tgtEl>
                                          <p:spTgt spid="67"/>
                                        </p:tgtEl>
                                        <p:attrNameLst>
                                          <p:attrName>ppt_y</p:attrName>
                                        </p:attrNameLst>
                                      </p:cBhvr>
                                      <p:tavLst>
                                        <p:tav tm="0">
                                          <p:val>
                                            <p:strVal val="ppt_y"/>
                                          </p:val>
                                        </p:tav>
                                        <p:tav tm="100000">
                                          <p:val>
                                            <p:strVal val="ppt_y+.1"/>
                                          </p:val>
                                        </p:tav>
                                      </p:tavLst>
                                    </p:anim>
                                    <p:set>
                                      <p:cBhvr>
                                        <p:cTn id="92" dur="1" fill="hold">
                                          <p:stCondLst>
                                            <p:cond delay="999"/>
                                          </p:stCondLst>
                                        </p:cTn>
                                        <p:tgtEl>
                                          <p:spTgt spid="67"/>
                                        </p:tgtEl>
                                        <p:attrNameLst>
                                          <p:attrName>style.visibility</p:attrName>
                                        </p:attrNameLst>
                                      </p:cBhvr>
                                      <p:to>
                                        <p:strVal val="hidden"/>
                                      </p:to>
                                    </p:set>
                                  </p:childTnLst>
                                </p:cTn>
                              </p:par>
                              <p:par>
                                <p:cTn id="93" presetID="42" presetClass="exit" presetSubtype="0" fill="hold" nodeType="withEffect">
                                  <p:stCondLst>
                                    <p:cond delay="0"/>
                                  </p:stCondLst>
                                  <p:childTnLst>
                                    <p:animEffect transition="out" filter="fade">
                                      <p:cBhvr>
                                        <p:cTn id="94" dur="1000"/>
                                        <p:tgtEl>
                                          <p:spTgt spid="39"/>
                                        </p:tgtEl>
                                      </p:cBhvr>
                                    </p:animEffect>
                                    <p:anim calcmode="lin" valueType="num">
                                      <p:cBhvr>
                                        <p:cTn id="95" dur="1000"/>
                                        <p:tgtEl>
                                          <p:spTgt spid="39"/>
                                        </p:tgtEl>
                                        <p:attrNameLst>
                                          <p:attrName>ppt_x</p:attrName>
                                        </p:attrNameLst>
                                      </p:cBhvr>
                                      <p:tavLst>
                                        <p:tav tm="0">
                                          <p:val>
                                            <p:strVal val="ppt_x"/>
                                          </p:val>
                                        </p:tav>
                                        <p:tav tm="100000">
                                          <p:val>
                                            <p:strVal val="ppt_x"/>
                                          </p:val>
                                        </p:tav>
                                      </p:tavLst>
                                    </p:anim>
                                    <p:anim calcmode="lin" valueType="num">
                                      <p:cBhvr>
                                        <p:cTn id="96" dur="1000"/>
                                        <p:tgtEl>
                                          <p:spTgt spid="39"/>
                                        </p:tgtEl>
                                        <p:attrNameLst>
                                          <p:attrName>ppt_y</p:attrName>
                                        </p:attrNameLst>
                                      </p:cBhvr>
                                      <p:tavLst>
                                        <p:tav tm="0">
                                          <p:val>
                                            <p:strVal val="ppt_y"/>
                                          </p:val>
                                        </p:tav>
                                        <p:tav tm="100000">
                                          <p:val>
                                            <p:strVal val="ppt_y+.1"/>
                                          </p:val>
                                        </p:tav>
                                      </p:tavLst>
                                    </p:anim>
                                    <p:set>
                                      <p:cBhvr>
                                        <p:cTn id="97" dur="1" fill="hold">
                                          <p:stCondLst>
                                            <p:cond delay="999"/>
                                          </p:stCondLst>
                                        </p:cTn>
                                        <p:tgtEl>
                                          <p:spTgt spid="39"/>
                                        </p:tgtEl>
                                        <p:attrNameLst>
                                          <p:attrName>style.visibility</p:attrName>
                                        </p:attrNameLst>
                                      </p:cBhvr>
                                      <p:to>
                                        <p:strVal val="hidden"/>
                                      </p:to>
                                    </p:set>
                                  </p:childTnLst>
                                </p:cTn>
                              </p:par>
                              <p:par>
                                <p:cTn id="98" presetID="42" presetClass="exit" presetSubtype="0" fill="hold" nodeType="withEffect">
                                  <p:stCondLst>
                                    <p:cond delay="0"/>
                                  </p:stCondLst>
                                  <p:childTnLst>
                                    <p:animEffect transition="out" filter="fade">
                                      <p:cBhvr>
                                        <p:cTn id="99" dur="1000"/>
                                        <p:tgtEl>
                                          <p:spTgt spid="65"/>
                                        </p:tgtEl>
                                      </p:cBhvr>
                                    </p:animEffect>
                                    <p:anim calcmode="lin" valueType="num">
                                      <p:cBhvr>
                                        <p:cTn id="100" dur="1000"/>
                                        <p:tgtEl>
                                          <p:spTgt spid="65"/>
                                        </p:tgtEl>
                                        <p:attrNameLst>
                                          <p:attrName>ppt_x</p:attrName>
                                        </p:attrNameLst>
                                      </p:cBhvr>
                                      <p:tavLst>
                                        <p:tav tm="0">
                                          <p:val>
                                            <p:strVal val="ppt_x"/>
                                          </p:val>
                                        </p:tav>
                                        <p:tav tm="100000">
                                          <p:val>
                                            <p:strVal val="ppt_x"/>
                                          </p:val>
                                        </p:tav>
                                      </p:tavLst>
                                    </p:anim>
                                    <p:anim calcmode="lin" valueType="num">
                                      <p:cBhvr>
                                        <p:cTn id="101" dur="1000"/>
                                        <p:tgtEl>
                                          <p:spTgt spid="65"/>
                                        </p:tgtEl>
                                        <p:attrNameLst>
                                          <p:attrName>ppt_y</p:attrName>
                                        </p:attrNameLst>
                                      </p:cBhvr>
                                      <p:tavLst>
                                        <p:tav tm="0">
                                          <p:val>
                                            <p:strVal val="ppt_y"/>
                                          </p:val>
                                        </p:tav>
                                        <p:tav tm="100000">
                                          <p:val>
                                            <p:strVal val="ppt_y+.1"/>
                                          </p:val>
                                        </p:tav>
                                      </p:tavLst>
                                    </p:anim>
                                    <p:set>
                                      <p:cBhvr>
                                        <p:cTn id="102" dur="1" fill="hold">
                                          <p:stCondLst>
                                            <p:cond delay="999"/>
                                          </p:stCondLst>
                                        </p:cTn>
                                        <p:tgtEl>
                                          <p:spTgt spid="65"/>
                                        </p:tgtEl>
                                        <p:attrNameLst>
                                          <p:attrName>style.visibility</p:attrName>
                                        </p:attrNameLst>
                                      </p:cBhvr>
                                      <p:to>
                                        <p:strVal val="hidden"/>
                                      </p:to>
                                    </p:set>
                                  </p:childTnLst>
                                </p:cTn>
                              </p:par>
                              <p:par>
                                <p:cTn id="103" presetID="42" presetClass="exit" presetSubtype="0" fill="hold" nodeType="withEffect">
                                  <p:stCondLst>
                                    <p:cond delay="0"/>
                                  </p:stCondLst>
                                  <p:childTnLst>
                                    <p:animEffect transition="out" filter="fade">
                                      <p:cBhvr>
                                        <p:cTn id="104" dur="1000"/>
                                        <p:tgtEl>
                                          <p:spTgt spid="66"/>
                                        </p:tgtEl>
                                      </p:cBhvr>
                                    </p:animEffect>
                                    <p:anim calcmode="lin" valueType="num">
                                      <p:cBhvr>
                                        <p:cTn id="105" dur="1000"/>
                                        <p:tgtEl>
                                          <p:spTgt spid="66"/>
                                        </p:tgtEl>
                                        <p:attrNameLst>
                                          <p:attrName>ppt_x</p:attrName>
                                        </p:attrNameLst>
                                      </p:cBhvr>
                                      <p:tavLst>
                                        <p:tav tm="0">
                                          <p:val>
                                            <p:strVal val="ppt_x"/>
                                          </p:val>
                                        </p:tav>
                                        <p:tav tm="100000">
                                          <p:val>
                                            <p:strVal val="ppt_x"/>
                                          </p:val>
                                        </p:tav>
                                      </p:tavLst>
                                    </p:anim>
                                    <p:anim calcmode="lin" valueType="num">
                                      <p:cBhvr>
                                        <p:cTn id="106" dur="1000"/>
                                        <p:tgtEl>
                                          <p:spTgt spid="66"/>
                                        </p:tgtEl>
                                        <p:attrNameLst>
                                          <p:attrName>ppt_y</p:attrName>
                                        </p:attrNameLst>
                                      </p:cBhvr>
                                      <p:tavLst>
                                        <p:tav tm="0">
                                          <p:val>
                                            <p:strVal val="ppt_y"/>
                                          </p:val>
                                        </p:tav>
                                        <p:tav tm="100000">
                                          <p:val>
                                            <p:strVal val="ppt_y+.1"/>
                                          </p:val>
                                        </p:tav>
                                      </p:tavLst>
                                    </p:anim>
                                    <p:set>
                                      <p:cBhvr>
                                        <p:cTn id="107" dur="1" fill="hold">
                                          <p:stCondLst>
                                            <p:cond delay="9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0" grpId="0" animBg="1"/>
      <p:bldP spid="60" grpId="1" animBg="1"/>
      <p:bldP spid="59" grpId="0" animBg="1"/>
      <p:bldP spid="59" grpId="1" animBg="1"/>
      <p:bldP spid="63" grpId="0" animBg="1"/>
      <p:bldP spid="64" grpId="0" animBg="1"/>
      <p:bldP spid="40"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08" name="Google Shape;508;p28"/>
          <p:cNvGrpSpPr/>
          <p:nvPr/>
        </p:nvGrpSpPr>
        <p:grpSpPr>
          <a:xfrm>
            <a:off x="3048000" y="1089869"/>
            <a:ext cx="4727806"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3656873" y="1220114"/>
            <a:ext cx="3986898" cy="2953528"/>
          </a:xfrm>
          <a:prstGeom prst="rect">
            <a:avLst/>
          </a:prstGeom>
          <a:solidFill>
            <a:srgbClr val="BD64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buNone/>
            </a:pPr>
            <a:r>
              <a:rPr lang="en-US" dirty="0"/>
              <a:t>Node *</a:t>
            </a:r>
            <a:r>
              <a:rPr lang="en-US" dirty="0" err="1"/>
              <a:t>ptr</a:t>
            </a:r>
            <a:r>
              <a:rPr lang="en-US" dirty="0"/>
              <a:t> = </a:t>
            </a:r>
            <a:r>
              <a:rPr lang="en-US" dirty="0" err="1"/>
              <a:t>l.head</a:t>
            </a:r>
            <a:r>
              <a:rPr lang="en-US" dirty="0"/>
              <a:t>;</a:t>
            </a:r>
          </a:p>
          <a:p>
            <a:pPr marL="0" lvl="0" indent="0">
              <a:buNone/>
            </a:pPr>
            <a:r>
              <a:rPr lang="en-US" dirty="0"/>
              <a:t>do{ </a:t>
            </a:r>
          </a:p>
          <a:p>
            <a:pPr marL="0" lvl="0" indent="0">
              <a:buNone/>
            </a:pPr>
            <a:r>
              <a:rPr lang="en-US" dirty="0"/>
              <a:t>     </a:t>
            </a:r>
            <a:r>
              <a:rPr lang="en-US" dirty="0" err="1"/>
              <a:t>cout</a:t>
            </a:r>
            <a:r>
              <a:rPr lang="en-US" dirty="0"/>
              <a:t>&lt;&lt;</a:t>
            </a:r>
            <a:r>
              <a:rPr lang="en-US" dirty="0" err="1"/>
              <a:t>ptr</a:t>
            </a:r>
            <a:r>
              <a:rPr lang="en-US" dirty="0"/>
              <a:t>-&gt;data;</a:t>
            </a:r>
          </a:p>
          <a:p>
            <a:pPr marL="0" lvl="0" indent="0">
              <a:buNone/>
            </a:pPr>
            <a:r>
              <a:rPr lang="en-US" dirty="0"/>
              <a:t>     </a:t>
            </a:r>
            <a:r>
              <a:rPr lang="en-US" dirty="0" err="1"/>
              <a:t>ptr</a:t>
            </a:r>
            <a:r>
              <a:rPr lang="en-US" dirty="0"/>
              <a:t>=</a:t>
            </a:r>
            <a:r>
              <a:rPr lang="en-US" dirty="0" err="1"/>
              <a:t>ptr</a:t>
            </a:r>
            <a:r>
              <a:rPr lang="en-US" dirty="0"/>
              <a:t>-&gt;next;</a:t>
            </a:r>
            <a:br>
              <a:rPr lang="en-US" dirty="0"/>
            </a:br>
            <a:r>
              <a:rPr lang="en-US" dirty="0"/>
              <a:t>} while(</a:t>
            </a:r>
            <a:r>
              <a:rPr lang="en-US" dirty="0" err="1"/>
              <a:t>ptr</a:t>
            </a:r>
            <a:r>
              <a:rPr lang="en-US" dirty="0"/>
              <a:t> !=           ); </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Display()</a:t>
            </a:r>
            <a:endParaRPr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506;p28"/>
          <p:cNvSpPr txBox="1">
            <a:spLocks/>
          </p:cNvSpPr>
          <p:nvPr/>
        </p:nvSpPr>
        <p:spPr>
          <a:xfrm>
            <a:off x="2053506" y="2781977"/>
            <a:ext cx="7620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dirty="0"/>
              <a:t>NULL</a:t>
            </a:r>
          </a:p>
        </p:txBody>
      </p:sp>
      <p:sp>
        <p:nvSpPr>
          <p:cNvPr id="65" name="Google Shape;506;p28"/>
          <p:cNvSpPr txBox="1">
            <a:spLocks/>
          </p:cNvSpPr>
          <p:nvPr/>
        </p:nvSpPr>
        <p:spPr>
          <a:xfrm>
            <a:off x="2053506" y="2781977"/>
            <a:ext cx="99115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dirty="0" err="1"/>
              <a:t>l.head</a:t>
            </a:r>
            <a:endParaRPr lang="en-US" dirty="0"/>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73" y="2814146"/>
            <a:ext cx="1792248" cy="136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121" y="1220114"/>
            <a:ext cx="2194650" cy="296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2400" y="1220114"/>
            <a:ext cx="1816721" cy="159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63"/>
                                        </p:tgtEl>
                                        <p:attrNameLst>
                                          <p:attrName>ppt_w</p:attrName>
                                        </p:attrNameLst>
                                      </p:cBhvr>
                                      <p:tavLst>
                                        <p:tav tm="0">
                                          <p:val>
                                            <p:strVal val="ppt_w"/>
                                          </p:val>
                                        </p:tav>
                                        <p:tav tm="100000">
                                          <p:val>
                                            <p:fltVal val="0"/>
                                          </p:val>
                                        </p:tav>
                                      </p:tavLst>
                                    </p:anim>
                                    <p:anim calcmode="lin" valueType="num">
                                      <p:cBhvr>
                                        <p:cTn id="7" dur="1000"/>
                                        <p:tgtEl>
                                          <p:spTgt spid="63"/>
                                        </p:tgtEl>
                                        <p:attrNameLst>
                                          <p:attrName>ppt_h</p:attrName>
                                        </p:attrNameLst>
                                      </p:cBhvr>
                                      <p:tavLst>
                                        <p:tav tm="0">
                                          <p:val>
                                            <p:strVal val="ppt_h"/>
                                          </p:val>
                                        </p:tav>
                                        <p:tav tm="100000">
                                          <p:val>
                                            <p:fltVal val="0"/>
                                          </p:val>
                                        </p:tav>
                                      </p:tavLst>
                                    </p:anim>
                                    <p:anim calcmode="lin" valueType="num">
                                      <p:cBhvr>
                                        <p:cTn id="8" dur="1000"/>
                                        <p:tgtEl>
                                          <p:spTgt spid="63"/>
                                        </p:tgtEl>
                                        <p:attrNameLst>
                                          <p:attrName>style.rotation</p:attrName>
                                        </p:attrNameLst>
                                      </p:cBhvr>
                                      <p:tavLst>
                                        <p:tav tm="0">
                                          <p:val>
                                            <p:fltVal val="0"/>
                                          </p:val>
                                        </p:tav>
                                        <p:tav tm="100000">
                                          <p:val>
                                            <p:fltVal val="90"/>
                                          </p:val>
                                        </p:tav>
                                      </p:tavLst>
                                    </p:anim>
                                    <p:animEffect transition="out" filter="fade">
                                      <p:cBhvr>
                                        <p:cTn id="9" dur="1000"/>
                                        <p:tgtEl>
                                          <p:spTgt spid="63"/>
                                        </p:tgtEl>
                                      </p:cBhvr>
                                    </p:animEffect>
                                    <p:set>
                                      <p:cBhvr>
                                        <p:cTn id="10" dur="1" fill="hold">
                                          <p:stCondLst>
                                            <p:cond delay="999"/>
                                          </p:stCondLst>
                                        </p:cTn>
                                        <p:tgtEl>
                                          <p:spTgt spid="6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7914" y="1001680"/>
            <a:ext cx="403068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accent2"/>
                </a:solidFill>
              </a:rPr>
              <a:t>Why we use circular LL</a:t>
            </a:r>
            <a:endParaRPr sz="3200" dirty="0">
              <a:solidFill>
                <a:schemeClr val="accent2"/>
              </a:solidFill>
            </a:endParaRPr>
          </a:p>
        </p:txBody>
      </p:sp>
      <p:sp>
        <p:nvSpPr>
          <p:cNvPr id="1141" name="Google Shape;1141;p41"/>
          <p:cNvSpPr txBox="1">
            <a:spLocks noGrp="1"/>
          </p:cNvSpPr>
          <p:nvPr>
            <p:ph type="subTitle" idx="1"/>
          </p:nvPr>
        </p:nvSpPr>
        <p:spPr>
          <a:xfrm>
            <a:off x="-152400" y="2099078"/>
            <a:ext cx="3251844" cy="644700"/>
          </a:xfrm>
          <a:prstGeom prst="rect">
            <a:avLst/>
          </a:prstGeom>
        </p:spPr>
        <p:txBody>
          <a:bodyPr spcFirstLastPara="1" wrap="square" lIns="91425" tIns="91425" rIns="91425" bIns="91425" anchor="b" anchorCtr="0">
            <a:noAutofit/>
          </a:bodyPr>
          <a:lstStyle/>
          <a:p>
            <a:pPr lvl="0"/>
            <a:r>
              <a:rPr lang="en-US" dirty="0"/>
              <a:t>The entire list can be traversed starting from any node (traverse means visit every node just once)</a:t>
            </a:r>
          </a:p>
        </p:txBody>
      </p:sp>
      <p:sp>
        <p:nvSpPr>
          <p:cNvPr id="1142" name="Google Shape;1142;p41"/>
          <p:cNvSpPr txBox="1">
            <a:spLocks noGrp="1"/>
          </p:cNvSpPr>
          <p:nvPr>
            <p:ph type="subTitle" idx="3"/>
          </p:nvPr>
        </p:nvSpPr>
        <p:spPr>
          <a:xfrm>
            <a:off x="5591958" y="2101049"/>
            <a:ext cx="3048000" cy="644700"/>
          </a:xfrm>
          <a:prstGeom prst="rect">
            <a:avLst/>
          </a:prstGeom>
        </p:spPr>
        <p:txBody>
          <a:bodyPr spcFirstLastPara="1" wrap="square" lIns="91425" tIns="91425" rIns="91425" bIns="91425" anchor="b" anchorCtr="0">
            <a:noAutofit/>
          </a:bodyPr>
          <a:lstStyle/>
          <a:p>
            <a:pPr lvl="0"/>
            <a:r>
              <a:rPr lang="en-US" dirty="0"/>
              <a:t>	Finding end of list and loop control is harder (no NULL's to mark beginning and end)</a:t>
            </a:r>
          </a:p>
        </p:txBody>
      </p:sp>
      <p:sp>
        <p:nvSpPr>
          <p:cNvPr id="1145" name="Google Shape;1145;p41"/>
          <p:cNvSpPr txBox="1">
            <a:spLocks noGrp="1"/>
          </p:cNvSpPr>
          <p:nvPr>
            <p:ph type="subTitle" idx="5"/>
          </p:nvPr>
        </p:nvSpPr>
        <p:spPr>
          <a:xfrm>
            <a:off x="-177163" y="3062800"/>
            <a:ext cx="3352039" cy="644700"/>
          </a:xfrm>
          <a:prstGeom prst="rect">
            <a:avLst/>
          </a:prstGeom>
        </p:spPr>
        <p:txBody>
          <a:bodyPr spcFirstLastPara="1" wrap="square" lIns="91425" tIns="91425" rIns="91425" bIns="91425" anchor="t" anchorCtr="0">
            <a:noAutofit/>
          </a:bodyPr>
          <a:lstStyle/>
          <a:p>
            <a:pPr lvl="0"/>
            <a:r>
              <a:rPr lang="en-US" dirty="0"/>
              <a:t>It saves time when we have to go to the first node from the last node. It can be done in single step because there is no need to traverse the in between nodes.</a:t>
            </a:r>
          </a:p>
        </p:txBody>
      </p:sp>
      <p:sp>
        <p:nvSpPr>
          <p:cNvPr id="1147" name="Google Shape;1147;p41"/>
          <p:cNvSpPr txBox="1">
            <a:spLocks noGrp="1"/>
          </p:cNvSpPr>
          <p:nvPr>
            <p:ph type="subTitle" idx="7"/>
          </p:nvPr>
        </p:nvSpPr>
        <p:spPr>
          <a:xfrm>
            <a:off x="6004291" y="3118628"/>
            <a:ext cx="2265082" cy="644700"/>
          </a:xfrm>
          <a:prstGeom prst="rect">
            <a:avLst/>
          </a:prstGeom>
        </p:spPr>
        <p:txBody>
          <a:bodyPr spcFirstLastPara="1" wrap="square" lIns="91425" tIns="91425" rIns="91425" bIns="91425" anchor="t" anchorCtr="0">
            <a:noAutofit/>
          </a:bodyPr>
          <a:lstStyle/>
          <a:p>
            <a:pPr marL="0" lvl="0" indent="0"/>
            <a:r>
              <a:rPr lang="en-US" dirty="0"/>
              <a:t>It is not easy to reverse the linked list.</a:t>
            </a:r>
            <a:endParaRPr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
        <p:nvSpPr>
          <p:cNvPr id="27" name="Google Shape;1139;p41"/>
          <p:cNvSpPr txBox="1">
            <a:spLocks noGrp="1"/>
          </p:cNvSpPr>
          <p:nvPr>
            <p:ph type="ctrTitle" idx="8"/>
          </p:nvPr>
        </p:nvSpPr>
        <p:spPr>
          <a:xfrm>
            <a:off x="5715844" y="1367715"/>
            <a:ext cx="266056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Problems/Mistakes</a:t>
            </a:r>
            <a:endParaRPr sz="2400" dirty="0">
              <a:solidFill>
                <a:schemeClr val="tx2">
                  <a:lumMod val="75000"/>
                </a:schemeClr>
              </a:solidFill>
            </a:endParaRPr>
          </a:p>
        </p:txBody>
      </p:sp>
      <p:pic>
        <p:nvPicPr>
          <p:cNvPr id="3080" name="Picture 8" descr="Boo No Sticker for iOS &amp; Android | GIPH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26879" y="2072720"/>
            <a:ext cx="1690608" cy="16906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ibrary of thumbs up animated gif png stock png files ..."/>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753988" y="1911761"/>
            <a:ext cx="1570246" cy="1570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82"/>
                                        </p:tgtEl>
                                        <p:attrNameLst>
                                          <p:attrName>ppt_x</p:attrName>
                                        </p:attrNameLst>
                                      </p:cBhvr>
                                      <p:tavLst>
                                        <p:tav tm="0">
                                          <p:val>
                                            <p:strVal val="ppt_x"/>
                                          </p:val>
                                        </p:tav>
                                        <p:tav tm="100000">
                                          <p:val>
                                            <p:strVal val="ppt_x"/>
                                          </p:val>
                                        </p:tav>
                                      </p:tavLst>
                                    </p:anim>
                                    <p:anim calcmode="lin" valueType="num">
                                      <p:cBhvr additive="base">
                                        <p:cTn id="7" dur="500"/>
                                        <p:tgtEl>
                                          <p:spTgt spid="3082"/>
                                        </p:tgtEl>
                                        <p:attrNameLst>
                                          <p:attrName>ppt_y</p:attrName>
                                        </p:attrNameLst>
                                      </p:cBhvr>
                                      <p:tavLst>
                                        <p:tav tm="0">
                                          <p:val>
                                            <p:strVal val="ppt_y"/>
                                          </p:val>
                                        </p:tav>
                                        <p:tav tm="100000">
                                          <p:val>
                                            <p:strVal val="1+ppt_h/2"/>
                                          </p:val>
                                        </p:tav>
                                      </p:tavLst>
                                    </p:anim>
                                    <p:set>
                                      <p:cBhvr>
                                        <p:cTn id="8" dur="1" fill="hold">
                                          <p:stCondLst>
                                            <p:cond delay="499"/>
                                          </p:stCondLst>
                                        </p:cTn>
                                        <p:tgtEl>
                                          <p:spTgt spid="3082"/>
                                        </p:tgtEl>
                                        <p:attrNameLst>
                                          <p:attrName>style.visibility</p:attrName>
                                        </p:attrNameLst>
                                      </p:cBhvr>
                                      <p:to>
                                        <p:strVal val="hidden"/>
                                      </p:to>
                                    </p:set>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080"/>
                                        </p:tgtEl>
                                        <p:attrNameLst>
                                          <p:attrName>style.visibility</p:attrName>
                                        </p:attrNameLst>
                                      </p:cBhvr>
                                      <p:to>
                                        <p:strVal val="visible"/>
                                      </p:to>
                                    </p:set>
                                    <p:animEffect transition="in" filter="fade">
                                      <p:cBhvr>
                                        <p:cTn id="12" dur="1000"/>
                                        <p:tgtEl>
                                          <p:spTgt spid="3080"/>
                                        </p:tgtEl>
                                      </p:cBhvr>
                                    </p:animEffect>
                                    <p:anim calcmode="lin" valueType="num">
                                      <p:cBhvr>
                                        <p:cTn id="13" dur="1000" fill="hold"/>
                                        <p:tgtEl>
                                          <p:spTgt spid="3080"/>
                                        </p:tgtEl>
                                        <p:attrNameLst>
                                          <p:attrName>ppt_x</p:attrName>
                                        </p:attrNameLst>
                                      </p:cBhvr>
                                      <p:tavLst>
                                        <p:tav tm="0">
                                          <p:val>
                                            <p:strVal val="#ppt_x"/>
                                          </p:val>
                                        </p:tav>
                                        <p:tav tm="100000">
                                          <p:val>
                                            <p:strVal val="#ppt_x"/>
                                          </p:val>
                                        </p:tav>
                                      </p:tavLst>
                                    </p:anim>
                                    <p:anim calcmode="lin" valueType="num">
                                      <p:cBhvr>
                                        <p:cTn id="14"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79" name="Google Shape;1177;p42"/>
          <p:cNvSpPr/>
          <p:nvPr/>
        </p:nvSpPr>
        <p:spPr>
          <a:xfrm>
            <a:off x="4285857" y="1386165"/>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txBox="1">
            <a:spLocks noGrp="1"/>
          </p:cNvSpPr>
          <p:nvPr>
            <p:ph type="ctrTitle" idx="2"/>
          </p:nvPr>
        </p:nvSpPr>
        <p:spPr>
          <a:xfrm>
            <a:off x="3567036" y="196215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—Lecturor</a:t>
            </a:r>
            <a:br>
              <a:rPr lang="en" dirty="0"/>
            </a:br>
            <a:r>
              <a:rPr lang="en" dirty="0"/>
              <a:t>Mr.Nguyen Thien Bao</a:t>
            </a:r>
            <a:endParaRPr dirty="0"/>
          </a:p>
        </p:txBody>
      </p:sp>
      <p:sp>
        <p:nvSpPr>
          <p:cNvPr id="1166" name="Google Shape;1166;p42"/>
          <p:cNvSpPr txBox="1">
            <a:spLocks noGrp="1"/>
          </p:cNvSpPr>
          <p:nvPr>
            <p:ph type="ctrTitle"/>
          </p:nvPr>
        </p:nvSpPr>
        <p:spPr>
          <a:xfrm>
            <a:off x="629663" y="1581452"/>
            <a:ext cx="2263048"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 Thanh Ngoc</a:t>
            </a:r>
            <a:endParaRPr dirty="0"/>
          </a:p>
        </p:txBody>
      </p:sp>
      <p:sp>
        <p:nvSpPr>
          <p:cNvPr id="1167" name="Google Shape;1167;p42"/>
          <p:cNvSpPr txBox="1">
            <a:spLocks noGrp="1"/>
          </p:cNvSpPr>
          <p:nvPr>
            <p:ph type="subTitle" idx="1"/>
          </p:nvPr>
        </p:nvSpPr>
        <p:spPr>
          <a:xfrm>
            <a:off x="692211" y="1862658"/>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18110034</a:t>
            </a:r>
            <a:endParaRPr dirty="0"/>
          </a:p>
        </p:txBody>
      </p:sp>
      <p:sp>
        <p:nvSpPr>
          <p:cNvPr id="1169" name="Google Shape;1169;p42"/>
          <p:cNvSpPr txBox="1">
            <a:spLocks noGrp="1"/>
          </p:cNvSpPr>
          <p:nvPr>
            <p:ph type="ctrTitle" idx="4"/>
          </p:nvPr>
        </p:nvSpPr>
        <p:spPr>
          <a:xfrm>
            <a:off x="6181528" y="1496982"/>
            <a:ext cx="2315576"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—Nguyen Thanh Phong</a:t>
            </a:r>
            <a:endParaRPr dirty="0"/>
          </a:p>
        </p:txBody>
      </p:sp>
      <p:sp>
        <p:nvSpPr>
          <p:cNvPr id="1170" name="Google Shape;1170;p42"/>
          <p:cNvSpPr txBox="1">
            <a:spLocks noGrp="1"/>
          </p:cNvSpPr>
          <p:nvPr>
            <p:ph type="subTitle" idx="5"/>
          </p:nvPr>
        </p:nvSpPr>
        <p:spPr>
          <a:xfrm>
            <a:off x="6253387" y="1805269"/>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19110103</a:t>
            </a:r>
            <a:endParaRPr dirty="0"/>
          </a:p>
        </p:txBody>
      </p:sp>
      <p:sp>
        <p:nvSpPr>
          <p:cNvPr id="1171" name="Google Shape;1171;p42"/>
          <p:cNvSpPr txBox="1">
            <a:spLocks noGrp="1"/>
          </p:cNvSpPr>
          <p:nvPr>
            <p:ph type="ctrTitle" idx="7"/>
          </p:nvPr>
        </p:nvSpPr>
        <p:spPr>
          <a:xfrm>
            <a:off x="1501446" y="3332699"/>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 Cong Thuong</a:t>
            </a:r>
            <a:endParaRPr dirty="0"/>
          </a:p>
        </p:txBody>
      </p:sp>
      <p:sp>
        <p:nvSpPr>
          <p:cNvPr id="1172" name="Google Shape;1172;p42"/>
          <p:cNvSpPr txBox="1">
            <a:spLocks noGrp="1"/>
          </p:cNvSpPr>
          <p:nvPr>
            <p:ph type="subTitle" idx="8"/>
          </p:nvPr>
        </p:nvSpPr>
        <p:spPr>
          <a:xfrm>
            <a:off x="1376817" y="3628669"/>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19110058</a:t>
            </a:r>
            <a:endParaRPr dirty="0"/>
          </a:p>
        </p:txBody>
      </p:sp>
      <p:sp>
        <p:nvSpPr>
          <p:cNvPr id="1173" name="Google Shape;1173;p42"/>
          <p:cNvSpPr txBox="1">
            <a:spLocks noGrp="1"/>
          </p:cNvSpPr>
          <p:nvPr>
            <p:ph type="ctrTitle" idx="9"/>
          </p:nvPr>
        </p:nvSpPr>
        <p:spPr>
          <a:xfrm>
            <a:off x="5598876" y="3363329"/>
            <a:ext cx="2225135"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—Cao Dinh Sy Vy</a:t>
            </a:r>
            <a:endParaRPr dirty="0"/>
          </a:p>
        </p:txBody>
      </p:sp>
      <p:sp>
        <p:nvSpPr>
          <p:cNvPr id="1174" name="Google Shape;1174;p42"/>
          <p:cNvSpPr txBox="1">
            <a:spLocks noGrp="1"/>
          </p:cNvSpPr>
          <p:nvPr>
            <p:ph type="subTitle" idx="13"/>
          </p:nvPr>
        </p:nvSpPr>
        <p:spPr>
          <a:xfrm>
            <a:off x="5753411" y="3673750"/>
            <a:ext cx="20706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19110143</a:t>
            </a:r>
            <a:endParaRPr dirty="0"/>
          </a:p>
        </p:txBody>
      </p:sp>
      <p:sp>
        <p:nvSpPr>
          <p:cNvPr id="1178" name="Google Shape;1178;p42"/>
          <p:cNvSpPr/>
          <p:nvPr/>
        </p:nvSpPr>
        <p:spPr>
          <a:xfrm>
            <a:off x="4361163" y="300528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stCxn id="1180" idx="3"/>
            <a:endCxn id="1178" idx="1"/>
          </p:cNvCxnSpPr>
          <p:nvPr/>
        </p:nvCxnSpPr>
        <p:spPr>
          <a:xfrm>
            <a:off x="2041325" y="1370992"/>
            <a:ext cx="2319900" cy="18420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1184" name="Google Shape;1184;p42"/>
          <p:cNvCxnSpPr>
            <a:stCxn id="1178" idx="3"/>
            <a:endCxn id="1182" idx="1"/>
          </p:cNvCxnSpPr>
          <p:nvPr/>
        </p:nvCxnSpPr>
        <p:spPr>
          <a:xfrm rot="10800000" flipH="1">
            <a:off x="4776663" y="1371034"/>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1540;p61"/>
          <p:cNvGrpSpPr/>
          <p:nvPr/>
        </p:nvGrpSpPr>
        <p:grpSpPr>
          <a:xfrm>
            <a:off x="4351292" y="1397060"/>
            <a:ext cx="277644" cy="354594"/>
            <a:chOff x="5800725" y="3785989"/>
            <a:chExt cx="277644" cy="354594"/>
          </a:xfrm>
          <a:solidFill>
            <a:schemeClr val="bg2"/>
          </a:solidFill>
        </p:grpSpPr>
        <p:sp>
          <p:nvSpPr>
            <p:cNvPr id="72" name="Google Shape;11541;p61"/>
            <p:cNvSpPr/>
            <p:nvPr/>
          </p:nvSpPr>
          <p:spPr>
            <a:xfrm>
              <a:off x="5901055" y="3896869"/>
              <a:ext cx="10613" cy="15872"/>
            </a:xfrm>
            <a:custGeom>
              <a:avLst/>
              <a:gdLst/>
              <a:ahLst/>
              <a:cxnLst/>
              <a:rect l="l" t="t" r="r" b="b"/>
              <a:pathLst>
                <a:path w="335"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34" y="72"/>
                    <a:pt x="251" y="1"/>
                    <a:pt x="168"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3" name="Google Shape;11542;p61"/>
            <p:cNvSpPr/>
            <p:nvPr/>
          </p:nvSpPr>
          <p:spPr>
            <a:xfrm>
              <a:off x="5968217" y="3896869"/>
              <a:ext cx="10201" cy="15872"/>
            </a:xfrm>
            <a:custGeom>
              <a:avLst/>
              <a:gdLst/>
              <a:ahLst/>
              <a:cxnLst/>
              <a:rect l="l" t="t" r="r" b="b"/>
              <a:pathLst>
                <a:path w="322" h="501" extrusionOk="0">
                  <a:moveTo>
                    <a:pt x="155" y="1"/>
                  </a:moveTo>
                  <a:cubicBezTo>
                    <a:pt x="72" y="1"/>
                    <a:pt x="0" y="72"/>
                    <a:pt x="0" y="167"/>
                  </a:cubicBezTo>
                  <a:lnTo>
                    <a:pt x="0" y="346"/>
                  </a:lnTo>
                  <a:cubicBezTo>
                    <a:pt x="0" y="429"/>
                    <a:pt x="72" y="501"/>
                    <a:pt x="155" y="501"/>
                  </a:cubicBezTo>
                  <a:cubicBezTo>
                    <a:pt x="250" y="501"/>
                    <a:pt x="322" y="429"/>
                    <a:pt x="322" y="346"/>
                  </a:cubicBezTo>
                  <a:lnTo>
                    <a:pt x="322" y="167"/>
                  </a:lnTo>
                  <a:cubicBezTo>
                    <a:pt x="322" y="72"/>
                    <a:pt x="250" y="1"/>
                    <a:pt x="15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4" name="Google Shape;11543;p61"/>
            <p:cNvSpPr/>
            <p:nvPr/>
          </p:nvSpPr>
          <p:spPr>
            <a:xfrm>
              <a:off x="5916547" y="3935804"/>
              <a:ext cx="45271" cy="16157"/>
            </a:xfrm>
            <a:custGeom>
              <a:avLst/>
              <a:gdLst/>
              <a:ahLst/>
              <a:cxnLst/>
              <a:rect l="l" t="t" r="r" b="b"/>
              <a:pathLst>
                <a:path w="1429" h="510" extrusionOk="0">
                  <a:moveTo>
                    <a:pt x="188" y="1"/>
                  </a:moveTo>
                  <a:cubicBezTo>
                    <a:pt x="146" y="1"/>
                    <a:pt x="101" y="16"/>
                    <a:pt x="60" y="46"/>
                  </a:cubicBezTo>
                  <a:cubicBezTo>
                    <a:pt x="0" y="105"/>
                    <a:pt x="0" y="212"/>
                    <a:pt x="60" y="284"/>
                  </a:cubicBezTo>
                  <a:cubicBezTo>
                    <a:pt x="214" y="427"/>
                    <a:pt x="453" y="510"/>
                    <a:pt x="703" y="510"/>
                  </a:cubicBezTo>
                  <a:cubicBezTo>
                    <a:pt x="976" y="510"/>
                    <a:pt x="1215" y="427"/>
                    <a:pt x="1345" y="284"/>
                  </a:cubicBezTo>
                  <a:cubicBezTo>
                    <a:pt x="1429" y="212"/>
                    <a:pt x="1429" y="105"/>
                    <a:pt x="1369" y="46"/>
                  </a:cubicBezTo>
                  <a:cubicBezTo>
                    <a:pt x="1340" y="16"/>
                    <a:pt x="1301" y="1"/>
                    <a:pt x="1259" y="1"/>
                  </a:cubicBezTo>
                  <a:cubicBezTo>
                    <a:pt x="1217" y="1"/>
                    <a:pt x="1173" y="16"/>
                    <a:pt x="1131" y="46"/>
                  </a:cubicBezTo>
                  <a:cubicBezTo>
                    <a:pt x="1072" y="105"/>
                    <a:pt x="929" y="188"/>
                    <a:pt x="714" y="188"/>
                  </a:cubicBezTo>
                  <a:cubicBezTo>
                    <a:pt x="512" y="188"/>
                    <a:pt x="357" y="105"/>
                    <a:pt x="298" y="46"/>
                  </a:cubicBezTo>
                  <a:cubicBezTo>
                    <a:pt x="268" y="16"/>
                    <a:pt x="229" y="1"/>
                    <a:pt x="188"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5" name="Google Shape;11544;p61"/>
            <p:cNvSpPr/>
            <p:nvPr/>
          </p:nvSpPr>
          <p:spPr>
            <a:xfrm>
              <a:off x="5895416" y="3879888"/>
              <a:ext cx="21891" cy="10233"/>
            </a:xfrm>
            <a:custGeom>
              <a:avLst/>
              <a:gdLst/>
              <a:ahLst/>
              <a:cxnLst/>
              <a:rect l="l" t="t" r="r" b="b"/>
              <a:pathLst>
                <a:path w="691" h="323" extrusionOk="0">
                  <a:moveTo>
                    <a:pt x="167" y="1"/>
                  </a:moveTo>
                  <a:cubicBezTo>
                    <a:pt x="72" y="1"/>
                    <a:pt x="0" y="72"/>
                    <a:pt x="0" y="168"/>
                  </a:cubicBezTo>
                  <a:cubicBezTo>
                    <a:pt x="0" y="251"/>
                    <a:pt x="72" y="322"/>
                    <a:pt x="167" y="322"/>
                  </a:cubicBezTo>
                  <a:lnTo>
                    <a:pt x="524" y="322"/>
                  </a:lnTo>
                  <a:cubicBezTo>
                    <a:pt x="608" y="322"/>
                    <a:pt x="679" y="251"/>
                    <a:pt x="679" y="168"/>
                  </a:cubicBezTo>
                  <a:cubicBezTo>
                    <a:pt x="691" y="72"/>
                    <a:pt x="608" y="1"/>
                    <a:pt x="524"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6" name="Google Shape;11545;p61"/>
            <p:cNvSpPr/>
            <p:nvPr/>
          </p:nvSpPr>
          <p:spPr>
            <a:xfrm>
              <a:off x="5961786" y="3879888"/>
              <a:ext cx="21923" cy="10233"/>
            </a:xfrm>
            <a:custGeom>
              <a:avLst/>
              <a:gdLst/>
              <a:ahLst/>
              <a:cxnLst/>
              <a:rect l="l" t="t" r="r" b="b"/>
              <a:pathLst>
                <a:path w="692" h="323" extrusionOk="0">
                  <a:moveTo>
                    <a:pt x="168" y="1"/>
                  </a:moveTo>
                  <a:cubicBezTo>
                    <a:pt x="84" y="1"/>
                    <a:pt x="1" y="72"/>
                    <a:pt x="1" y="168"/>
                  </a:cubicBezTo>
                  <a:cubicBezTo>
                    <a:pt x="1" y="251"/>
                    <a:pt x="84" y="322"/>
                    <a:pt x="168" y="322"/>
                  </a:cubicBezTo>
                  <a:lnTo>
                    <a:pt x="525" y="322"/>
                  </a:lnTo>
                  <a:cubicBezTo>
                    <a:pt x="620" y="322"/>
                    <a:pt x="691" y="251"/>
                    <a:pt x="691" y="168"/>
                  </a:cubicBezTo>
                  <a:cubicBezTo>
                    <a:pt x="691" y="72"/>
                    <a:pt x="620" y="1"/>
                    <a:pt x="52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7" name="Google Shape;11546;p61"/>
            <p:cNvSpPr/>
            <p:nvPr/>
          </p:nvSpPr>
          <p:spPr>
            <a:xfrm>
              <a:off x="5800725" y="3785989"/>
              <a:ext cx="277644" cy="354594"/>
            </a:xfrm>
            <a:custGeom>
              <a:avLst/>
              <a:gdLst/>
              <a:ahLst/>
              <a:cxnLst/>
              <a:rect l="l" t="t" r="r" b="b"/>
              <a:pathLst>
                <a:path w="8764" h="11193" extrusionOk="0">
                  <a:moveTo>
                    <a:pt x="4716" y="310"/>
                  </a:moveTo>
                  <a:cubicBezTo>
                    <a:pt x="5323" y="310"/>
                    <a:pt x="5859" y="572"/>
                    <a:pt x="5978" y="905"/>
                  </a:cubicBezTo>
                  <a:cubicBezTo>
                    <a:pt x="6005" y="979"/>
                    <a:pt x="6062" y="1024"/>
                    <a:pt x="6130" y="1024"/>
                  </a:cubicBezTo>
                  <a:cubicBezTo>
                    <a:pt x="6150" y="1024"/>
                    <a:pt x="6171" y="1020"/>
                    <a:pt x="6192" y="1012"/>
                  </a:cubicBezTo>
                  <a:cubicBezTo>
                    <a:pt x="6275" y="988"/>
                    <a:pt x="6323" y="893"/>
                    <a:pt x="6299" y="810"/>
                  </a:cubicBezTo>
                  <a:cubicBezTo>
                    <a:pt x="6275" y="774"/>
                    <a:pt x="6275" y="750"/>
                    <a:pt x="6264" y="715"/>
                  </a:cubicBezTo>
                  <a:lnTo>
                    <a:pt x="6264" y="715"/>
                  </a:lnTo>
                  <a:cubicBezTo>
                    <a:pt x="6609" y="834"/>
                    <a:pt x="6859" y="1167"/>
                    <a:pt x="6859" y="1548"/>
                  </a:cubicBezTo>
                  <a:lnTo>
                    <a:pt x="6859" y="3322"/>
                  </a:lnTo>
                  <a:lnTo>
                    <a:pt x="6668" y="3322"/>
                  </a:lnTo>
                  <a:cubicBezTo>
                    <a:pt x="6561" y="3322"/>
                    <a:pt x="6478" y="3227"/>
                    <a:pt x="6478" y="3132"/>
                  </a:cubicBezTo>
                  <a:lnTo>
                    <a:pt x="6478" y="2953"/>
                  </a:lnTo>
                  <a:cubicBezTo>
                    <a:pt x="6478" y="2191"/>
                    <a:pt x="5918" y="1619"/>
                    <a:pt x="5894" y="1608"/>
                  </a:cubicBezTo>
                  <a:cubicBezTo>
                    <a:pt x="5858" y="1571"/>
                    <a:pt x="5815" y="1556"/>
                    <a:pt x="5770" y="1556"/>
                  </a:cubicBezTo>
                  <a:cubicBezTo>
                    <a:pt x="5756" y="1556"/>
                    <a:pt x="5742" y="1557"/>
                    <a:pt x="5728" y="1560"/>
                  </a:cubicBezTo>
                  <a:cubicBezTo>
                    <a:pt x="5195" y="1728"/>
                    <a:pt x="4526" y="1884"/>
                    <a:pt x="3873" y="1884"/>
                  </a:cubicBezTo>
                  <a:cubicBezTo>
                    <a:pt x="3418" y="1884"/>
                    <a:pt x="2971" y="1808"/>
                    <a:pt x="2585" y="1608"/>
                  </a:cubicBezTo>
                  <a:cubicBezTo>
                    <a:pt x="2251" y="1441"/>
                    <a:pt x="2049" y="1227"/>
                    <a:pt x="1953" y="1072"/>
                  </a:cubicBezTo>
                  <a:cubicBezTo>
                    <a:pt x="2311" y="988"/>
                    <a:pt x="2573" y="846"/>
                    <a:pt x="2811" y="750"/>
                  </a:cubicBezTo>
                  <a:cubicBezTo>
                    <a:pt x="3347" y="512"/>
                    <a:pt x="3763" y="310"/>
                    <a:pt x="4716" y="310"/>
                  </a:cubicBezTo>
                  <a:close/>
                  <a:moveTo>
                    <a:pt x="2049" y="1679"/>
                  </a:moveTo>
                  <a:cubicBezTo>
                    <a:pt x="2156" y="1762"/>
                    <a:pt x="2275" y="1846"/>
                    <a:pt x="2406" y="1905"/>
                  </a:cubicBezTo>
                  <a:cubicBezTo>
                    <a:pt x="2787" y="2096"/>
                    <a:pt x="3227" y="2203"/>
                    <a:pt x="3716" y="2215"/>
                  </a:cubicBezTo>
                  <a:cubicBezTo>
                    <a:pt x="3770" y="2217"/>
                    <a:pt x="3825" y="2218"/>
                    <a:pt x="3881" y="2218"/>
                  </a:cubicBezTo>
                  <a:cubicBezTo>
                    <a:pt x="4435" y="2218"/>
                    <a:pt x="5056" y="2111"/>
                    <a:pt x="5716" y="1905"/>
                  </a:cubicBezTo>
                  <a:cubicBezTo>
                    <a:pt x="5847" y="2072"/>
                    <a:pt x="6133" y="2453"/>
                    <a:pt x="6133" y="2953"/>
                  </a:cubicBezTo>
                  <a:lnTo>
                    <a:pt x="6133" y="3132"/>
                  </a:lnTo>
                  <a:cubicBezTo>
                    <a:pt x="6133" y="3405"/>
                    <a:pt x="6371" y="3644"/>
                    <a:pt x="6656" y="3644"/>
                  </a:cubicBezTo>
                  <a:lnTo>
                    <a:pt x="6918" y="3644"/>
                  </a:lnTo>
                  <a:cubicBezTo>
                    <a:pt x="6990" y="3644"/>
                    <a:pt x="7073" y="3679"/>
                    <a:pt x="7133" y="3739"/>
                  </a:cubicBezTo>
                  <a:cubicBezTo>
                    <a:pt x="7192" y="3798"/>
                    <a:pt x="7204" y="3870"/>
                    <a:pt x="7204" y="3941"/>
                  </a:cubicBezTo>
                  <a:cubicBezTo>
                    <a:pt x="7192" y="4084"/>
                    <a:pt x="7049" y="4203"/>
                    <a:pt x="6906" y="4203"/>
                  </a:cubicBezTo>
                  <a:lnTo>
                    <a:pt x="6835" y="4203"/>
                  </a:lnTo>
                  <a:lnTo>
                    <a:pt x="6835" y="4179"/>
                  </a:lnTo>
                  <a:cubicBezTo>
                    <a:pt x="6835" y="4096"/>
                    <a:pt x="6752" y="4025"/>
                    <a:pt x="6668" y="4025"/>
                  </a:cubicBezTo>
                  <a:cubicBezTo>
                    <a:pt x="6573" y="4025"/>
                    <a:pt x="6502" y="4096"/>
                    <a:pt x="6502" y="4179"/>
                  </a:cubicBezTo>
                  <a:cubicBezTo>
                    <a:pt x="6502" y="5358"/>
                    <a:pt x="5549" y="6311"/>
                    <a:pt x="4394" y="6311"/>
                  </a:cubicBezTo>
                  <a:cubicBezTo>
                    <a:pt x="3227" y="6311"/>
                    <a:pt x="2275" y="5358"/>
                    <a:pt x="2275" y="4203"/>
                  </a:cubicBezTo>
                  <a:cubicBezTo>
                    <a:pt x="2275" y="4108"/>
                    <a:pt x="2204" y="4036"/>
                    <a:pt x="2108" y="4036"/>
                  </a:cubicBezTo>
                  <a:cubicBezTo>
                    <a:pt x="2025" y="4036"/>
                    <a:pt x="1953" y="4108"/>
                    <a:pt x="1953" y="4203"/>
                  </a:cubicBezTo>
                  <a:lnTo>
                    <a:pt x="1953" y="4215"/>
                  </a:lnTo>
                  <a:lnTo>
                    <a:pt x="1846" y="4215"/>
                  </a:lnTo>
                  <a:cubicBezTo>
                    <a:pt x="1775" y="4215"/>
                    <a:pt x="1692" y="4179"/>
                    <a:pt x="1632" y="4120"/>
                  </a:cubicBezTo>
                  <a:cubicBezTo>
                    <a:pt x="1572" y="4060"/>
                    <a:pt x="1561" y="3989"/>
                    <a:pt x="1561" y="3917"/>
                  </a:cubicBezTo>
                  <a:cubicBezTo>
                    <a:pt x="1572" y="3786"/>
                    <a:pt x="1715" y="3667"/>
                    <a:pt x="1858" y="3667"/>
                  </a:cubicBezTo>
                  <a:lnTo>
                    <a:pt x="2096" y="3667"/>
                  </a:lnTo>
                  <a:cubicBezTo>
                    <a:pt x="2382" y="3667"/>
                    <a:pt x="2620" y="3429"/>
                    <a:pt x="2620" y="3143"/>
                  </a:cubicBezTo>
                  <a:lnTo>
                    <a:pt x="2620" y="2512"/>
                  </a:lnTo>
                  <a:cubicBezTo>
                    <a:pt x="2620" y="2429"/>
                    <a:pt x="2549" y="2346"/>
                    <a:pt x="2454" y="2346"/>
                  </a:cubicBezTo>
                  <a:cubicBezTo>
                    <a:pt x="2370" y="2346"/>
                    <a:pt x="2287" y="2429"/>
                    <a:pt x="2287" y="2512"/>
                  </a:cubicBezTo>
                  <a:lnTo>
                    <a:pt x="2287" y="3143"/>
                  </a:lnTo>
                  <a:cubicBezTo>
                    <a:pt x="2287" y="3251"/>
                    <a:pt x="2204" y="3334"/>
                    <a:pt x="2096" y="3334"/>
                  </a:cubicBezTo>
                  <a:lnTo>
                    <a:pt x="1906" y="3334"/>
                  </a:lnTo>
                  <a:lnTo>
                    <a:pt x="1906" y="2322"/>
                  </a:lnTo>
                  <a:cubicBezTo>
                    <a:pt x="1906" y="1941"/>
                    <a:pt x="2013" y="1762"/>
                    <a:pt x="2049" y="1679"/>
                  </a:cubicBezTo>
                  <a:close/>
                  <a:moveTo>
                    <a:pt x="5478" y="6406"/>
                  </a:moveTo>
                  <a:lnTo>
                    <a:pt x="5478" y="6799"/>
                  </a:lnTo>
                  <a:lnTo>
                    <a:pt x="5442" y="6799"/>
                  </a:lnTo>
                  <a:lnTo>
                    <a:pt x="5132" y="7870"/>
                  </a:lnTo>
                  <a:cubicBezTo>
                    <a:pt x="4906" y="7989"/>
                    <a:pt x="4644" y="8073"/>
                    <a:pt x="4394" y="8073"/>
                  </a:cubicBezTo>
                  <a:cubicBezTo>
                    <a:pt x="4120" y="8073"/>
                    <a:pt x="3870" y="8013"/>
                    <a:pt x="3644" y="7870"/>
                  </a:cubicBezTo>
                  <a:lnTo>
                    <a:pt x="3335" y="6799"/>
                  </a:lnTo>
                  <a:lnTo>
                    <a:pt x="3335" y="6406"/>
                  </a:lnTo>
                  <a:cubicBezTo>
                    <a:pt x="3656" y="6561"/>
                    <a:pt x="4013" y="6644"/>
                    <a:pt x="4406" y="6644"/>
                  </a:cubicBezTo>
                  <a:cubicBezTo>
                    <a:pt x="4787" y="6644"/>
                    <a:pt x="5144" y="6549"/>
                    <a:pt x="5478" y="6406"/>
                  </a:cubicBezTo>
                  <a:close/>
                  <a:moveTo>
                    <a:pt x="2644" y="10156"/>
                  </a:moveTo>
                  <a:lnTo>
                    <a:pt x="2644" y="10871"/>
                  </a:lnTo>
                  <a:lnTo>
                    <a:pt x="1215" y="10871"/>
                  </a:lnTo>
                  <a:lnTo>
                    <a:pt x="1215" y="10156"/>
                  </a:lnTo>
                  <a:lnTo>
                    <a:pt x="1775" y="10156"/>
                  </a:lnTo>
                  <a:lnTo>
                    <a:pt x="1775" y="10168"/>
                  </a:lnTo>
                  <a:cubicBezTo>
                    <a:pt x="1775" y="10251"/>
                    <a:pt x="1846" y="10335"/>
                    <a:pt x="1930" y="10335"/>
                  </a:cubicBezTo>
                  <a:cubicBezTo>
                    <a:pt x="2025" y="10335"/>
                    <a:pt x="2096" y="10251"/>
                    <a:pt x="2096" y="10168"/>
                  </a:cubicBezTo>
                  <a:lnTo>
                    <a:pt x="2096" y="10156"/>
                  </a:lnTo>
                  <a:close/>
                  <a:moveTo>
                    <a:pt x="4728" y="0"/>
                  </a:moveTo>
                  <a:cubicBezTo>
                    <a:pt x="3704" y="0"/>
                    <a:pt x="3227" y="203"/>
                    <a:pt x="2692" y="465"/>
                  </a:cubicBezTo>
                  <a:cubicBezTo>
                    <a:pt x="2394" y="596"/>
                    <a:pt x="2096" y="726"/>
                    <a:pt x="1668" y="846"/>
                  </a:cubicBezTo>
                  <a:cubicBezTo>
                    <a:pt x="1620" y="857"/>
                    <a:pt x="1572" y="893"/>
                    <a:pt x="1561" y="941"/>
                  </a:cubicBezTo>
                  <a:cubicBezTo>
                    <a:pt x="1549" y="977"/>
                    <a:pt x="1549" y="1024"/>
                    <a:pt x="1561" y="1072"/>
                  </a:cubicBezTo>
                  <a:cubicBezTo>
                    <a:pt x="1561" y="1084"/>
                    <a:pt x="1632" y="1250"/>
                    <a:pt x="1834" y="1453"/>
                  </a:cubicBezTo>
                  <a:cubicBezTo>
                    <a:pt x="1751" y="1560"/>
                    <a:pt x="1596" y="1810"/>
                    <a:pt x="1596" y="2322"/>
                  </a:cubicBezTo>
                  <a:lnTo>
                    <a:pt x="1596" y="3393"/>
                  </a:lnTo>
                  <a:cubicBezTo>
                    <a:pt x="1394" y="3477"/>
                    <a:pt x="1263" y="3655"/>
                    <a:pt x="1251" y="3870"/>
                  </a:cubicBezTo>
                  <a:cubicBezTo>
                    <a:pt x="1239" y="4036"/>
                    <a:pt x="1299" y="4215"/>
                    <a:pt x="1394" y="4334"/>
                  </a:cubicBezTo>
                  <a:cubicBezTo>
                    <a:pt x="1513" y="4453"/>
                    <a:pt x="1680" y="4525"/>
                    <a:pt x="1846" y="4525"/>
                  </a:cubicBezTo>
                  <a:lnTo>
                    <a:pt x="1965" y="4525"/>
                  </a:lnTo>
                  <a:cubicBezTo>
                    <a:pt x="2049" y="5203"/>
                    <a:pt x="2442" y="5822"/>
                    <a:pt x="2989" y="6191"/>
                  </a:cubicBezTo>
                  <a:lnTo>
                    <a:pt x="2989" y="6715"/>
                  </a:lnTo>
                  <a:lnTo>
                    <a:pt x="2263" y="7084"/>
                  </a:lnTo>
                  <a:cubicBezTo>
                    <a:pt x="2156" y="7132"/>
                    <a:pt x="2084" y="7227"/>
                    <a:pt x="2073" y="7334"/>
                  </a:cubicBezTo>
                  <a:cubicBezTo>
                    <a:pt x="2049" y="7370"/>
                    <a:pt x="2049" y="7406"/>
                    <a:pt x="2049" y="7442"/>
                  </a:cubicBezTo>
                  <a:lnTo>
                    <a:pt x="858" y="7799"/>
                  </a:lnTo>
                  <a:cubicBezTo>
                    <a:pt x="346" y="7965"/>
                    <a:pt x="1" y="8430"/>
                    <a:pt x="1" y="8954"/>
                  </a:cubicBezTo>
                  <a:lnTo>
                    <a:pt x="1" y="11025"/>
                  </a:lnTo>
                  <a:cubicBezTo>
                    <a:pt x="1" y="11121"/>
                    <a:pt x="72" y="11192"/>
                    <a:pt x="168" y="11192"/>
                  </a:cubicBezTo>
                  <a:cubicBezTo>
                    <a:pt x="251" y="11192"/>
                    <a:pt x="322" y="11121"/>
                    <a:pt x="322" y="11025"/>
                  </a:cubicBezTo>
                  <a:lnTo>
                    <a:pt x="322" y="8954"/>
                  </a:lnTo>
                  <a:cubicBezTo>
                    <a:pt x="322" y="8573"/>
                    <a:pt x="584" y="8227"/>
                    <a:pt x="953" y="8108"/>
                  </a:cubicBezTo>
                  <a:lnTo>
                    <a:pt x="2192" y="7739"/>
                  </a:lnTo>
                  <a:lnTo>
                    <a:pt x="2406" y="8025"/>
                  </a:lnTo>
                  <a:lnTo>
                    <a:pt x="2156" y="8275"/>
                  </a:lnTo>
                  <a:cubicBezTo>
                    <a:pt x="1989" y="8442"/>
                    <a:pt x="1965" y="8680"/>
                    <a:pt x="2073" y="8870"/>
                  </a:cubicBezTo>
                  <a:lnTo>
                    <a:pt x="2549" y="9811"/>
                  </a:lnTo>
                  <a:lnTo>
                    <a:pt x="2096" y="9811"/>
                  </a:lnTo>
                  <a:lnTo>
                    <a:pt x="2096" y="9609"/>
                  </a:lnTo>
                  <a:cubicBezTo>
                    <a:pt x="2096" y="9525"/>
                    <a:pt x="2025" y="9454"/>
                    <a:pt x="1930" y="9454"/>
                  </a:cubicBezTo>
                  <a:cubicBezTo>
                    <a:pt x="1846" y="9454"/>
                    <a:pt x="1775" y="9525"/>
                    <a:pt x="1775" y="9609"/>
                  </a:cubicBezTo>
                  <a:lnTo>
                    <a:pt x="1775" y="9811"/>
                  </a:lnTo>
                  <a:lnTo>
                    <a:pt x="1061" y="9811"/>
                  </a:lnTo>
                  <a:cubicBezTo>
                    <a:pt x="965" y="9811"/>
                    <a:pt x="894" y="9882"/>
                    <a:pt x="894" y="9966"/>
                  </a:cubicBezTo>
                  <a:lnTo>
                    <a:pt x="894" y="11025"/>
                  </a:lnTo>
                  <a:cubicBezTo>
                    <a:pt x="894" y="11121"/>
                    <a:pt x="965" y="11192"/>
                    <a:pt x="1061" y="11192"/>
                  </a:cubicBezTo>
                  <a:lnTo>
                    <a:pt x="2811" y="11192"/>
                  </a:lnTo>
                  <a:cubicBezTo>
                    <a:pt x="2906" y="11192"/>
                    <a:pt x="2977" y="11121"/>
                    <a:pt x="2977" y="11025"/>
                  </a:cubicBezTo>
                  <a:lnTo>
                    <a:pt x="2977" y="10668"/>
                  </a:lnTo>
                  <a:lnTo>
                    <a:pt x="3180" y="11097"/>
                  </a:lnTo>
                  <a:cubicBezTo>
                    <a:pt x="3216" y="11156"/>
                    <a:pt x="3275" y="11192"/>
                    <a:pt x="3335" y="11192"/>
                  </a:cubicBezTo>
                  <a:cubicBezTo>
                    <a:pt x="3358" y="11192"/>
                    <a:pt x="3382" y="11192"/>
                    <a:pt x="3406" y="11180"/>
                  </a:cubicBezTo>
                  <a:cubicBezTo>
                    <a:pt x="3477" y="11133"/>
                    <a:pt x="3525" y="11037"/>
                    <a:pt x="3477" y="10954"/>
                  </a:cubicBezTo>
                  <a:lnTo>
                    <a:pt x="2370" y="8716"/>
                  </a:lnTo>
                  <a:cubicBezTo>
                    <a:pt x="2334" y="8644"/>
                    <a:pt x="2346" y="8561"/>
                    <a:pt x="2394" y="8513"/>
                  </a:cubicBezTo>
                  <a:lnTo>
                    <a:pt x="2739" y="8168"/>
                  </a:lnTo>
                  <a:cubicBezTo>
                    <a:pt x="2799" y="8108"/>
                    <a:pt x="2799" y="8025"/>
                    <a:pt x="2751" y="7965"/>
                  </a:cubicBezTo>
                  <a:lnTo>
                    <a:pt x="2382" y="7477"/>
                  </a:lnTo>
                  <a:cubicBezTo>
                    <a:pt x="2370" y="7454"/>
                    <a:pt x="2370" y="7442"/>
                    <a:pt x="2370" y="7430"/>
                  </a:cubicBezTo>
                  <a:cubicBezTo>
                    <a:pt x="2370" y="7418"/>
                    <a:pt x="2382" y="7394"/>
                    <a:pt x="2394" y="7394"/>
                  </a:cubicBezTo>
                  <a:lnTo>
                    <a:pt x="3037" y="7073"/>
                  </a:lnTo>
                  <a:lnTo>
                    <a:pt x="3501" y="8632"/>
                  </a:lnTo>
                  <a:cubicBezTo>
                    <a:pt x="3522" y="8716"/>
                    <a:pt x="3598" y="8754"/>
                    <a:pt x="3673" y="8754"/>
                  </a:cubicBezTo>
                  <a:cubicBezTo>
                    <a:pt x="3683" y="8754"/>
                    <a:pt x="3693" y="8753"/>
                    <a:pt x="3704" y="8751"/>
                  </a:cubicBezTo>
                  <a:cubicBezTo>
                    <a:pt x="3799" y="8716"/>
                    <a:pt x="3835" y="8632"/>
                    <a:pt x="3823" y="8549"/>
                  </a:cubicBezTo>
                  <a:lnTo>
                    <a:pt x="3751" y="8287"/>
                  </a:lnTo>
                  <a:lnTo>
                    <a:pt x="3751" y="8287"/>
                  </a:lnTo>
                  <a:cubicBezTo>
                    <a:pt x="3954" y="8358"/>
                    <a:pt x="4168" y="8394"/>
                    <a:pt x="4370" y="8394"/>
                  </a:cubicBezTo>
                  <a:cubicBezTo>
                    <a:pt x="4597" y="8394"/>
                    <a:pt x="4811" y="8358"/>
                    <a:pt x="5001" y="8287"/>
                  </a:cubicBezTo>
                  <a:lnTo>
                    <a:pt x="5001" y="8287"/>
                  </a:lnTo>
                  <a:lnTo>
                    <a:pt x="4370" y="10442"/>
                  </a:lnTo>
                  <a:lnTo>
                    <a:pt x="4013" y="9228"/>
                  </a:lnTo>
                  <a:cubicBezTo>
                    <a:pt x="3992" y="9144"/>
                    <a:pt x="3917" y="9106"/>
                    <a:pt x="3842" y="9106"/>
                  </a:cubicBezTo>
                  <a:cubicBezTo>
                    <a:pt x="3832" y="9106"/>
                    <a:pt x="3821" y="9107"/>
                    <a:pt x="3811" y="9108"/>
                  </a:cubicBezTo>
                  <a:cubicBezTo>
                    <a:pt x="3716" y="9120"/>
                    <a:pt x="3680" y="9228"/>
                    <a:pt x="3692" y="9311"/>
                  </a:cubicBezTo>
                  <a:lnTo>
                    <a:pt x="4192" y="11073"/>
                  </a:lnTo>
                  <a:cubicBezTo>
                    <a:pt x="4216" y="11144"/>
                    <a:pt x="4287" y="11192"/>
                    <a:pt x="4359" y="11192"/>
                  </a:cubicBezTo>
                  <a:cubicBezTo>
                    <a:pt x="4430" y="11192"/>
                    <a:pt x="4490" y="11144"/>
                    <a:pt x="4525" y="11073"/>
                  </a:cubicBezTo>
                  <a:lnTo>
                    <a:pt x="5704" y="7049"/>
                  </a:lnTo>
                  <a:lnTo>
                    <a:pt x="6335" y="7382"/>
                  </a:lnTo>
                  <a:lnTo>
                    <a:pt x="6371" y="7406"/>
                  </a:lnTo>
                  <a:cubicBezTo>
                    <a:pt x="6371" y="7430"/>
                    <a:pt x="6371" y="7442"/>
                    <a:pt x="6359" y="7454"/>
                  </a:cubicBezTo>
                  <a:lnTo>
                    <a:pt x="5978" y="7942"/>
                  </a:lnTo>
                  <a:cubicBezTo>
                    <a:pt x="5942" y="8001"/>
                    <a:pt x="5942" y="8108"/>
                    <a:pt x="6002" y="8156"/>
                  </a:cubicBezTo>
                  <a:lnTo>
                    <a:pt x="6335" y="8501"/>
                  </a:lnTo>
                  <a:cubicBezTo>
                    <a:pt x="6395" y="8561"/>
                    <a:pt x="6418" y="8644"/>
                    <a:pt x="6371" y="8704"/>
                  </a:cubicBezTo>
                  <a:lnTo>
                    <a:pt x="5252" y="10942"/>
                  </a:lnTo>
                  <a:cubicBezTo>
                    <a:pt x="5204" y="11013"/>
                    <a:pt x="5240" y="11121"/>
                    <a:pt x="5323" y="11156"/>
                  </a:cubicBezTo>
                  <a:cubicBezTo>
                    <a:pt x="5359" y="11180"/>
                    <a:pt x="5371" y="11180"/>
                    <a:pt x="5406" y="11180"/>
                  </a:cubicBezTo>
                  <a:cubicBezTo>
                    <a:pt x="5466" y="11180"/>
                    <a:pt x="5525" y="11144"/>
                    <a:pt x="5549" y="11085"/>
                  </a:cubicBezTo>
                  <a:lnTo>
                    <a:pt x="6668" y="8858"/>
                  </a:lnTo>
                  <a:cubicBezTo>
                    <a:pt x="6776" y="8656"/>
                    <a:pt x="6728" y="8418"/>
                    <a:pt x="6573" y="8263"/>
                  </a:cubicBezTo>
                  <a:lnTo>
                    <a:pt x="6323" y="8001"/>
                  </a:lnTo>
                  <a:lnTo>
                    <a:pt x="6549" y="7727"/>
                  </a:lnTo>
                  <a:lnTo>
                    <a:pt x="7788" y="8096"/>
                  </a:lnTo>
                  <a:cubicBezTo>
                    <a:pt x="8157" y="8216"/>
                    <a:pt x="8407" y="8561"/>
                    <a:pt x="8407" y="8942"/>
                  </a:cubicBezTo>
                  <a:lnTo>
                    <a:pt x="8407" y="11013"/>
                  </a:lnTo>
                  <a:cubicBezTo>
                    <a:pt x="8407" y="11097"/>
                    <a:pt x="8478" y="11180"/>
                    <a:pt x="8573" y="11180"/>
                  </a:cubicBezTo>
                  <a:cubicBezTo>
                    <a:pt x="8657" y="11180"/>
                    <a:pt x="8740" y="11097"/>
                    <a:pt x="8740" y="11013"/>
                  </a:cubicBezTo>
                  <a:lnTo>
                    <a:pt x="8740" y="8942"/>
                  </a:lnTo>
                  <a:cubicBezTo>
                    <a:pt x="8764" y="8442"/>
                    <a:pt x="8419" y="7965"/>
                    <a:pt x="7907" y="7811"/>
                  </a:cubicBezTo>
                  <a:lnTo>
                    <a:pt x="6716" y="7454"/>
                  </a:lnTo>
                  <a:cubicBezTo>
                    <a:pt x="6716" y="7430"/>
                    <a:pt x="6716" y="7382"/>
                    <a:pt x="6692" y="7358"/>
                  </a:cubicBezTo>
                  <a:cubicBezTo>
                    <a:pt x="6668" y="7251"/>
                    <a:pt x="6597" y="7144"/>
                    <a:pt x="6502" y="7096"/>
                  </a:cubicBezTo>
                  <a:lnTo>
                    <a:pt x="5775" y="6727"/>
                  </a:lnTo>
                  <a:lnTo>
                    <a:pt x="5775" y="6203"/>
                  </a:lnTo>
                  <a:cubicBezTo>
                    <a:pt x="6323" y="5822"/>
                    <a:pt x="6716" y="5227"/>
                    <a:pt x="6799" y="4536"/>
                  </a:cubicBezTo>
                  <a:lnTo>
                    <a:pt x="6906" y="4536"/>
                  </a:lnTo>
                  <a:cubicBezTo>
                    <a:pt x="7228" y="4536"/>
                    <a:pt x="7502" y="4298"/>
                    <a:pt x="7526" y="4001"/>
                  </a:cubicBezTo>
                  <a:cubicBezTo>
                    <a:pt x="7549" y="3834"/>
                    <a:pt x="7490" y="3655"/>
                    <a:pt x="7383" y="3536"/>
                  </a:cubicBezTo>
                  <a:cubicBezTo>
                    <a:pt x="7323" y="3477"/>
                    <a:pt x="7264" y="3441"/>
                    <a:pt x="7192" y="3393"/>
                  </a:cubicBezTo>
                  <a:lnTo>
                    <a:pt x="7192" y="1572"/>
                  </a:lnTo>
                  <a:cubicBezTo>
                    <a:pt x="7192" y="905"/>
                    <a:pt x="6633" y="357"/>
                    <a:pt x="5966" y="357"/>
                  </a:cubicBezTo>
                  <a:lnTo>
                    <a:pt x="5942" y="357"/>
                  </a:lnTo>
                  <a:cubicBezTo>
                    <a:pt x="5644" y="131"/>
                    <a:pt x="5204" y="0"/>
                    <a:pt x="4728" y="0"/>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8" name="Google Shape;11547;p61"/>
            <p:cNvSpPr/>
            <p:nvPr/>
          </p:nvSpPr>
          <p:spPr>
            <a:xfrm>
              <a:off x="6012727" y="4085840"/>
              <a:ext cx="37731" cy="37763"/>
            </a:xfrm>
            <a:custGeom>
              <a:avLst/>
              <a:gdLst/>
              <a:ahLst/>
              <a:cxnLst/>
              <a:rect l="l" t="t" r="r" b="b"/>
              <a:pathLst>
                <a:path w="1191" h="1192" extrusionOk="0">
                  <a:moveTo>
                    <a:pt x="595" y="1"/>
                  </a:moveTo>
                  <a:cubicBezTo>
                    <a:pt x="512" y="1"/>
                    <a:pt x="441" y="72"/>
                    <a:pt x="441" y="167"/>
                  </a:cubicBezTo>
                  <a:lnTo>
                    <a:pt x="441" y="429"/>
                  </a:lnTo>
                  <a:lnTo>
                    <a:pt x="167" y="429"/>
                  </a:lnTo>
                  <a:cubicBezTo>
                    <a:pt x="84" y="429"/>
                    <a:pt x="0" y="513"/>
                    <a:pt x="0" y="596"/>
                  </a:cubicBezTo>
                  <a:cubicBezTo>
                    <a:pt x="0" y="691"/>
                    <a:pt x="84" y="763"/>
                    <a:pt x="167" y="763"/>
                  </a:cubicBezTo>
                  <a:lnTo>
                    <a:pt x="441" y="763"/>
                  </a:lnTo>
                  <a:lnTo>
                    <a:pt x="441" y="1025"/>
                  </a:lnTo>
                  <a:cubicBezTo>
                    <a:pt x="441" y="1120"/>
                    <a:pt x="512" y="1191"/>
                    <a:pt x="595" y="1191"/>
                  </a:cubicBezTo>
                  <a:cubicBezTo>
                    <a:pt x="691" y="1191"/>
                    <a:pt x="762" y="1120"/>
                    <a:pt x="762" y="1025"/>
                  </a:cubicBezTo>
                  <a:lnTo>
                    <a:pt x="762" y="763"/>
                  </a:lnTo>
                  <a:lnTo>
                    <a:pt x="1024" y="763"/>
                  </a:lnTo>
                  <a:cubicBezTo>
                    <a:pt x="1119" y="763"/>
                    <a:pt x="1191" y="691"/>
                    <a:pt x="1191" y="596"/>
                  </a:cubicBezTo>
                  <a:cubicBezTo>
                    <a:pt x="1191" y="513"/>
                    <a:pt x="1119" y="429"/>
                    <a:pt x="1024" y="429"/>
                  </a:cubicBezTo>
                  <a:lnTo>
                    <a:pt x="762" y="429"/>
                  </a:lnTo>
                  <a:lnTo>
                    <a:pt x="762" y="167"/>
                  </a:lnTo>
                  <a:cubicBezTo>
                    <a:pt x="762" y="72"/>
                    <a:pt x="691" y="1"/>
                    <a:pt x="59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grpSp>
      <p:sp>
        <p:nvSpPr>
          <p:cNvPr id="83" name="Google Shape;1177;p42"/>
          <p:cNvSpPr/>
          <p:nvPr/>
        </p:nvSpPr>
        <p:spPr>
          <a:xfrm>
            <a:off x="2999386" y="298971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2"/>
          <p:cNvGrpSpPr/>
          <p:nvPr/>
        </p:nvGrpSpPr>
        <p:grpSpPr>
          <a:xfrm>
            <a:off x="3061313" y="302926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177;p42"/>
          <p:cNvSpPr/>
          <p:nvPr/>
        </p:nvSpPr>
        <p:spPr>
          <a:xfrm>
            <a:off x="5714583" y="2979661"/>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42">
            <a:extLst>
              <a:ext uri="{FF2B5EF4-FFF2-40B4-BE49-F238E27FC236}">
                <a16:creationId xmlns:a16="http://schemas.microsoft.com/office/drawing/2014/main" id="{AFAA97A1-C3A8-400A-A71B-095943C75EED}"/>
              </a:ext>
            </a:extLst>
          </p:cNvPr>
          <p:cNvSpPr/>
          <p:nvPr/>
        </p:nvSpPr>
        <p:spPr>
          <a:xfrm>
            <a:off x="5714583"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8;p42">
            <a:extLst>
              <a:ext uri="{FF2B5EF4-FFF2-40B4-BE49-F238E27FC236}">
                <a16:creationId xmlns:a16="http://schemas.microsoft.com/office/drawing/2014/main" id="{6FDAA559-F5B9-4529-B4F0-09AE3A02790F}"/>
              </a:ext>
            </a:extLst>
          </p:cNvPr>
          <p:cNvSpPr/>
          <p:nvPr/>
        </p:nvSpPr>
        <p:spPr>
          <a:xfrm>
            <a:off x="2992661" y="1192973"/>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1;p42">
            <a:extLst>
              <a:ext uri="{FF2B5EF4-FFF2-40B4-BE49-F238E27FC236}">
                <a16:creationId xmlns:a16="http://schemas.microsoft.com/office/drawing/2014/main" id="{ADA5D67A-E635-4C0A-B506-BA50EB25A62C}"/>
              </a:ext>
            </a:extLst>
          </p:cNvPr>
          <p:cNvSpPr txBox="1">
            <a:spLocks/>
          </p:cNvSpPr>
          <p:nvPr/>
        </p:nvSpPr>
        <p:spPr>
          <a:xfrm>
            <a:off x="2224487" y="505594"/>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—Tran Van </a:t>
            </a:r>
            <a:r>
              <a:rPr lang="en-US" dirty="0" err="1"/>
              <a:t>Thien</a:t>
            </a:r>
            <a:endParaRPr lang="en-US" dirty="0"/>
          </a:p>
        </p:txBody>
      </p:sp>
      <p:sp>
        <p:nvSpPr>
          <p:cNvPr id="64" name="Google Shape;1172;p42">
            <a:extLst>
              <a:ext uri="{FF2B5EF4-FFF2-40B4-BE49-F238E27FC236}">
                <a16:creationId xmlns:a16="http://schemas.microsoft.com/office/drawing/2014/main" id="{9AE7534A-E777-4AB6-A0D7-535D9EC87037}"/>
              </a:ext>
            </a:extLst>
          </p:cNvPr>
          <p:cNvSpPr txBox="1">
            <a:spLocks/>
          </p:cNvSpPr>
          <p:nvPr/>
        </p:nvSpPr>
        <p:spPr>
          <a:xfrm>
            <a:off x="2099858" y="801564"/>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19110136</a:t>
            </a:r>
          </a:p>
        </p:txBody>
      </p:sp>
      <p:grpSp>
        <p:nvGrpSpPr>
          <p:cNvPr id="65" name="Google Shape;1202;p42">
            <a:extLst>
              <a:ext uri="{FF2B5EF4-FFF2-40B4-BE49-F238E27FC236}">
                <a16:creationId xmlns:a16="http://schemas.microsoft.com/office/drawing/2014/main" id="{9D87C3CB-1822-4DB8-80EC-676C3B361478}"/>
              </a:ext>
            </a:extLst>
          </p:cNvPr>
          <p:cNvGrpSpPr/>
          <p:nvPr/>
        </p:nvGrpSpPr>
        <p:grpSpPr>
          <a:xfrm>
            <a:off x="3064383" y="1207914"/>
            <a:ext cx="260283" cy="345914"/>
            <a:chOff x="8055961" y="2881842"/>
            <a:chExt cx="260283" cy="345914"/>
          </a:xfrm>
        </p:grpSpPr>
        <p:sp>
          <p:nvSpPr>
            <p:cNvPr id="66" name="Google Shape;1203;p42">
              <a:extLst>
                <a:ext uri="{FF2B5EF4-FFF2-40B4-BE49-F238E27FC236}">
                  <a16:creationId xmlns:a16="http://schemas.microsoft.com/office/drawing/2014/main" id="{4486C1DE-C898-471A-99D0-B6E370EA2766}"/>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4;p42">
              <a:extLst>
                <a:ext uri="{FF2B5EF4-FFF2-40B4-BE49-F238E27FC236}">
                  <a16:creationId xmlns:a16="http://schemas.microsoft.com/office/drawing/2014/main" id="{B7EDCDA5-C3D2-46F0-A7D8-67A3321CE568}"/>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05;p42">
              <a:extLst>
                <a:ext uri="{FF2B5EF4-FFF2-40B4-BE49-F238E27FC236}">
                  <a16:creationId xmlns:a16="http://schemas.microsoft.com/office/drawing/2014/main" id="{B58DDFAA-1389-4C2A-91CF-9A0AA674891D}"/>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06;p42">
              <a:extLst>
                <a:ext uri="{FF2B5EF4-FFF2-40B4-BE49-F238E27FC236}">
                  <a16:creationId xmlns:a16="http://schemas.microsoft.com/office/drawing/2014/main" id="{549925E6-4C8B-4C96-A039-6487A506B700}"/>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1171;p42">
            <a:extLst>
              <a:ext uri="{FF2B5EF4-FFF2-40B4-BE49-F238E27FC236}">
                <a16:creationId xmlns:a16="http://schemas.microsoft.com/office/drawing/2014/main" id="{E8EF218A-7BB6-458B-8561-9A65CBEEAE99}"/>
              </a:ext>
            </a:extLst>
          </p:cNvPr>
          <p:cNvSpPr txBox="1">
            <a:spLocks/>
          </p:cNvSpPr>
          <p:nvPr/>
        </p:nvSpPr>
        <p:spPr>
          <a:xfrm>
            <a:off x="3455026" y="3332699"/>
            <a:ext cx="2111659"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—Nguyen Thanh </a:t>
            </a:r>
            <a:r>
              <a:rPr lang="en-US" dirty="0" err="1"/>
              <a:t>Thien</a:t>
            </a:r>
            <a:endParaRPr lang="en-US" dirty="0"/>
          </a:p>
        </p:txBody>
      </p:sp>
      <p:sp>
        <p:nvSpPr>
          <p:cNvPr id="80" name="Google Shape;1172;p42">
            <a:extLst>
              <a:ext uri="{FF2B5EF4-FFF2-40B4-BE49-F238E27FC236}">
                <a16:creationId xmlns:a16="http://schemas.microsoft.com/office/drawing/2014/main" id="{D33313D5-9255-48AF-BB03-07EAD84B04DB}"/>
              </a:ext>
            </a:extLst>
          </p:cNvPr>
          <p:cNvSpPr txBox="1">
            <a:spLocks/>
          </p:cNvSpPr>
          <p:nvPr/>
        </p:nvSpPr>
        <p:spPr>
          <a:xfrm>
            <a:off x="3418534" y="3652586"/>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19110150</a:t>
            </a:r>
          </a:p>
        </p:txBody>
      </p:sp>
      <p:sp>
        <p:nvSpPr>
          <p:cNvPr id="81" name="Google Shape;1171;p42">
            <a:extLst>
              <a:ext uri="{FF2B5EF4-FFF2-40B4-BE49-F238E27FC236}">
                <a16:creationId xmlns:a16="http://schemas.microsoft.com/office/drawing/2014/main" id="{131A6C47-C45A-4FC7-9052-7196781FFFC4}"/>
              </a:ext>
            </a:extLst>
          </p:cNvPr>
          <p:cNvSpPr txBox="1">
            <a:spLocks/>
          </p:cNvSpPr>
          <p:nvPr/>
        </p:nvSpPr>
        <p:spPr>
          <a:xfrm>
            <a:off x="4856054" y="505594"/>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a:t>
            </a:r>
            <a:r>
              <a:rPr lang="en" dirty="0"/>
              <a:t>Le Thien An</a:t>
            </a:r>
            <a:endParaRPr lang="en-US" dirty="0"/>
          </a:p>
        </p:txBody>
      </p:sp>
      <p:sp>
        <p:nvSpPr>
          <p:cNvPr id="82" name="Google Shape;1172;p42">
            <a:extLst>
              <a:ext uri="{FF2B5EF4-FFF2-40B4-BE49-F238E27FC236}">
                <a16:creationId xmlns:a16="http://schemas.microsoft.com/office/drawing/2014/main" id="{1A4920FE-2C4D-4D63-B152-5D25B00CCC6A}"/>
              </a:ext>
            </a:extLst>
          </p:cNvPr>
          <p:cNvSpPr txBox="1">
            <a:spLocks/>
          </p:cNvSpPr>
          <p:nvPr/>
        </p:nvSpPr>
        <p:spPr>
          <a:xfrm>
            <a:off x="4731425" y="801564"/>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19119105</a:t>
            </a:r>
          </a:p>
        </p:txBody>
      </p:sp>
      <p:grpSp>
        <p:nvGrpSpPr>
          <p:cNvPr id="91" name="Google Shape;1202;p42">
            <a:extLst>
              <a:ext uri="{FF2B5EF4-FFF2-40B4-BE49-F238E27FC236}">
                <a16:creationId xmlns:a16="http://schemas.microsoft.com/office/drawing/2014/main" id="{113DB22E-26C5-44A4-A7A1-47BD81DFA8F7}"/>
              </a:ext>
            </a:extLst>
          </p:cNvPr>
          <p:cNvGrpSpPr/>
          <p:nvPr/>
        </p:nvGrpSpPr>
        <p:grpSpPr>
          <a:xfrm>
            <a:off x="4430930" y="3031874"/>
            <a:ext cx="260283" cy="345914"/>
            <a:chOff x="8055961" y="2881842"/>
            <a:chExt cx="260283" cy="345914"/>
          </a:xfrm>
        </p:grpSpPr>
        <p:sp>
          <p:nvSpPr>
            <p:cNvPr id="92" name="Google Shape;1203;p42">
              <a:extLst>
                <a:ext uri="{FF2B5EF4-FFF2-40B4-BE49-F238E27FC236}">
                  <a16:creationId xmlns:a16="http://schemas.microsoft.com/office/drawing/2014/main" id="{A065E348-EDFE-491A-B504-224C39CC6BDE}"/>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42">
              <a:extLst>
                <a:ext uri="{FF2B5EF4-FFF2-40B4-BE49-F238E27FC236}">
                  <a16:creationId xmlns:a16="http://schemas.microsoft.com/office/drawing/2014/main" id="{27221071-C3BC-45CF-A89A-3E035E24D6F7}"/>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42">
              <a:extLst>
                <a:ext uri="{FF2B5EF4-FFF2-40B4-BE49-F238E27FC236}">
                  <a16:creationId xmlns:a16="http://schemas.microsoft.com/office/drawing/2014/main" id="{D01D6384-EF1F-40C0-AF2E-5EA744D137B7}"/>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42">
              <a:extLst>
                <a:ext uri="{FF2B5EF4-FFF2-40B4-BE49-F238E27FC236}">
                  <a16:creationId xmlns:a16="http://schemas.microsoft.com/office/drawing/2014/main" id="{E661364F-D29C-47E5-816F-00BA59D1E769}"/>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202;p42">
            <a:extLst>
              <a:ext uri="{FF2B5EF4-FFF2-40B4-BE49-F238E27FC236}">
                <a16:creationId xmlns:a16="http://schemas.microsoft.com/office/drawing/2014/main" id="{E780CCCB-843C-4BDA-B697-B04795FC5914}"/>
              </a:ext>
            </a:extLst>
          </p:cNvPr>
          <p:cNvGrpSpPr/>
          <p:nvPr/>
        </p:nvGrpSpPr>
        <p:grpSpPr>
          <a:xfrm>
            <a:off x="5792191" y="3002494"/>
            <a:ext cx="260283" cy="345914"/>
            <a:chOff x="8055961" y="2881842"/>
            <a:chExt cx="260283" cy="345914"/>
          </a:xfrm>
        </p:grpSpPr>
        <p:sp>
          <p:nvSpPr>
            <p:cNvPr id="105" name="Google Shape;1203;p42">
              <a:extLst>
                <a:ext uri="{FF2B5EF4-FFF2-40B4-BE49-F238E27FC236}">
                  <a16:creationId xmlns:a16="http://schemas.microsoft.com/office/drawing/2014/main" id="{44341EB8-CD2A-45C4-BA15-58357B4B6903}"/>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4;p42">
              <a:extLst>
                <a:ext uri="{FF2B5EF4-FFF2-40B4-BE49-F238E27FC236}">
                  <a16:creationId xmlns:a16="http://schemas.microsoft.com/office/drawing/2014/main" id="{EB52E115-6C8E-409D-B003-DF39E34E2473}"/>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5;p42">
              <a:extLst>
                <a:ext uri="{FF2B5EF4-FFF2-40B4-BE49-F238E27FC236}">
                  <a16:creationId xmlns:a16="http://schemas.microsoft.com/office/drawing/2014/main" id="{CD5063EF-1CB1-42F7-8D3D-057E3F3878D7}"/>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06;p42">
              <a:extLst>
                <a:ext uri="{FF2B5EF4-FFF2-40B4-BE49-F238E27FC236}">
                  <a16:creationId xmlns:a16="http://schemas.microsoft.com/office/drawing/2014/main" id="{B47340EF-8FC0-4E38-939A-3CBAD6DC4548}"/>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191;p42">
            <a:extLst>
              <a:ext uri="{FF2B5EF4-FFF2-40B4-BE49-F238E27FC236}">
                <a16:creationId xmlns:a16="http://schemas.microsoft.com/office/drawing/2014/main" id="{45E16B8C-900B-42D4-A9A6-3BF892BC4282}"/>
              </a:ext>
            </a:extLst>
          </p:cNvPr>
          <p:cNvGrpSpPr/>
          <p:nvPr/>
        </p:nvGrpSpPr>
        <p:grpSpPr>
          <a:xfrm>
            <a:off x="5786710" y="1181007"/>
            <a:ext cx="271244" cy="346801"/>
            <a:chOff x="4899999" y="2882095"/>
            <a:chExt cx="271244" cy="346801"/>
          </a:xfrm>
        </p:grpSpPr>
        <p:sp>
          <p:nvSpPr>
            <p:cNvPr id="110" name="Google Shape;1192;p42">
              <a:extLst>
                <a:ext uri="{FF2B5EF4-FFF2-40B4-BE49-F238E27FC236}">
                  <a16:creationId xmlns:a16="http://schemas.microsoft.com/office/drawing/2014/main" id="{407417B8-54E1-499F-B4DE-7EBF207E1D79}"/>
                </a:ext>
              </a:extLst>
            </p:cNvPr>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93;p42">
              <a:extLst>
                <a:ext uri="{FF2B5EF4-FFF2-40B4-BE49-F238E27FC236}">
                  <a16:creationId xmlns:a16="http://schemas.microsoft.com/office/drawing/2014/main" id="{2F164412-3272-4BD4-866F-4093A1776539}"/>
                </a:ext>
              </a:extLst>
            </p:cNvPr>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94;p42">
              <a:extLst>
                <a:ext uri="{FF2B5EF4-FFF2-40B4-BE49-F238E27FC236}">
                  <a16:creationId xmlns:a16="http://schemas.microsoft.com/office/drawing/2014/main" id="{66DB1F8F-C5E1-40D4-901C-68E5E851D6EA}"/>
                </a:ext>
              </a:extLst>
            </p:cNvPr>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95;p42">
              <a:extLst>
                <a:ext uri="{FF2B5EF4-FFF2-40B4-BE49-F238E27FC236}">
                  <a16:creationId xmlns:a16="http://schemas.microsoft.com/office/drawing/2014/main" id="{4964619D-F99A-43E3-9328-2EFF0E2FA6E7}"/>
                </a:ext>
              </a:extLst>
            </p:cNvPr>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96;p42">
              <a:extLst>
                <a:ext uri="{FF2B5EF4-FFF2-40B4-BE49-F238E27FC236}">
                  <a16:creationId xmlns:a16="http://schemas.microsoft.com/office/drawing/2014/main" id="{B8885551-E115-40A3-B20E-02E93093912E}"/>
                </a:ext>
              </a:extLst>
            </p:cNvPr>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97;p42">
              <a:extLst>
                <a:ext uri="{FF2B5EF4-FFF2-40B4-BE49-F238E27FC236}">
                  <a16:creationId xmlns:a16="http://schemas.microsoft.com/office/drawing/2014/main" id="{8089CC10-EECE-4C6F-8E7F-58A30B7934BA}"/>
                </a:ext>
              </a:extLst>
            </p:cNvPr>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98;p42">
              <a:extLst>
                <a:ext uri="{FF2B5EF4-FFF2-40B4-BE49-F238E27FC236}">
                  <a16:creationId xmlns:a16="http://schemas.microsoft.com/office/drawing/2014/main" id="{47263CF0-0B5A-4B90-BDA6-068473C372F3}"/>
                </a:ext>
              </a:extLst>
            </p:cNvPr>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99;p42">
              <a:extLst>
                <a:ext uri="{FF2B5EF4-FFF2-40B4-BE49-F238E27FC236}">
                  <a16:creationId xmlns:a16="http://schemas.microsoft.com/office/drawing/2014/main" id="{0DCFDED5-6CF7-4208-B636-D6F742FDFFF6}"/>
                </a:ext>
              </a:extLst>
            </p:cNvPr>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00;p42">
              <a:extLst>
                <a:ext uri="{FF2B5EF4-FFF2-40B4-BE49-F238E27FC236}">
                  <a16:creationId xmlns:a16="http://schemas.microsoft.com/office/drawing/2014/main" id="{A3421248-CD55-41D3-9D4E-145B70DB3EE5}"/>
                </a:ext>
              </a:extLst>
            </p:cNvPr>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01;p42">
              <a:extLst>
                <a:ext uri="{FF2B5EF4-FFF2-40B4-BE49-F238E27FC236}">
                  <a16:creationId xmlns:a16="http://schemas.microsoft.com/office/drawing/2014/main" id="{3DD7DB5F-FE0A-4C98-8D9F-B5584FFA1C11}"/>
                </a:ext>
              </a:extLst>
            </p:cNvPr>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78" name="Google Shape;1240;p44"/>
          <p:cNvSpPr/>
          <p:nvPr/>
        </p:nvSpPr>
        <p:spPr>
          <a:xfrm>
            <a:off x="1284246" y="922481"/>
            <a:ext cx="998808" cy="2281825"/>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816070" y="3115716"/>
            <a:ext cx="867433" cy="3882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TAIL</a:t>
            </a:r>
            <a:endParaRPr dirty="0"/>
          </a:p>
        </p:txBody>
      </p:sp>
      <p:sp>
        <p:nvSpPr>
          <p:cNvPr id="472" name="Google Shape;472;p27"/>
          <p:cNvSpPr txBox="1">
            <a:spLocks noGrp="1"/>
          </p:cNvSpPr>
          <p:nvPr>
            <p:ph type="subTitle" idx="1"/>
          </p:nvPr>
        </p:nvSpPr>
        <p:spPr>
          <a:xfrm>
            <a:off x="6109707" y="3486150"/>
            <a:ext cx="2934902" cy="572400"/>
          </a:xfrm>
          <a:prstGeom prst="rect">
            <a:avLst/>
          </a:prstGeom>
        </p:spPr>
        <p:txBody>
          <a:bodyPr spcFirstLastPara="1" wrap="square" lIns="91425" tIns="91425" rIns="91425" bIns="91425" anchor="t" anchorCtr="0">
            <a:noAutofit/>
          </a:bodyPr>
          <a:lstStyle/>
          <a:p>
            <a:r>
              <a:rPr lang="en-US" sz="1100" dirty="0">
                <a:solidFill>
                  <a:schemeClr val="accent1"/>
                </a:solidFill>
              </a:rPr>
              <a:t>We can quickly insert a new node before</a:t>
            </a:r>
          </a:p>
          <a:p>
            <a:r>
              <a:rPr lang="en-US" sz="1100" dirty="0">
                <a:solidFill>
                  <a:schemeClr val="accent1"/>
                </a:solidFill>
              </a:rPr>
              <a:t>a given node.</a:t>
            </a:r>
          </a:p>
          <a:p>
            <a:r>
              <a:rPr lang="en-US" sz="1100" dirty="0">
                <a:solidFill>
                  <a:schemeClr val="accent1"/>
                </a:solidFill>
              </a:rPr>
              <a:t>In singly linked list, to delete a node,</a:t>
            </a:r>
          </a:p>
          <a:p>
            <a:r>
              <a:rPr lang="en-US" sz="1100" dirty="0">
                <a:solidFill>
                  <a:schemeClr val="accent1"/>
                </a:solidFill>
              </a:rPr>
              <a:t>pointer to the previous node is needed.</a:t>
            </a:r>
          </a:p>
          <a:p>
            <a:r>
              <a:rPr lang="en-US" sz="1100" dirty="0">
                <a:solidFill>
                  <a:schemeClr val="accent1"/>
                </a:solidFill>
              </a:rPr>
              <a:t>To get this previous node, sometimes</a:t>
            </a:r>
          </a:p>
          <a:p>
            <a:r>
              <a:rPr lang="en-US" sz="1100" dirty="0">
                <a:solidFill>
                  <a:schemeClr val="accent1"/>
                </a:solidFill>
              </a:rPr>
              <a:t>the list is traversed. In DLL, we can get</a:t>
            </a:r>
          </a:p>
          <a:p>
            <a:r>
              <a:rPr lang="en-US" sz="1100" dirty="0">
                <a:solidFill>
                  <a:schemeClr val="accent1"/>
                </a:solidFill>
              </a:rPr>
              <a:t>the previous node using previous</a:t>
            </a:r>
          </a:p>
          <a:p>
            <a:r>
              <a:rPr lang="en-US" sz="1100" dirty="0">
                <a:solidFill>
                  <a:schemeClr val="accent1"/>
                </a:solidFill>
              </a:rPr>
              <a:t>pointer.</a:t>
            </a:r>
          </a:p>
        </p:txBody>
      </p:sp>
      <p:sp>
        <p:nvSpPr>
          <p:cNvPr id="473" name="Google Shape;473;p27"/>
          <p:cNvSpPr txBox="1">
            <a:spLocks noGrp="1"/>
          </p:cNvSpPr>
          <p:nvPr>
            <p:ph type="ctrTitle" idx="4"/>
          </p:nvPr>
        </p:nvSpPr>
        <p:spPr>
          <a:xfrm>
            <a:off x="2485670" y="3409950"/>
            <a:ext cx="3829566" cy="394150"/>
          </a:xfrm>
          <a:prstGeom prst="rect">
            <a:avLst/>
          </a:prstGeom>
        </p:spPr>
        <p:txBody>
          <a:bodyPr spcFirstLastPara="1" wrap="square" lIns="91425" tIns="91425" rIns="91425" bIns="91425" anchor="b" anchorCtr="0">
            <a:noAutofit/>
          </a:bodyPr>
          <a:lstStyle/>
          <a:p>
            <a:r>
              <a:rPr lang="en-US" dirty="0"/>
              <a:t>*Advantages over singly linked list</a:t>
            </a:r>
          </a:p>
        </p:txBody>
      </p:sp>
      <p:sp>
        <p:nvSpPr>
          <p:cNvPr id="474" name="Google Shape;474;p27"/>
          <p:cNvSpPr txBox="1">
            <a:spLocks noGrp="1"/>
          </p:cNvSpPr>
          <p:nvPr>
            <p:ph type="ctrTitle"/>
          </p:nvPr>
        </p:nvSpPr>
        <p:spPr>
          <a:xfrm>
            <a:off x="1415105" y="3083786"/>
            <a:ext cx="907289" cy="50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HEAD</a:t>
            </a:r>
            <a:endParaRPr dirty="0"/>
          </a:p>
        </p:txBody>
      </p:sp>
      <p:sp>
        <p:nvSpPr>
          <p:cNvPr id="475" name="Google Shape;475;p27"/>
          <p:cNvSpPr txBox="1">
            <a:spLocks noGrp="1"/>
          </p:cNvSpPr>
          <p:nvPr>
            <p:ph type="subTitle" idx="2"/>
          </p:nvPr>
        </p:nvSpPr>
        <p:spPr>
          <a:xfrm>
            <a:off x="96388" y="3638550"/>
            <a:ext cx="2281900" cy="570870"/>
          </a:xfrm>
          <a:prstGeom prst="rect">
            <a:avLst/>
          </a:prstGeom>
        </p:spPr>
        <p:txBody>
          <a:bodyPr spcFirstLastPara="1" wrap="square" lIns="91425" tIns="91425" rIns="91425" bIns="91425" anchor="t" anchorCtr="0">
            <a:noAutofit/>
          </a:bodyPr>
          <a:lstStyle/>
          <a:p>
            <a:pPr marL="0" lvl="0" indent="0"/>
            <a:r>
              <a:rPr lang="en-US" dirty="0">
                <a:solidFill>
                  <a:schemeClr val="accent2"/>
                </a:solidFill>
              </a:rPr>
              <a:t>A DLL can be traversed in both forward and backward direction.</a:t>
            </a:r>
            <a:endParaRPr dirty="0">
              <a:solidFill>
                <a:schemeClr val="accent2"/>
              </a:solidFill>
            </a:endParaRPr>
          </a:p>
        </p:txBody>
      </p:sp>
      <p:sp>
        <p:nvSpPr>
          <p:cNvPr id="476" name="Google Shape;476;p27"/>
          <p:cNvSpPr txBox="1">
            <a:spLocks noGrp="1"/>
          </p:cNvSpPr>
          <p:nvPr>
            <p:ph type="title" idx="3"/>
          </p:nvPr>
        </p:nvSpPr>
        <p:spPr>
          <a:xfrm>
            <a:off x="1325437" y="246320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pNext</a:t>
            </a:r>
            <a:endParaRPr sz="2800" dirty="0"/>
          </a:p>
        </p:txBody>
      </p:sp>
      <p:sp>
        <p:nvSpPr>
          <p:cNvPr id="477" name="Google Shape;477;p27"/>
          <p:cNvSpPr txBox="1">
            <a:spLocks noGrp="1"/>
          </p:cNvSpPr>
          <p:nvPr>
            <p:ph type="subTitle" idx="5"/>
          </p:nvPr>
        </p:nvSpPr>
        <p:spPr>
          <a:xfrm>
            <a:off x="2317236" y="3790950"/>
            <a:ext cx="3753439" cy="572400"/>
          </a:xfrm>
          <a:prstGeom prst="rect">
            <a:avLst/>
          </a:prstGeom>
        </p:spPr>
        <p:txBody>
          <a:bodyPr spcFirstLastPara="1" wrap="square" lIns="91425" tIns="91425" rIns="91425" bIns="91425" anchor="t" anchorCtr="0">
            <a:noAutofit/>
          </a:bodyPr>
          <a:lstStyle/>
          <a:p>
            <a:pPr marL="114300" indent="0"/>
            <a:r>
              <a:rPr lang="en-US" dirty="0">
                <a:solidFill>
                  <a:schemeClr val="accent3"/>
                </a:solidFill>
              </a:rPr>
              <a:t>The delete operation in DLL is more</a:t>
            </a:r>
          </a:p>
          <a:p>
            <a:pPr marL="114300" indent="0"/>
            <a:r>
              <a:rPr lang="en-US" dirty="0">
                <a:solidFill>
                  <a:schemeClr val="accent3"/>
                </a:solidFill>
              </a:rPr>
              <a:t>efficient if pointer to the node to be</a:t>
            </a:r>
          </a:p>
          <a:p>
            <a:pPr marL="114300" indent="0"/>
            <a:r>
              <a:rPr lang="en-US" dirty="0">
                <a:solidFill>
                  <a:schemeClr val="accent3"/>
                </a:solidFill>
              </a:rPr>
              <a:t>deleted is given</a:t>
            </a:r>
            <a:r>
              <a:rPr lang="en-US" dirty="0"/>
              <a:t>.</a:t>
            </a:r>
          </a:p>
        </p:txBody>
      </p:sp>
      <p:sp>
        <p:nvSpPr>
          <p:cNvPr id="478" name="Google Shape;478;p27"/>
          <p:cNvSpPr txBox="1">
            <a:spLocks noGrp="1"/>
          </p:cNvSpPr>
          <p:nvPr>
            <p:ph type="title" idx="6"/>
          </p:nvPr>
        </p:nvSpPr>
        <p:spPr>
          <a:xfrm>
            <a:off x="3890027" y="2386862"/>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79" name="Google Shape;479;p27"/>
          <p:cNvSpPr txBox="1">
            <a:spLocks noGrp="1"/>
          </p:cNvSpPr>
          <p:nvPr>
            <p:ph type="ctrTitle" idx="7"/>
          </p:nvPr>
        </p:nvSpPr>
        <p:spPr>
          <a:xfrm>
            <a:off x="644206" y="256091"/>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Doubly Linked List</a:t>
            </a:r>
            <a:endParaRPr dirty="0"/>
          </a:p>
        </p:txBody>
      </p:sp>
      <p:sp>
        <p:nvSpPr>
          <p:cNvPr id="481" name="Google Shape;481;p27"/>
          <p:cNvSpPr/>
          <p:nvPr/>
        </p:nvSpPr>
        <p:spPr>
          <a:xfrm>
            <a:off x="13716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7"/>
          <p:cNvSpPr txBox="1">
            <a:spLocks noGrp="1"/>
          </p:cNvSpPr>
          <p:nvPr>
            <p:ph type="title" idx="9"/>
          </p:nvPr>
        </p:nvSpPr>
        <p:spPr>
          <a:xfrm>
            <a:off x="6612904" y="2315345"/>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1" name="Google Shape;480;p27"/>
          <p:cNvSpPr txBox="1">
            <a:spLocks/>
          </p:cNvSpPr>
          <p:nvPr/>
        </p:nvSpPr>
        <p:spPr>
          <a:xfrm>
            <a:off x="6553200" y="9407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400" dirty="0"/>
          </a:p>
        </p:txBody>
      </p:sp>
      <p:sp>
        <p:nvSpPr>
          <p:cNvPr id="45" name="Google Shape;478;p27"/>
          <p:cNvSpPr txBox="1">
            <a:spLocks/>
          </p:cNvSpPr>
          <p:nvPr/>
        </p:nvSpPr>
        <p:spPr>
          <a:xfrm>
            <a:off x="3890027" y="97343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sp>
        <p:nvSpPr>
          <p:cNvPr id="46" name="Google Shape;476;p27"/>
          <p:cNvSpPr txBox="1">
            <a:spLocks/>
          </p:cNvSpPr>
          <p:nvPr/>
        </p:nvSpPr>
        <p:spPr>
          <a:xfrm>
            <a:off x="1349877" y="98495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cxnSp>
        <p:nvCxnSpPr>
          <p:cNvPr id="9" name="Elbow Connector 8"/>
          <p:cNvCxnSpPr/>
          <p:nvPr/>
        </p:nvCxnSpPr>
        <p:spPr>
          <a:xfrm flipV="1">
            <a:off x="2371920" y="2189361"/>
            <a:ext cx="1414634" cy="633031"/>
          </a:xfrm>
          <a:prstGeom prst="bentConnector3">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5014687" y="2180645"/>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H="1">
            <a:off x="5014687" y="1183117"/>
            <a:ext cx="1414634" cy="633031"/>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2371714" y="1223987"/>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7599682" y="1958174"/>
            <a:ext cx="782318" cy="658944"/>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Google Shape;1113;p38"/>
          <p:cNvSpPr txBox="1">
            <a:spLocks noGrp="1"/>
          </p:cNvSpPr>
          <p:nvPr>
            <p:ph type="ctrTitle" idx="4294967295"/>
          </p:nvPr>
        </p:nvSpPr>
        <p:spPr>
          <a:xfrm>
            <a:off x="8153400" y="1700048"/>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NULL</a:t>
            </a:r>
            <a:endParaRPr sz="2400" dirty="0">
              <a:solidFill>
                <a:schemeClr val="accent4"/>
              </a:solidFill>
            </a:endParaRPr>
          </a:p>
        </p:txBody>
      </p:sp>
      <p:cxnSp>
        <p:nvCxnSpPr>
          <p:cNvPr id="57" name="Elbow Connector 56"/>
          <p:cNvCxnSpPr/>
          <p:nvPr/>
        </p:nvCxnSpPr>
        <p:spPr>
          <a:xfrm rot="10800000" flipV="1">
            <a:off x="638550" y="1328778"/>
            <a:ext cx="733050" cy="685418"/>
          </a:xfrm>
          <a:prstGeom prst="bentConnector3">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Google Shape;1113;p38"/>
          <p:cNvSpPr txBox="1">
            <a:spLocks noGrp="1"/>
          </p:cNvSpPr>
          <p:nvPr>
            <p:ph type="ctrTitle" idx="4294967295"/>
          </p:nvPr>
        </p:nvSpPr>
        <p:spPr>
          <a:xfrm>
            <a:off x="-228600" y="1784362"/>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lumMod val="60000"/>
                    <a:lumOff val="40000"/>
                  </a:schemeClr>
                </a:solidFill>
              </a:rPr>
              <a:t>NULL</a:t>
            </a:r>
            <a:endParaRPr sz="2400" dirty="0">
              <a:solidFill>
                <a:schemeClr val="accent2">
                  <a:lumMod val="60000"/>
                  <a:lumOff val="40000"/>
                </a:schemeClr>
              </a:solidFill>
            </a:endParaRPr>
          </a:p>
        </p:txBody>
      </p:sp>
      <p:grpSp>
        <p:nvGrpSpPr>
          <p:cNvPr id="72" name="Google Shape;13413;p64"/>
          <p:cNvGrpSpPr/>
          <p:nvPr/>
        </p:nvGrpSpPr>
        <p:grpSpPr>
          <a:xfrm>
            <a:off x="1524000" y="1741954"/>
            <a:ext cx="502739" cy="448796"/>
            <a:chOff x="1817317" y="2480330"/>
            <a:chExt cx="350958" cy="263043"/>
          </a:xfrm>
          <a:solidFill>
            <a:schemeClr val="bg2">
              <a:lumMod val="90000"/>
              <a:lumOff val="10000"/>
            </a:schemeClr>
          </a:solidFill>
        </p:grpSpPr>
        <p:sp>
          <p:nvSpPr>
            <p:cNvPr id="73" name="Google Shape;13414;p64"/>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4" name="Google Shape;13415;p64"/>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5" name="Google Shape;13416;p64"/>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6" name="Google Shape;13417;p64"/>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7" name="Google Shape;13418;p64"/>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grpSp>
      <p:sp>
        <p:nvSpPr>
          <p:cNvPr id="79" name="Google Shape;1240;p44"/>
          <p:cNvSpPr/>
          <p:nvPr/>
        </p:nvSpPr>
        <p:spPr>
          <a:xfrm>
            <a:off x="3855473" y="833887"/>
            <a:ext cx="998808" cy="2281825"/>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40;p44"/>
          <p:cNvSpPr/>
          <p:nvPr/>
        </p:nvSpPr>
        <p:spPr>
          <a:xfrm>
            <a:off x="6578350" y="833891"/>
            <a:ext cx="998808" cy="2281825"/>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78" name="Google Shape;1240;p44"/>
          <p:cNvSpPr/>
          <p:nvPr/>
        </p:nvSpPr>
        <p:spPr>
          <a:xfrm>
            <a:off x="1284246" y="922481"/>
            <a:ext cx="998808" cy="2281825"/>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816070" y="3115716"/>
            <a:ext cx="867433" cy="3882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TAIL</a:t>
            </a:r>
            <a:endParaRPr dirty="0"/>
          </a:p>
        </p:txBody>
      </p:sp>
      <p:sp>
        <p:nvSpPr>
          <p:cNvPr id="473" name="Google Shape;473;p27"/>
          <p:cNvSpPr txBox="1">
            <a:spLocks noGrp="1"/>
          </p:cNvSpPr>
          <p:nvPr>
            <p:ph type="ctrTitle" idx="4"/>
          </p:nvPr>
        </p:nvSpPr>
        <p:spPr>
          <a:xfrm>
            <a:off x="2509063" y="3333750"/>
            <a:ext cx="4092680" cy="394150"/>
          </a:xfrm>
          <a:prstGeom prst="rect">
            <a:avLst/>
          </a:prstGeom>
        </p:spPr>
        <p:txBody>
          <a:bodyPr spcFirstLastPara="1" wrap="square" lIns="91425" tIns="91425" rIns="91425" bIns="91425" anchor="b" anchorCtr="0">
            <a:noAutofit/>
          </a:bodyPr>
          <a:lstStyle/>
          <a:p>
            <a:r>
              <a:rPr lang="en-US" dirty="0"/>
              <a:t>*Disadvantages over singly linked list</a:t>
            </a:r>
          </a:p>
        </p:txBody>
      </p:sp>
      <p:sp>
        <p:nvSpPr>
          <p:cNvPr id="474" name="Google Shape;474;p27"/>
          <p:cNvSpPr txBox="1">
            <a:spLocks noGrp="1"/>
          </p:cNvSpPr>
          <p:nvPr>
            <p:ph type="ctrTitle"/>
          </p:nvPr>
        </p:nvSpPr>
        <p:spPr>
          <a:xfrm>
            <a:off x="1415105" y="3083786"/>
            <a:ext cx="907289" cy="50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HEAD</a:t>
            </a:r>
            <a:endParaRPr dirty="0"/>
          </a:p>
        </p:txBody>
      </p:sp>
      <p:sp>
        <p:nvSpPr>
          <p:cNvPr id="475" name="Google Shape;475;p27"/>
          <p:cNvSpPr txBox="1">
            <a:spLocks noGrp="1"/>
          </p:cNvSpPr>
          <p:nvPr>
            <p:ph type="subTitle" idx="2"/>
          </p:nvPr>
        </p:nvSpPr>
        <p:spPr>
          <a:xfrm>
            <a:off x="457200" y="3867150"/>
            <a:ext cx="2281900" cy="570870"/>
          </a:xfrm>
          <a:prstGeom prst="rect">
            <a:avLst/>
          </a:prstGeom>
        </p:spPr>
        <p:txBody>
          <a:bodyPr spcFirstLastPara="1" wrap="square" lIns="91425" tIns="91425" rIns="91425" bIns="91425" anchor="t" anchorCtr="0">
            <a:noAutofit/>
          </a:bodyPr>
          <a:lstStyle/>
          <a:p>
            <a:pPr marL="0" lvl="0" indent="0"/>
            <a:r>
              <a:rPr lang="en-US" dirty="0">
                <a:solidFill>
                  <a:schemeClr val="accent2"/>
                </a:solidFill>
              </a:rPr>
              <a:t>Every node of DLL require extra space for an previous pointer. </a:t>
            </a:r>
            <a:endParaRPr dirty="0">
              <a:solidFill>
                <a:schemeClr val="accent2"/>
              </a:solidFill>
            </a:endParaRPr>
          </a:p>
        </p:txBody>
      </p:sp>
      <p:sp>
        <p:nvSpPr>
          <p:cNvPr id="476" name="Google Shape;476;p27"/>
          <p:cNvSpPr txBox="1">
            <a:spLocks noGrp="1"/>
          </p:cNvSpPr>
          <p:nvPr>
            <p:ph type="title" idx="3"/>
          </p:nvPr>
        </p:nvSpPr>
        <p:spPr>
          <a:xfrm>
            <a:off x="1325437" y="246320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pNext</a:t>
            </a:r>
            <a:endParaRPr sz="2800" dirty="0"/>
          </a:p>
        </p:txBody>
      </p:sp>
      <p:sp>
        <p:nvSpPr>
          <p:cNvPr id="477" name="Google Shape;477;p27"/>
          <p:cNvSpPr txBox="1">
            <a:spLocks noGrp="1"/>
          </p:cNvSpPr>
          <p:nvPr>
            <p:ph type="subTitle" idx="5"/>
          </p:nvPr>
        </p:nvSpPr>
        <p:spPr>
          <a:xfrm>
            <a:off x="2971800" y="3790950"/>
            <a:ext cx="6039439" cy="572400"/>
          </a:xfrm>
          <a:prstGeom prst="rect">
            <a:avLst/>
          </a:prstGeom>
        </p:spPr>
        <p:txBody>
          <a:bodyPr spcFirstLastPara="1" wrap="square" lIns="91425" tIns="91425" rIns="91425" bIns="91425" anchor="t" anchorCtr="0">
            <a:noAutofit/>
          </a:bodyPr>
          <a:lstStyle/>
          <a:p>
            <a:r>
              <a:rPr lang="en-US" dirty="0"/>
              <a:t>All operations require an extra pointer previous to be maintained. </a:t>
            </a:r>
            <a:r>
              <a:rPr lang="en-US" dirty="0">
                <a:solidFill>
                  <a:schemeClr val="accent3"/>
                </a:solidFill>
              </a:rPr>
              <a:t>For</a:t>
            </a:r>
          </a:p>
          <a:p>
            <a:r>
              <a:rPr lang="en-US" dirty="0">
                <a:solidFill>
                  <a:schemeClr val="accent3"/>
                </a:solidFill>
              </a:rPr>
              <a:t>example, in insertion, we need to modify previous pointers together</a:t>
            </a:r>
          </a:p>
          <a:p>
            <a:r>
              <a:rPr lang="en-US" dirty="0">
                <a:solidFill>
                  <a:schemeClr val="accent3"/>
                </a:solidFill>
              </a:rPr>
              <a:t>with next pointers</a:t>
            </a:r>
            <a:r>
              <a:rPr lang="en-US" dirty="0"/>
              <a:t>. </a:t>
            </a:r>
            <a:r>
              <a:rPr lang="en-US" dirty="0">
                <a:solidFill>
                  <a:schemeClr val="accent1"/>
                </a:solidFill>
              </a:rPr>
              <a:t>For example in following functions for insertions at</a:t>
            </a:r>
          </a:p>
          <a:p>
            <a:r>
              <a:rPr lang="en-US" dirty="0">
                <a:solidFill>
                  <a:schemeClr val="accent1"/>
                </a:solidFill>
              </a:rPr>
              <a:t>different positions, we need 1 or 2 extra steps to set previous pointer</a:t>
            </a:r>
            <a:r>
              <a:rPr lang="en-US" dirty="0"/>
              <a:t>.</a:t>
            </a:r>
          </a:p>
        </p:txBody>
      </p:sp>
      <p:sp>
        <p:nvSpPr>
          <p:cNvPr id="478" name="Google Shape;478;p27"/>
          <p:cNvSpPr txBox="1">
            <a:spLocks noGrp="1"/>
          </p:cNvSpPr>
          <p:nvPr>
            <p:ph type="title" idx="6"/>
          </p:nvPr>
        </p:nvSpPr>
        <p:spPr>
          <a:xfrm>
            <a:off x="3890027" y="2386862"/>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79" name="Google Shape;479;p27"/>
          <p:cNvSpPr txBox="1">
            <a:spLocks noGrp="1"/>
          </p:cNvSpPr>
          <p:nvPr>
            <p:ph type="ctrTitle" idx="7"/>
          </p:nvPr>
        </p:nvSpPr>
        <p:spPr>
          <a:xfrm>
            <a:off x="644206" y="256091"/>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Doubly Linked List</a:t>
            </a:r>
            <a:endParaRPr dirty="0"/>
          </a:p>
        </p:txBody>
      </p:sp>
      <p:sp>
        <p:nvSpPr>
          <p:cNvPr id="481" name="Google Shape;481;p27"/>
          <p:cNvSpPr/>
          <p:nvPr/>
        </p:nvSpPr>
        <p:spPr>
          <a:xfrm>
            <a:off x="13716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7"/>
          <p:cNvSpPr txBox="1">
            <a:spLocks noGrp="1"/>
          </p:cNvSpPr>
          <p:nvPr>
            <p:ph type="title" idx="9"/>
          </p:nvPr>
        </p:nvSpPr>
        <p:spPr>
          <a:xfrm>
            <a:off x="6612904" y="2315345"/>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1" name="Google Shape;480;p27"/>
          <p:cNvSpPr txBox="1">
            <a:spLocks/>
          </p:cNvSpPr>
          <p:nvPr/>
        </p:nvSpPr>
        <p:spPr>
          <a:xfrm>
            <a:off x="6553200" y="9407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400" dirty="0"/>
          </a:p>
        </p:txBody>
      </p:sp>
      <p:sp>
        <p:nvSpPr>
          <p:cNvPr id="45" name="Google Shape;478;p27"/>
          <p:cNvSpPr txBox="1">
            <a:spLocks/>
          </p:cNvSpPr>
          <p:nvPr/>
        </p:nvSpPr>
        <p:spPr>
          <a:xfrm>
            <a:off x="3890027" y="97343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sp>
        <p:nvSpPr>
          <p:cNvPr id="46" name="Google Shape;476;p27"/>
          <p:cNvSpPr txBox="1">
            <a:spLocks/>
          </p:cNvSpPr>
          <p:nvPr/>
        </p:nvSpPr>
        <p:spPr>
          <a:xfrm>
            <a:off x="1349877" y="98495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cxnSp>
        <p:nvCxnSpPr>
          <p:cNvPr id="9" name="Elbow Connector 8"/>
          <p:cNvCxnSpPr/>
          <p:nvPr/>
        </p:nvCxnSpPr>
        <p:spPr>
          <a:xfrm flipV="1">
            <a:off x="2371920" y="2189361"/>
            <a:ext cx="1414634" cy="633031"/>
          </a:xfrm>
          <a:prstGeom prst="bentConnector3">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5014687" y="2180645"/>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H="1">
            <a:off x="5014687" y="1183117"/>
            <a:ext cx="1414634" cy="633031"/>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2371714" y="1223987"/>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7599682" y="1958174"/>
            <a:ext cx="782318" cy="658944"/>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Google Shape;1113;p38"/>
          <p:cNvSpPr txBox="1">
            <a:spLocks noGrp="1"/>
          </p:cNvSpPr>
          <p:nvPr>
            <p:ph type="ctrTitle" idx="4294967295"/>
          </p:nvPr>
        </p:nvSpPr>
        <p:spPr>
          <a:xfrm>
            <a:off x="8153400" y="1700048"/>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NULL</a:t>
            </a:r>
            <a:endParaRPr sz="2400" dirty="0">
              <a:solidFill>
                <a:schemeClr val="accent4"/>
              </a:solidFill>
            </a:endParaRPr>
          </a:p>
        </p:txBody>
      </p:sp>
      <p:cxnSp>
        <p:nvCxnSpPr>
          <p:cNvPr id="57" name="Elbow Connector 56"/>
          <p:cNvCxnSpPr/>
          <p:nvPr/>
        </p:nvCxnSpPr>
        <p:spPr>
          <a:xfrm rot="10800000" flipV="1">
            <a:off x="638550" y="1328778"/>
            <a:ext cx="733050" cy="685418"/>
          </a:xfrm>
          <a:prstGeom prst="bentConnector3">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Google Shape;1113;p38"/>
          <p:cNvSpPr txBox="1">
            <a:spLocks noGrp="1"/>
          </p:cNvSpPr>
          <p:nvPr>
            <p:ph type="ctrTitle" idx="4294967295"/>
          </p:nvPr>
        </p:nvSpPr>
        <p:spPr>
          <a:xfrm>
            <a:off x="-228600" y="1784362"/>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lumMod val="60000"/>
                    <a:lumOff val="40000"/>
                  </a:schemeClr>
                </a:solidFill>
              </a:rPr>
              <a:t>NULL</a:t>
            </a:r>
            <a:endParaRPr sz="2400" dirty="0">
              <a:solidFill>
                <a:schemeClr val="accent2">
                  <a:lumMod val="60000"/>
                  <a:lumOff val="40000"/>
                </a:schemeClr>
              </a:solidFill>
            </a:endParaRPr>
          </a:p>
        </p:txBody>
      </p:sp>
      <p:grpSp>
        <p:nvGrpSpPr>
          <p:cNvPr id="72" name="Google Shape;13413;p64"/>
          <p:cNvGrpSpPr/>
          <p:nvPr/>
        </p:nvGrpSpPr>
        <p:grpSpPr>
          <a:xfrm>
            <a:off x="1524000" y="1741954"/>
            <a:ext cx="502739" cy="448796"/>
            <a:chOff x="1817317" y="2480330"/>
            <a:chExt cx="350958" cy="263043"/>
          </a:xfrm>
          <a:solidFill>
            <a:schemeClr val="bg2">
              <a:lumMod val="90000"/>
              <a:lumOff val="10000"/>
            </a:schemeClr>
          </a:solidFill>
        </p:grpSpPr>
        <p:sp>
          <p:nvSpPr>
            <p:cNvPr id="73" name="Google Shape;13414;p64"/>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4" name="Google Shape;13415;p64"/>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5" name="Google Shape;13416;p64"/>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6" name="Google Shape;13417;p64"/>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7" name="Google Shape;13418;p64"/>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grpSp>
      <p:sp>
        <p:nvSpPr>
          <p:cNvPr id="79" name="Google Shape;1240;p44"/>
          <p:cNvSpPr/>
          <p:nvPr/>
        </p:nvSpPr>
        <p:spPr>
          <a:xfrm>
            <a:off x="3855473" y="833887"/>
            <a:ext cx="998808" cy="2281825"/>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40;p44"/>
          <p:cNvSpPr/>
          <p:nvPr/>
        </p:nvSpPr>
        <p:spPr>
          <a:xfrm>
            <a:off x="6578350" y="833891"/>
            <a:ext cx="998808" cy="2281825"/>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86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p:nvPr/>
        </p:nvCxnSpPr>
        <p:spPr>
          <a:xfrm rot="16200000" flipV="1">
            <a:off x="107775" y="3196191"/>
            <a:ext cx="1925550" cy="1226700"/>
          </a:xfrm>
          <a:prstGeom prst="bentConnector4">
            <a:avLst>
              <a:gd name="adj1" fmla="val 43433"/>
              <a:gd name="adj2" fmla="val 118635"/>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228600" y="209550"/>
            <a:ext cx="4438475" cy="505800"/>
          </a:xfrm>
          <a:prstGeom prst="rect">
            <a:avLst/>
          </a:prstGeom>
        </p:spPr>
        <p:txBody>
          <a:bodyPr spcFirstLastPara="1" wrap="square" lIns="91425" tIns="91425" rIns="91425" bIns="91425" anchor="b" anchorCtr="0">
            <a:noAutofit/>
          </a:bodyPr>
          <a:lstStyle/>
          <a:p>
            <a:r>
              <a:rPr lang="en-US" sz="2000" dirty="0"/>
              <a:t>Installing doubly linked list:</a:t>
            </a:r>
          </a:p>
        </p:txBody>
      </p:sp>
      <p:sp>
        <p:nvSpPr>
          <p:cNvPr id="1235" name="Google Shape;1235;p43"/>
          <p:cNvSpPr txBox="1">
            <a:spLocks noGrp="1"/>
          </p:cNvSpPr>
          <p:nvPr>
            <p:ph type="body" idx="1"/>
          </p:nvPr>
        </p:nvSpPr>
        <p:spPr>
          <a:xfrm>
            <a:off x="76200" y="2571750"/>
            <a:ext cx="2727900" cy="715500"/>
          </a:xfrm>
          <a:prstGeom prst="rect">
            <a:avLst/>
          </a:prstGeom>
        </p:spPr>
        <p:txBody>
          <a:bodyPr spcFirstLastPara="1" wrap="square" lIns="91425" tIns="91425" rIns="91425" bIns="91425" anchor="t" anchorCtr="0">
            <a:noAutofit/>
          </a:bodyPr>
          <a:lstStyle/>
          <a:p>
            <a:pPr marL="114300" indent="0">
              <a:buNone/>
            </a:pPr>
            <a:r>
              <a:rPr lang="en-US" dirty="0">
                <a:solidFill>
                  <a:schemeClr val="accent1"/>
                </a:solidFill>
              </a:rPr>
              <a:t>Structure of Node:</a:t>
            </a:r>
          </a:p>
          <a:p>
            <a:pPr marL="114300" indent="0">
              <a:buNone/>
            </a:pPr>
            <a:r>
              <a:rPr lang="en-US" sz="1200" dirty="0">
                <a:solidFill>
                  <a:schemeClr val="bg1">
                    <a:lumMod val="65000"/>
                  </a:schemeClr>
                </a:solidFill>
                <a:latin typeface="VNI-Helve-Condense" pitchFamily="2" charset="0"/>
              </a:rPr>
              <a:t>   In doubly linked list, there is a slight difference compered to singly linked list. </a:t>
            </a:r>
          </a:p>
          <a:p>
            <a:endParaRPr lang="en-US" dirty="0">
              <a:solidFill>
                <a:schemeClr val="accent1"/>
              </a:solidFill>
            </a:endParaRPr>
          </a:p>
        </p:txBody>
      </p:sp>
      <p:pic>
        <p:nvPicPr>
          <p:cNvPr id="9" name="Picture 8"/>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52400" y="1059616"/>
            <a:ext cx="3886200" cy="1664534"/>
          </a:xfrm>
          <a:prstGeom prst="rect">
            <a:avLst/>
          </a:prstGeom>
        </p:spPr>
      </p:pic>
      <p:cxnSp>
        <p:nvCxnSpPr>
          <p:cNvPr id="10" name="Google Shape;1233;p43"/>
          <p:cNvCxnSpPr/>
          <p:nvPr/>
        </p:nvCxnSpPr>
        <p:spPr>
          <a:xfrm rot="5400000" flipH="1" flipV="1">
            <a:off x="6203775" y="2997375"/>
            <a:ext cx="1925550" cy="1226700"/>
          </a:xfrm>
          <a:prstGeom prst="bentConnector4">
            <a:avLst>
              <a:gd name="adj1" fmla="val 43433"/>
              <a:gd name="adj2" fmla="val 118635"/>
            </a:avLst>
          </a:prstGeom>
          <a:noFill/>
          <a:ln w="9525" cap="flat" cmpd="sng">
            <a:solidFill>
              <a:schemeClr val="accent2"/>
            </a:solidFill>
            <a:prstDash val="solid"/>
            <a:round/>
            <a:headEnd type="none" w="med" len="med"/>
            <a:tailEnd type="none" w="med" len="med"/>
          </a:ln>
        </p:spPr>
      </p:cxnSp>
      <p:sp>
        <p:nvSpPr>
          <p:cNvPr id="11" name="Google Shape;1235;p43"/>
          <p:cNvSpPr txBox="1">
            <a:spLocks/>
          </p:cNvSpPr>
          <p:nvPr/>
        </p:nvSpPr>
        <p:spPr>
          <a:xfrm>
            <a:off x="5189250" y="2392062"/>
            <a:ext cx="2727900" cy="71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ctr"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en-US" dirty="0">
                <a:solidFill>
                  <a:schemeClr val="accent2"/>
                </a:solidFill>
              </a:rPr>
              <a:t>Structure of list:</a:t>
            </a:r>
          </a:p>
          <a:p>
            <a:pPr marL="114300" indent="0">
              <a:buFont typeface="Maven Pro"/>
              <a:buNone/>
            </a:pPr>
            <a:r>
              <a:rPr lang="en-US" sz="1200" dirty="0">
                <a:solidFill>
                  <a:schemeClr val="bg1">
                    <a:lumMod val="65000"/>
                  </a:schemeClr>
                </a:solidFill>
                <a:latin typeface="VNI-Helve-Condense" pitchFamily="2" charset="0"/>
              </a:rPr>
              <a:t>   </a:t>
            </a:r>
          </a:p>
          <a:p>
            <a:endParaRPr lang="en-US" dirty="0">
              <a:solidFill>
                <a:schemeClr val="accent1"/>
              </a:solidFill>
            </a:endParaRPr>
          </a:p>
        </p:txBody>
      </p:sp>
      <p:pic>
        <p:nvPicPr>
          <p:cNvPr id="12" name="Picture 11"/>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l="1579"/>
          <a:stretch/>
        </p:blipFill>
        <p:spPr>
          <a:xfrm>
            <a:off x="5437118" y="157034"/>
            <a:ext cx="3209964" cy="1295400"/>
          </a:xfrm>
          <a:prstGeom prst="rect">
            <a:avLst/>
          </a:prstGeom>
        </p:spPr>
      </p:pic>
      <p:pic>
        <p:nvPicPr>
          <p:cNvPr id="13" name="Picture 12"/>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5257800" y="1428750"/>
            <a:ext cx="3389282" cy="11870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228600" y="209550"/>
            <a:ext cx="4438475" cy="505800"/>
          </a:xfrm>
          <a:prstGeom prst="rect">
            <a:avLst/>
          </a:prstGeom>
        </p:spPr>
        <p:txBody>
          <a:bodyPr spcFirstLastPara="1" wrap="square" lIns="91425" tIns="91425" rIns="91425" bIns="91425" anchor="b" anchorCtr="0">
            <a:noAutofit/>
          </a:bodyPr>
          <a:lstStyle/>
          <a:p>
            <a:r>
              <a:rPr lang="en-US" sz="2000" dirty="0"/>
              <a:t>Installing doubly linked list:</a:t>
            </a:r>
          </a:p>
        </p:txBody>
      </p:sp>
      <p:cxnSp>
        <p:nvCxnSpPr>
          <p:cNvPr id="10" name="Google Shape;1233;p43"/>
          <p:cNvCxnSpPr/>
          <p:nvPr/>
        </p:nvCxnSpPr>
        <p:spPr>
          <a:xfrm rot="5400000" flipH="1" flipV="1">
            <a:off x="4070175" y="2082975"/>
            <a:ext cx="1925550" cy="1226700"/>
          </a:xfrm>
          <a:prstGeom prst="bentConnector4">
            <a:avLst>
              <a:gd name="adj1" fmla="val 43433"/>
              <a:gd name="adj2" fmla="val 254622"/>
            </a:avLst>
          </a:prstGeom>
          <a:noFill/>
          <a:ln w="9525" cap="flat" cmpd="sng">
            <a:solidFill>
              <a:schemeClr val="accent3"/>
            </a:solidFill>
            <a:prstDash val="solid"/>
            <a:round/>
            <a:headEnd type="none" w="med" len="med"/>
            <a:tailEnd type="none" w="med" len="med"/>
          </a:ln>
        </p:spPr>
      </p:cxnSp>
      <p:sp>
        <p:nvSpPr>
          <p:cNvPr id="11" name="Google Shape;1235;p43"/>
          <p:cNvSpPr txBox="1">
            <a:spLocks/>
          </p:cNvSpPr>
          <p:nvPr/>
        </p:nvSpPr>
        <p:spPr>
          <a:xfrm>
            <a:off x="5181600" y="1200150"/>
            <a:ext cx="2727900" cy="71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ctr"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en-US" dirty="0">
                <a:solidFill>
                  <a:schemeClr val="accent3"/>
                </a:solidFill>
              </a:rPr>
              <a:t>Declare a node</a:t>
            </a:r>
          </a:p>
          <a:p>
            <a:pPr marL="114300" indent="0">
              <a:buFont typeface="Maven Pro"/>
              <a:buNone/>
            </a:pPr>
            <a:r>
              <a:rPr lang="en-US" sz="1200" dirty="0">
                <a:solidFill>
                  <a:schemeClr val="bg1">
                    <a:lumMod val="65000"/>
                  </a:schemeClr>
                </a:solidFill>
                <a:latin typeface="VNI-Helve-Condense" pitchFamily="2" charset="0"/>
              </a:rPr>
              <a:t>   </a:t>
            </a:r>
          </a:p>
          <a:p>
            <a:endParaRPr lang="en-US" dirty="0">
              <a:solidFill>
                <a:schemeClr val="accent1"/>
              </a:solidFill>
            </a:endParaRPr>
          </a:p>
        </p:txBody>
      </p:sp>
      <p:pic>
        <p:nvPicPr>
          <p:cNvPr id="14" name="Picture 13"/>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457200" y="1059352"/>
            <a:ext cx="6781800" cy="2045798"/>
          </a:xfrm>
          <a:prstGeom prst="rect">
            <a:avLst/>
          </a:prstGeom>
        </p:spPr>
      </p:pic>
    </p:spTree>
    <p:extLst>
      <p:ext uri="{BB962C8B-B14F-4D97-AF65-F5344CB8AC3E}">
        <p14:creationId xmlns:p14="http://schemas.microsoft.com/office/powerpoint/2010/main" val="1540161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87630" y="590550"/>
            <a:ext cx="334455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Manipulation with Dbly LnkLst</a:t>
            </a:r>
            <a:endParaRPr sz="3000" dirty="0"/>
          </a:p>
        </p:txBody>
      </p:sp>
      <p:sp>
        <p:nvSpPr>
          <p:cNvPr id="601" name="Google Shape;601;p30"/>
          <p:cNvSpPr txBox="1">
            <a:spLocks noGrp="1"/>
          </p:cNvSpPr>
          <p:nvPr>
            <p:ph type="ctrTitle" idx="2"/>
          </p:nvPr>
        </p:nvSpPr>
        <p:spPr>
          <a:xfrm>
            <a:off x="4876800" y="1770960"/>
            <a:ext cx="2860845" cy="644700"/>
          </a:xfrm>
          <a:prstGeom prst="rect">
            <a:avLst/>
          </a:prstGeom>
        </p:spPr>
        <p:txBody>
          <a:bodyPr spcFirstLastPara="1" wrap="square" lIns="91425" tIns="91425" rIns="91425" bIns="91425" anchor="b" anchorCtr="0">
            <a:noAutofit/>
          </a:bodyPr>
          <a:lstStyle/>
          <a:p>
            <a:pPr lvl="0"/>
            <a:r>
              <a:rPr lang="en-US" dirty="0">
                <a:solidFill>
                  <a:schemeClr val="accent1"/>
                </a:solidFill>
              </a:rPr>
              <a:t>Adding node at front:</a:t>
            </a:r>
            <a:endParaRPr dirty="0">
              <a:solidFill>
                <a:schemeClr val="accent1"/>
              </a:solidFill>
            </a:endParaRPr>
          </a:p>
        </p:txBody>
      </p:sp>
      <p:sp>
        <p:nvSpPr>
          <p:cNvPr id="602" name="Google Shape;602;p30"/>
          <p:cNvSpPr txBox="1">
            <a:spLocks noGrp="1"/>
          </p:cNvSpPr>
          <p:nvPr>
            <p:ph type="ctrTitle" idx="4"/>
          </p:nvPr>
        </p:nvSpPr>
        <p:spPr>
          <a:xfrm>
            <a:off x="2339179" y="4498800"/>
            <a:ext cx="1904999" cy="644700"/>
          </a:xfrm>
          <a:prstGeom prst="rect">
            <a:avLst/>
          </a:prstGeom>
        </p:spPr>
        <p:txBody>
          <a:bodyPr spcFirstLastPara="1" wrap="square" lIns="91425" tIns="91425" rIns="91425" bIns="91425" anchor="b" anchorCtr="0">
            <a:noAutofit/>
          </a:bodyPr>
          <a:lstStyle/>
          <a:p>
            <a:r>
              <a:rPr lang="en-US" dirty="0">
                <a:solidFill>
                  <a:schemeClr val="accent3"/>
                </a:solidFill>
              </a:rPr>
              <a:t>Adding node at any position:</a:t>
            </a:r>
            <a:br>
              <a:rPr lang="en-US" dirty="0">
                <a:solidFill>
                  <a:schemeClr val="accent3"/>
                </a:solidFill>
              </a:rPr>
            </a:br>
            <a:endParaRPr dirty="0">
              <a:solidFill>
                <a:schemeClr val="accent3"/>
              </a:solidFill>
            </a:endParaRPr>
          </a:p>
        </p:txBody>
      </p:sp>
      <p:sp>
        <p:nvSpPr>
          <p:cNvPr id="604" name="Google Shape;604;p30"/>
          <p:cNvSpPr txBox="1">
            <a:spLocks noGrp="1"/>
          </p:cNvSpPr>
          <p:nvPr>
            <p:ph type="ctrTitle"/>
          </p:nvPr>
        </p:nvSpPr>
        <p:spPr>
          <a:xfrm>
            <a:off x="2511736" y="1920052"/>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ADDING</a:t>
            </a:r>
            <a:endParaRPr sz="2800" dirty="0"/>
          </a:p>
        </p:txBody>
      </p:sp>
      <p:sp>
        <p:nvSpPr>
          <p:cNvPr id="608" name="Google Shape;608;p30"/>
          <p:cNvSpPr txBox="1">
            <a:spLocks noGrp="1"/>
          </p:cNvSpPr>
          <p:nvPr>
            <p:ph type="ctrTitle" idx="6"/>
          </p:nvPr>
        </p:nvSpPr>
        <p:spPr>
          <a:xfrm>
            <a:off x="4724400" y="2876550"/>
            <a:ext cx="2479845" cy="644700"/>
          </a:xfrm>
          <a:prstGeom prst="rect">
            <a:avLst/>
          </a:prstGeom>
        </p:spPr>
        <p:txBody>
          <a:bodyPr spcFirstLastPara="1" wrap="square" lIns="91425" tIns="91425" rIns="91425" bIns="91425" anchor="b" anchorCtr="0">
            <a:noAutofit/>
          </a:bodyPr>
          <a:lstStyle/>
          <a:p>
            <a:r>
              <a:rPr lang="en-US" dirty="0">
                <a:solidFill>
                  <a:schemeClr val="accent2"/>
                </a:solidFill>
              </a:rPr>
              <a:t>Adding node at end:</a:t>
            </a:r>
          </a:p>
        </p:txBody>
      </p:sp>
      <p:sp>
        <p:nvSpPr>
          <p:cNvPr id="610" name="Google Shape;610;p30"/>
          <p:cNvSpPr/>
          <p:nvPr/>
        </p:nvSpPr>
        <p:spPr>
          <a:xfrm>
            <a:off x="3039759" y="346181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438209" y="2053410"/>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438209" y="3461810"/>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endCxn id="611" idx="1"/>
          </p:cNvCxnSpPr>
          <p:nvPr/>
        </p:nvCxnSpPr>
        <p:spPr>
          <a:xfrm flipV="1">
            <a:off x="2819400" y="2415360"/>
            <a:ext cx="1618809" cy="3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3758709" y="2420460"/>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3763659" y="3823760"/>
            <a:ext cx="674700" cy="0"/>
          </a:xfrm>
          <a:prstGeom prst="straightConnector1">
            <a:avLst/>
          </a:prstGeom>
          <a:noFill/>
          <a:ln w="9525" cap="flat" cmpd="sng">
            <a:solidFill>
              <a:schemeClr val="lt2"/>
            </a:solidFill>
            <a:prstDash val="solid"/>
            <a:round/>
            <a:headEnd type="none" w="med" len="med"/>
            <a:tailEnd type="none" w="med" len="med"/>
          </a:ln>
        </p:spPr>
      </p:cxnSp>
      <p:pic>
        <p:nvPicPr>
          <p:cNvPr id="60" name="Picture 59"/>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4225643" y="285750"/>
            <a:ext cx="4903941" cy="1958031"/>
          </a:xfrm>
          <a:prstGeom prst="rect">
            <a:avLst/>
          </a:prstGeom>
        </p:spPr>
      </p:pic>
      <p:pic>
        <p:nvPicPr>
          <p:cNvPr id="61" name="Picture 60"/>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r="50000"/>
          <a:stretch/>
        </p:blipFill>
        <p:spPr>
          <a:xfrm>
            <a:off x="5191713" y="3450590"/>
            <a:ext cx="2971800" cy="1692910"/>
          </a:xfrm>
          <a:prstGeom prst="rect">
            <a:avLst/>
          </a:prstGeom>
        </p:spPr>
      </p:pic>
      <p:pic>
        <p:nvPicPr>
          <p:cNvPr id="62" name="Picture 61"/>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17389" y="1264765"/>
            <a:ext cx="2963559" cy="1385360"/>
          </a:xfrm>
          <a:prstGeom prst="rect">
            <a:avLst/>
          </a:prstGeom>
        </p:spPr>
      </p:pic>
      <p:pic>
        <p:nvPicPr>
          <p:cNvPr id="63" name="Picture 62"/>
          <p:cNvPicPr/>
          <p:nvPr/>
        </p:nvPicPr>
        <p:blipFill>
          <a:blip r:embed="rId6">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52400" y="2618718"/>
            <a:ext cx="2819400" cy="2485287"/>
          </a:xfrm>
          <a:prstGeom prst="rect">
            <a:avLst/>
          </a:prstGeom>
        </p:spPr>
      </p:pic>
      <p:cxnSp>
        <p:nvCxnSpPr>
          <p:cNvPr id="73" name="Google Shape;593;p29"/>
          <p:cNvCxnSpPr/>
          <p:nvPr/>
        </p:nvCxnSpPr>
        <p:spPr>
          <a:xfrm rot="16200000" flipH="1">
            <a:off x="811800" y="662672"/>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cxnSp>
        <p:nvCxnSpPr>
          <p:cNvPr id="14" name="Straight Connector 13"/>
          <p:cNvCxnSpPr/>
          <p:nvPr/>
        </p:nvCxnSpPr>
        <p:spPr>
          <a:xfrm flipH="1">
            <a:off x="2670203" y="1119245"/>
            <a:ext cx="3203" cy="297650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Google Shape;604;p30"/>
          <p:cNvSpPr txBox="1">
            <a:spLocks/>
          </p:cNvSpPr>
          <p:nvPr/>
        </p:nvSpPr>
        <p:spPr>
          <a:xfrm>
            <a:off x="2461059" y="3451050"/>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400" dirty="0"/>
              <a:t>Index</a:t>
            </a:r>
          </a:p>
        </p:txBody>
      </p:sp>
      <p:sp>
        <p:nvSpPr>
          <p:cNvPr id="79" name="Google Shape;604;p30"/>
          <p:cNvSpPr txBox="1">
            <a:spLocks/>
          </p:cNvSpPr>
          <p:nvPr/>
        </p:nvSpPr>
        <p:spPr>
          <a:xfrm>
            <a:off x="3859509" y="3451050"/>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800" dirty="0"/>
              <a:t>Tail</a:t>
            </a:r>
          </a:p>
        </p:txBody>
      </p:sp>
      <p:sp>
        <p:nvSpPr>
          <p:cNvPr id="80" name="Google Shape;604;p30"/>
          <p:cNvSpPr txBox="1">
            <a:spLocks/>
          </p:cNvSpPr>
          <p:nvPr/>
        </p:nvSpPr>
        <p:spPr>
          <a:xfrm>
            <a:off x="4176161" y="2333797"/>
            <a:ext cx="1247996" cy="3681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800" dirty="0"/>
              <a:t>Head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1026" name="Picture 2" descr="Delete a node in a Doubly Linked List - GeeksforGeek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30299" y="3257550"/>
            <a:ext cx="3700678" cy="1885950"/>
          </a:xfrm>
          <a:prstGeom prst="rect">
            <a:avLst/>
          </a:prstGeom>
          <a:noFill/>
          <a:extLst>
            <a:ext uri="{909E8E84-426E-40DD-AFC4-6F175D3DCCD1}">
              <a14:hiddenFill xmlns:a14="http://schemas.microsoft.com/office/drawing/2010/main">
                <a:solidFill>
                  <a:srgbClr val="FFFFFF"/>
                </a:solidFill>
              </a14:hiddenFill>
            </a:ext>
          </a:extLst>
        </p:spPr>
      </p:pic>
      <p:sp>
        <p:nvSpPr>
          <p:cNvPr id="1088" name="Google Shape;1088;p38"/>
          <p:cNvSpPr txBox="1">
            <a:spLocks noGrp="1"/>
          </p:cNvSpPr>
          <p:nvPr>
            <p:ph type="ctrTitle"/>
          </p:nvPr>
        </p:nvSpPr>
        <p:spPr>
          <a:xfrm>
            <a:off x="22457" y="571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Deleting</a:t>
            </a:r>
            <a:endParaRPr dirty="0"/>
          </a:p>
        </p:txBody>
      </p: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4198500"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903123" y="233186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Del Head</a:t>
            </a:r>
            <a:endParaRPr sz="2400" dirty="0">
              <a:solidFill>
                <a:schemeClr val="accent2"/>
              </a:solidFill>
            </a:endParaRPr>
          </a:p>
        </p:txBody>
      </p:sp>
      <p:sp>
        <p:nvSpPr>
          <p:cNvPr id="1112" name="Google Shape;1112;p38"/>
          <p:cNvSpPr txBox="1">
            <a:spLocks noGrp="1"/>
          </p:cNvSpPr>
          <p:nvPr>
            <p:ph type="ctrTitle" idx="4294967295"/>
          </p:nvPr>
        </p:nvSpPr>
        <p:spPr>
          <a:xfrm>
            <a:off x="4385250" y="2686029"/>
            <a:ext cx="1824478"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rPr>
              <a:t>Del k position</a:t>
            </a:r>
            <a:endParaRPr sz="2000" dirty="0">
              <a:solidFill>
                <a:schemeClr val="accent3"/>
              </a:solidFill>
            </a:endParaRPr>
          </a:p>
        </p:txBody>
      </p:sp>
      <p:sp>
        <p:nvSpPr>
          <p:cNvPr id="1113" name="Google Shape;1113;p38"/>
          <p:cNvSpPr txBox="1">
            <a:spLocks noGrp="1"/>
          </p:cNvSpPr>
          <p:nvPr>
            <p:ph type="ctrTitle" idx="4294967295"/>
          </p:nvPr>
        </p:nvSpPr>
        <p:spPr>
          <a:xfrm>
            <a:off x="7001363" y="2303550"/>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Del Tail</a:t>
            </a:r>
            <a:endParaRPr sz="2400" dirty="0">
              <a:solidFill>
                <a:schemeClr val="accent4"/>
              </a:solidFill>
            </a:endParaRPr>
          </a:p>
        </p:txBody>
      </p:sp>
      <p:pic>
        <p:nvPicPr>
          <p:cNvPr id="33" name="Picture 32"/>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r="59770"/>
          <a:stretch/>
        </p:blipFill>
        <p:spPr>
          <a:xfrm>
            <a:off x="6560865" y="3167972"/>
            <a:ext cx="2213301" cy="1767840"/>
          </a:xfrm>
          <a:prstGeom prst="rect">
            <a:avLst/>
          </a:prstGeom>
        </p:spPr>
      </p:pic>
      <p:pic>
        <p:nvPicPr>
          <p:cNvPr id="34" name="Picture 33"/>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2308938" y="57150"/>
            <a:ext cx="4343400" cy="3333750"/>
          </a:xfrm>
          <a:prstGeom prst="rect">
            <a:avLst/>
          </a:prstGeom>
        </p:spPr>
      </p:pic>
      <p:pic>
        <p:nvPicPr>
          <p:cNvPr id="2" name="Picture 2" descr="https://scontent.fsgn5-2.fna.fbcdn.net/v/t1.15752-9/96943067_2549728891955289_2852821400895356928_n.png?_nc_cat=107&amp;_nc_sid=b96e70&amp;_nc_ohc=WcrhOcHEepIAX8KDexe&amp;_nc_ht=scontent.fsgn5-2.fna&amp;oh=ce9c1e0b390000c3598ec306fde5e19e&amp;oe=5EDBFCFC"/>
          <p:cNvPicPr>
            <a:picLocks noChangeAspect="1" noChangeArrowheads="1"/>
          </p:cNvPicPr>
          <p:nvPr/>
        </p:nvPicPr>
        <p:blipFill rotWithShape="1">
          <a:blip r:embed="rId6">
            <a:clrChange>
              <a:clrFrom>
                <a:srgbClr val="1E1E1E"/>
              </a:clrFrom>
              <a:clrTo>
                <a:srgbClr val="1E1E1E">
                  <a:alpha val="0"/>
                </a:srgbClr>
              </a:clrTo>
            </a:clrChange>
            <a:extLst>
              <a:ext uri="{28A0092B-C50C-407E-A947-70E740481C1C}">
                <a14:useLocalDpi xmlns:a14="http://schemas.microsoft.com/office/drawing/2010/main" val="0"/>
              </a:ext>
            </a:extLst>
          </a:blip>
          <a:srcRect r="52113"/>
          <a:stretch/>
        </p:blipFill>
        <p:spPr bwMode="auto">
          <a:xfrm>
            <a:off x="76200" y="3113829"/>
            <a:ext cx="2017020" cy="1876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4" name="Google Shape;9092;p56"/>
          <p:cNvSpPr/>
          <p:nvPr/>
        </p:nvSpPr>
        <p:spPr>
          <a:xfrm>
            <a:off x="-1524000" y="-1390650"/>
            <a:ext cx="2971800" cy="28194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txBox="1">
            <a:spLocks noGrp="1"/>
          </p:cNvSpPr>
          <p:nvPr>
            <p:ph type="ctrTitle"/>
          </p:nvPr>
        </p:nvSpPr>
        <p:spPr>
          <a:xfrm>
            <a:off x="-38100" y="514350"/>
            <a:ext cx="5867400" cy="5478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  </a:t>
            </a:r>
            <a:r>
              <a:rPr lang="en" sz="3600" dirty="0">
                <a:solidFill>
                  <a:schemeClr val="bg1"/>
                </a:solidFill>
              </a:rPr>
              <a:t>Wh</a:t>
            </a:r>
            <a:r>
              <a:rPr lang="en" sz="3600" dirty="0">
                <a:solidFill>
                  <a:schemeClr val="accent3"/>
                </a:solidFill>
              </a:rPr>
              <a:t>at is </a:t>
            </a:r>
            <a:r>
              <a:rPr lang="en" sz="3600" dirty="0">
                <a:solidFill>
                  <a:schemeClr val="accent2"/>
                </a:solidFill>
              </a:rPr>
              <a:t>Circular</a:t>
            </a:r>
            <a:r>
              <a:rPr lang="en" sz="3600" dirty="0"/>
              <a:t> Linked List </a:t>
            </a:r>
            <a:endParaRPr sz="3600" dirty="0"/>
          </a:p>
        </p:txBody>
      </p:sp>
      <p:sp>
        <p:nvSpPr>
          <p:cNvPr id="1134" name="Google Shape;1134;p40"/>
          <p:cNvSpPr txBox="1">
            <a:spLocks noGrp="1"/>
          </p:cNvSpPr>
          <p:nvPr>
            <p:ph type="subTitle" idx="1"/>
          </p:nvPr>
        </p:nvSpPr>
        <p:spPr>
          <a:xfrm>
            <a:off x="990600" y="1040128"/>
            <a:ext cx="4478100" cy="886559"/>
          </a:xfrm>
          <a:prstGeom prst="rect">
            <a:avLst/>
          </a:prstGeom>
        </p:spPr>
        <p:txBody>
          <a:bodyPr spcFirstLastPara="1" wrap="square" lIns="91425" tIns="91425" rIns="91425" bIns="91425" anchor="b" anchorCtr="0">
            <a:noAutofit/>
          </a:bodyPr>
          <a:lstStyle/>
          <a:p>
            <a:pPr marL="0" lvl="0" indent="0"/>
            <a:r>
              <a:rPr lang="en" sz="2400" dirty="0"/>
              <a:t>“</a:t>
            </a:r>
            <a:r>
              <a:rPr lang="en-US" sz="2400" dirty="0"/>
              <a:t>The Circular Linked List is a variation of the Linked List</a:t>
            </a:r>
            <a:r>
              <a:rPr lang="en" sz="2400" dirty="0"/>
              <a:t>.”</a:t>
            </a:r>
            <a:endParaRPr sz="2400" dirty="0"/>
          </a:p>
        </p:txBody>
      </p:sp>
      <p:sp>
        <p:nvSpPr>
          <p:cNvPr id="2" name="Right Triangle 1"/>
          <p:cNvSpPr/>
          <p:nvPr/>
        </p:nvSpPr>
        <p:spPr>
          <a:xfrm flipH="1">
            <a:off x="1043929" y="948690"/>
            <a:ext cx="45719" cy="4571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53072" y="994409"/>
            <a:ext cx="36576"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134;p40"/>
          <p:cNvSpPr txBox="1">
            <a:spLocks/>
          </p:cNvSpPr>
          <p:nvPr/>
        </p:nvSpPr>
        <p:spPr>
          <a:xfrm>
            <a:off x="4876800" y="2216668"/>
            <a:ext cx="3792300" cy="8865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2000" dirty="0">
                <a:latin typeface="Share Tech" charset="0"/>
              </a:rPr>
              <a:t>Both the Singly Linked List and the Doubly Linked List can be made into Circular LL.</a:t>
            </a:r>
          </a:p>
        </p:txBody>
      </p:sp>
      <p:grpSp>
        <p:nvGrpSpPr>
          <p:cNvPr id="12" name="Google Shape;1330;p46"/>
          <p:cNvGrpSpPr/>
          <p:nvPr/>
        </p:nvGrpSpPr>
        <p:grpSpPr>
          <a:xfrm>
            <a:off x="160330" y="1896889"/>
            <a:ext cx="4792670" cy="3097812"/>
            <a:chOff x="1153225" y="1597649"/>
            <a:chExt cx="3842140" cy="3019074"/>
          </a:xfrm>
        </p:grpSpPr>
        <p:grpSp>
          <p:nvGrpSpPr>
            <p:cNvPr id="13" name="Google Shape;1331;p46"/>
            <p:cNvGrpSpPr/>
            <p:nvPr/>
          </p:nvGrpSpPr>
          <p:grpSpPr>
            <a:xfrm>
              <a:off x="1153225" y="1597649"/>
              <a:ext cx="3842140" cy="3019074"/>
              <a:chOff x="238125" y="1676700"/>
              <a:chExt cx="2045650" cy="1779275"/>
            </a:xfrm>
          </p:grpSpPr>
          <p:sp>
            <p:nvSpPr>
              <p:cNvPr id="15"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https://miro.medium.com/max/1280/1*YLHaToJrhN6FtvpD3tztZ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62" y="3095738"/>
            <a:ext cx="4649038" cy="11332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280/1*SHkZMUIHa8mOyts9p7Ywa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62" y="1979084"/>
            <a:ext cx="4648200" cy="113299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699;p33"/>
          <p:cNvSpPr txBox="1">
            <a:spLocks/>
          </p:cNvSpPr>
          <p:nvPr/>
        </p:nvSpPr>
        <p:spPr>
          <a:xfrm>
            <a:off x="341238" y="2044704"/>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400" dirty="0" err="1">
                <a:solidFill>
                  <a:srgbClr val="7030A0"/>
                </a:solidFill>
              </a:rPr>
              <a:t>CircularSingly</a:t>
            </a:r>
            <a:r>
              <a:rPr lang="en-US" sz="1400" dirty="0">
                <a:solidFill>
                  <a:srgbClr val="7030A0"/>
                </a:solidFill>
              </a:rPr>
              <a:t>:</a:t>
            </a:r>
          </a:p>
        </p:txBody>
      </p:sp>
      <p:sp>
        <p:nvSpPr>
          <p:cNvPr id="22" name="Google Shape;699;p33"/>
          <p:cNvSpPr txBox="1">
            <a:spLocks/>
          </p:cNvSpPr>
          <p:nvPr/>
        </p:nvSpPr>
        <p:spPr>
          <a:xfrm>
            <a:off x="229864" y="2876550"/>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400" dirty="0" err="1">
                <a:solidFill>
                  <a:srgbClr val="7030A0"/>
                </a:solidFill>
              </a:rPr>
              <a:t>CircularDoubly</a:t>
            </a:r>
            <a:r>
              <a:rPr lang="en-US" sz="1400" dirty="0">
                <a:solidFill>
                  <a:srgbClr val="7030A0"/>
                </a:solidFill>
              </a:rPr>
              <a:t>:</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620</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Fira Sans Extra Condensed Medium</vt:lpstr>
      <vt:lpstr>Advent Pro SemiBold</vt:lpstr>
      <vt:lpstr>Maven Pro</vt:lpstr>
      <vt:lpstr>Fira Sans Condensed Medium</vt:lpstr>
      <vt:lpstr>Arial</vt:lpstr>
      <vt:lpstr>Share Tech</vt:lpstr>
      <vt:lpstr>VNI-Helve-Condense</vt:lpstr>
      <vt:lpstr>Data Science Consulting by Slidesgo</vt:lpstr>
      <vt:lpstr>Doubly &amp; Circular LINKED LIST</vt:lpstr>
      <vt:lpstr>—Lecturor Mr.Nguyen Thien Bao</vt:lpstr>
      <vt:lpstr>TAIL</vt:lpstr>
      <vt:lpstr>TAIL</vt:lpstr>
      <vt:lpstr>Installing doubly linked list:</vt:lpstr>
      <vt:lpstr>Installing doubly linked list:</vt:lpstr>
      <vt:lpstr>Manipulation with Dbly LnkLst</vt:lpstr>
      <vt:lpstr>Deleting</vt:lpstr>
      <vt:lpstr>  What is Circular Linked List </vt:lpstr>
      <vt:lpstr>Create Circular linked list from Single linked list</vt:lpstr>
      <vt:lpstr>Create Circular linked list from Doubly linked list </vt:lpstr>
      <vt:lpstr>There are three basic operations on the Circular Linked List </vt:lpstr>
      <vt:lpstr>ADDING function</vt:lpstr>
      <vt:lpstr>DELETING function</vt:lpstr>
      <vt:lpstr>Display()</vt:lpstr>
      <vt:lpstr>Why we use circular 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&amp; Circular LINKED LIST</dc:title>
  <cp:lastModifiedBy>Vy</cp:lastModifiedBy>
  <cp:revision>61</cp:revision>
  <dcterms:modified xsi:type="dcterms:W3CDTF">2021-04-16T10:02:52Z</dcterms:modified>
</cp:coreProperties>
</file>