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59" r:id="rId6"/>
    <p:sldId id="260" r:id="rId7"/>
    <p:sldId id="261" r:id="rId8"/>
    <p:sldId id="262" r:id="rId9"/>
    <p:sldId id="263" r:id="rId10"/>
    <p:sldId id="264" r:id="rId11"/>
    <p:sldId id="286" r:id="rId12"/>
    <p:sldId id="265" r:id="rId13"/>
    <p:sldId id="266" r:id="rId14"/>
    <p:sldId id="287" r:id="rId15"/>
    <p:sldId id="288" r:id="rId16"/>
    <p:sldId id="267" r:id="rId17"/>
    <p:sldId id="268" r:id="rId18"/>
    <p:sldId id="269" r:id="rId19"/>
    <p:sldId id="270" r:id="rId20"/>
    <p:sldId id="289" r:id="rId21"/>
    <p:sldId id="271" r:id="rId22"/>
    <p:sldId id="272" r:id="rId23"/>
    <p:sldId id="273" r:id="rId24"/>
    <p:sldId id="274" r:id="rId25"/>
    <p:sldId id="290" r:id="rId26"/>
    <p:sldId id="291" r:id="rId27"/>
    <p:sldId id="275" r:id="rId28"/>
    <p:sldId id="276" r:id="rId29"/>
    <p:sldId id="279" r:id="rId30"/>
    <p:sldId id="280" r:id="rId31"/>
    <p:sldId id="281" r:id="rId32"/>
    <p:sldId id="282" r:id="rId33"/>
    <p:sldId id="283"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BB71B4-1221-4253-A127-1AF563314DD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B71B4-1221-4253-A127-1AF563314DD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B71B4-1221-4253-A127-1AF563314DD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B71B4-1221-4253-A127-1AF563314DD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B71B4-1221-4253-A127-1AF563314DD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BB71B4-1221-4253-A127-1AF563314DD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BB71B4-1221-4253-A127-1AF563314DDF}"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BB71B4-1221-4253-A127-1AF563314DDF}"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B71B4-1221-4253-A127-1AF563314DDF}"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B71B4-1221-4253-A127-1AF563314DD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B71B4-1221-4253-A127-1AF563314DD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C4830-9389-45B2-A4B2-011D68D0A8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71B4-1221-4253-A127-1AF563314DDF}" type="datetimeFigureOut">
              <a:rPr lang="en-US" smtClean="0"/>
              <a:t>8/19/2020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C4830-9389-45B2-A4B2-011D68D0A8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dirty="0" smtClean="0"/>
              <a:t>Activation Function in Deep Learning</a:t>
            </a:r>
            <a:endParaRPr lang="en-US" dirty="0"/>
          </a:p>
        </p:txBody>
      </p:sp>
      <p:sp>
        <p:nvSpPr>
          <p:cNvPr id="3" name="Subtitle 2"/>
          <p:cNvSpPr>
            <a:spLocks noGrp="1"/>
          </p:cNvSpPr>
          <p:nvPr>
            <p:ph type="subTitle" idx="1"/>
          </p:nvPr>
        </p:nvSpPr>
        <p:spPr>
          <a:xfrm>
            <a:off x="1676400" y="4572000"/>
            <a:ext cx="7162800" cy="1752600"/>
          </a:xfrm>
        </p:spPr>
        <p:txBody>
          <a:bodyPr/>
          <a:lstStyle/>
          <a:p>
            <a:pPr algn="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981200" y="609600"/>
            <a:ext cx="5257800" cy="29718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5" name="Rectangle 4"/>
          <p:cNvSpPr/>
          <p:nvPr/>
        </p:nvSpPr>
        <p:spPr>
          <a:xfrm>
            <a:off x="990600" y="3718678"/>
            <a:ext cx="7239000" cy="3231654"/>
          </a:xfrm>
          <a:prstGeom prst="rect">
            <a:avLst/>
          </a:prstGeom>
        </p:spPr>
        <p:txBody>
          <a:bodyPr wrap="square">
            <a:spAutoFit/>
          </a:bodyPr>
          <a:lstStyle/>
          <a:p>
            <a:r>
              <a:rPr lang="en-US" sz="2800" dirty="0"/>
              <a:t>Pros-</a:t>
            </a:r>
          </a:p>
          <a:p>
            <a:pPr marL="342900" indent="-342900">
              <a:buFont typeface="+mj-lt"/>
              <a:buAutoNum type="arabicPeriod"/>
            </a:pPr>
            <a:r>
              <a:rPr lang="en-US" sz="2800" dirty="0" smtClean="0"/>
              <a:t>Easy </a:t>
            </a:r>
            <a:r>
              <a:rPr lang="en-US" sz="2800" dirty="0"/>
              <a:t>to compute</a:t>
            </a:r>
            <a:r>
              <a:rPr lang="en-US" sz="2800" dirty="0" smtClean="0"/>
              <a:t>.</a:t>
            </a:r>
          </a:p>
          <a:p>
            <a:pPr marL="342900" indent="-342900">
              <a:buFont typeface="+mj-lt"/>
              <a:buAutoNum type="arabicPeriod"/>
            </a:pPr>
            <a:r>
              <a:rPr lang="en-US" sz="2800" dirty="0" smtClean="0"/>
              <a:t>Binary / Linear Classifier</a:t>
            </a:r>
            <a:endParaRPr lang="en-US" sz="2800" dirty="0"/>
          </a:p>
          <a:p>
            <a:r>
              <a:rPr lang="en-US" sz="2800" dirty="0" smtClean="0"/>
              <a:t>Cons-</a:t>
            </a:r>
            <a:endParaRPr lang="en-US" sz="2800" dirty="0"/>
          </a:p>
          <a:p>
            <a:r>
              <a:rPr lang="en-US" sz="2800" dirty="0" smtClean="0"/>
              <a:t>The </a:t>
            </a:r>
            <a:r>
              <a:rPr lang="en-US" sz="2800" dirty="0"/>
              <a:t>gradient of the function is zero, the weights and biases don’t update</a:t>
            </a:r>
            <a:r>
              <a:rPr lang="en-US" sz="2800" dirty="0" smtClean="0"/>
              <a:t>.</a:t>
            </a:r>
            <a:r>
              <a:rPr lang="en-IN" dirty="0"/>
              <a:t> The problem with a step function is that it does not allow multi-value outputs—for example, it cannot support classifying the inputs into one of several categories</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4189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4267200"/>
          </a:xfrm>
        </p:spPr>
        <p:txBody>
          <a:bodyPr/>
          <a:lstStyle/>
          <a:p>
            <a:pPr>
              <a:buNone/>
            </a:pPr>
            <a:r>
              <a:rPr lang="en-US" b="1" dirty="0"/>
              <a:t>2. Linear Function</a:t>
            </a:r>
          </a:p>
          <a:p>
            <a:pPr>
              <a:buNone/>
            </a:pPr>
            <a:r>
              <a:rPr lang="en-US" dirty="0" smtClean="0"/>
              <a:t>    The </a:t>
            </a:r>
            <a:r>
              <a:rPr lang="en-US" dirty="0"/>
              <a:t>problem with the </a:t>
            </a:r>
            <a:r>
              <a:rPr lang="en-US" dirty="0" smtClean="0"/>
              <a:t>binary step function is that - </a:t>
            </a:r>
            <a:r>
              <a:rPr lang="en-US" dirty="0"/>
              <a:t>the gradient of the function became </a:t>
            </a:r>
            <a:r>
              <a:rPr lang="en-US" dirty="0" smtClean="0"/>
              <a:t>zero since </a:t>
            </a:r>
            <a:r>
              <a:rPr lang="en-US" dirty="0"/>
              <a:t>there is no component of x </a:t>
            </a:r>
            <a:r>
              <a:rPr lang="en-US" dirty="0" smtClean="0"/>
              <a:t>is used in </a:t>
            </a:r>
            <a:r>
              <a:rPr lang="en-US" dirty="0"/>
              <a:t>the binary step function. </a:t>
            </a:r>
            <a:endParaRPr lang="en-US" dirty="0" smtClean="0"/>
          </a:p>
          <a:p>
            <a:pPr>
              <a:buNone/>
            </a:pPr>
            <a:r>
              <a:rPr lang="en-US" dirty="0"/>
              <a:t> </a:t>
            </a:r>
            <a:r>
              <a:rPr lang="en-US" dirty="0" smtClean="0"/>
              <a:t>   Then instead </a:t>
            </a:r>
            <a:r>
              <a:rPr lang="en-US" dirty="0"/>
              <a:t>of a binary function, we can use a linear function. We can define the function </a:t>
            </a:r>
            <a:r>
              <a:rPr lang="en-US" dirty="0" smtClean="0"/>
              <a:t>as-</a:t>
            </a:r>
          </a:p>
        </p:txBody>
      </p:sp>
      <p:pic>
        <p:nvPicPr>
          <p:cNvPr id="5122" name="Picture 2"/>
          <p:cNvPicPr>
            <a:picLocks noChangeAspect="1" noChangeArrowheads="1"/>
          </p:cNvPicPr>
          <p:nvPr/>
        </p:nvPicPr>
        <p:blipFill>
          <a:blip r:embed="rId2"/>
          <a:srcRect/>
          <a:stretch>
            <a:fillRect/>
          </a:stretch>
        </p:blipFill>
        <p:spPr bwMode="auto">
          <a:xfrm>
            <a:off x="2286000" y="4724400"/>
            <a:ext cx="5105400" cy="1095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743200" y="533400"/>
            <a:ext cx="3962400" cy="25146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5" name="Rectangle 4"/>
          <p:cNvSpPr/>
          <p:nvPr/>
        </p:nvSpPr>
        <p:spPr>
          <a:xfrm>
            <a:off x="914400" y="3200400"/>
            <a:ext cx="7391400" cy="3447098"/>
          </a:xfrm>
          <a:prstGeom prst="rect">
            <a:avLst/>
          </a:prstGeom>
        </p:spPr>
        <p:txBody>
          <a:bodyPr wrap="square">
            <a:spAutoFit/>
          </a:bodyPr>
          <a:lstStyle/>
          <a:p>
            <a:pPr algn="just"/>
            <a:r>
              <a:rPr lang="en-US" sz="2000" dirty="0" smtClean="0"/>
              <a:t>Pros-</a:t>
            </a:r>
          </a:p>
          <a:p>
            <a:pPr marL="342900" indent="-342900" algn="just">
              <a:buFont typeface="+mj-lt"/>
              <a:buAutoNum type="arabicPeriod"/>
            </a:pPr>
            <a:r>
              <a:rPr lang="en-US" sz="2000" dirty="0" smtClean="0"/>
              <a:t>Easy to compute.</a:t>
            </a:r>
          </a:p>
          <a:p>
            <a:pPr marL="342900" indent="-342900" algn="just">
              <a:buFont typeface="+mj-lt"/>
              <a:buAutoNum type="arabicPeriod"/>
            </a:pPr>
            <a:r>
              <a:rPr lang="en-US" sz="2000" dirty="0"/>
              <a:t>the gradient here does not become zero, but it is a </a:t>
            </a:r>
            <a:r>
              <a:rPr lang="en-US" sz="2000" dirty="0" smtClean="0"/>
              <a:t>constant, so </a:t>
            </a:r>
            <a:r>
              <a:rPr lang="en-US" sz="2000" dirty="0"/>
              <a:t>the weights and biases will be updated during the </a:t>
            </a:r>
            <a:r>
              <a:rPr lang="en-US" sz="2000" dirty="0" smtClean="0"/>
              <a:t>back propagation </a:t>
            </a:r>
            <a:r>
              <a:rPr lang="en-US" sz="2000" dirty="0"/>
              <a:t>process but the updating factor would be the same.</a:t>
            </a:r>
            <a:endParaRPr lang="en-US" sz="2000" dirty="0" smtClean="0"/>
          </a:p>
          <a:p>
            <a:pPr marL="342900" indent="-342900" algn="just"/>
            <a:r>
              <a:rPr lang="en-US" sz="2000" dirty="0" smtClean="0"/>
              <a:t>Cons-</a:t>
            </a:r>
          </a:p>
          <a:p>
            <a:pPr algn="just"/>
            <a:r>
              <a:rPr lang="en-US" sz="2000" dirty="0" smtClean="0"/>
              <a:t>The </a:t>
            </a:r>
            <a:r>
              <a:rPr lang="en-US" sz="2000" dirty="0"/>
              <a:t>neural network will not really improve the error since the gradient is the same for every iteration. The network will not be able to train well and capture the complex patterns from the data</a:t>
            </a:r>
            <a:r>
              <a:rPr lang="en-US" sz="2000" dirty="0" smtClean="0"/>
              <a:t>.</a:t>
            </a:r>
          </a:p>
          <a:p>
            <a:pPr algn="just"/>
            <a:endParaRPr lang="en-US" sz="2000" dirty="0" smtClean="0"/>
          </a:p>
          <a:p>
            <a:pPr algn="just"/>
            <a:r>
              <a:rPr lang="en-IN" b="1" dirty="0"/>
              <a:t>Uses : Linear activation function</a:t>
            </a:r>
            <a:r>
              <a:rPr lang="en-IN" dirty="0"/>
              <a:t> is used at just one place i.e. output layer</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ow to Train a Multilayer Perceptron Neural Network - Technical ..."/>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62745" y="1600200"/>
            <a:ext cx="6618510" cy="4525963"/>
          </a:xfrm>
          <a:prstGeom prst="rect">
            <a:avLst/>
          </a:prstGeom>
          <a:noFill/>
          <a:ln>
            <a:noFill/>
          </a:ln>
        </p:spPr>
      </p:pic>
    </p:spTree>
    <p:extLst>
      <p:ext uri="{BB962C8B-B14F-4D97-AF65-F5344CB8AC3E}">
        <p14:creationId xmlns:p14="http://schemas.microsoft.com/office/powerpoint/2010/main" val="265587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9213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1600200"/>
          </a:xfrm>
        </p:spPr>
        <p:txBody>
          <a:bodyPr>
            <a:normAutofit lnSpcReduction="10000"/>
          </a:bodyPr>
          <a:lstStyle/>
          <a:p>
            <a:pPr>
              <a:buNone/>
            </a:pPr>
            <a:r>
              <a:rPr lang="en-US" b="1" dirty="0" smtClean="0"/>
              <a:t>3. </a:t>
            </a:r>
            <a:r>
              <a:rPr lang="en-US" b="1" dirty="0"/>
              <a:t>Sigmoid Function-</a:t>
            </a:r>
          </a:p>
          <a:p>
            <a:pPr algn="just">
              <a:buNone/>
            </a:pPr>
            <a:r>
              <a:rPr lang="en-US" dirty="0" smtClean="0"/>
              <a:t>    Sigmoid </a:t>
            </a:r>
            <a:r>
              <a:rPr lang="en-US" dirty="0"/>
              <a:t>is an ‘S’ shaped </a:t>
            </a:r>
            <a:r>
              <a:rPr lang="en-US" dirty="0" smtClean="0"/>
              <a:t>non-linear mathematical </a:t>
            </a:r>
            <a:r>
              <a:rPr lang="en-US" dirty="0"/>
              <a:t>function </a:t>
            </a:r>
            <a:r>
              <a:rPr lang="en-US" dirty="0" smtClean="0"/>
              <a:t>whose </a:t>
            </a:r>
            <a:r>
              <a:rPr lang="en-US" dirty="0"/>
              <a:t>formula </a:t>
            </a:r>
            <a:r>
              <a:rPr lang="en-US" dirty="0" smtClean="0"/>
              <a:t>is-</a:t>
            </a:r>
          </a:p>
          <a:p>
            <a:pPr algn="just">
              <a:buNone/>
            </a:pPr>
            <a:endParaRPr lang="en-US" dirty="0"/>
          </a:p>
        </p:txBody>
      </p:sp>
      <p:pic>
        <p:nvPicPr>
          <p:cNvPr id="4100" name="Picture 4"/>
          <p:cNvPicPr>
            <a:picLocks noChangeAspect="1" noChangeArrowheads="1"/>
          </p:cNvPicPr>
          <p:nvPr/>
        </p:nvPicPr>
        <p:blipFill>
          <a:blip r:embed="rId2"/>
          <a:srcRect/>
          <a:stretch>
            <a:fillRect/>
          </a:stretch>
        </p:blipFill>
        <p:spPr bwMode="auto">
          <a:xfrm>
            <a:off x="2895600" y="2057400"/>
            <a:ext cx="3686175" cy="1019175"/>
          </a:xfrm>
          <a:prstGeom prst="rect">
            <a:avLst/>
          </a:prstGeom>
          <a:noFill/>
          <a:ln w="9525">
            <a:noFill/>
            <a:miter lim="800000"/>
            <a:headEnd/>
            <a:tailEnd/>
          </a:ln>
          <a:effectLst/>
        </p:spPr>
      </p:pic>
      <p:sp>
        <p:nvSpPr>
          <p:cNvPr id="4102" name="AutoShape 6" descr="Image for pos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4" name="Picture 8"/>
          <p:cNvPicPr>
            <a:picLocks noChangeAspect="1" noChangeArrowheads="1"/>
          </p:cNvPicPr>
          <p:nvPr/>
        </p:nvPicPr>
        <p:blipFill>
          <a:blip r:embed="rId3"/>
          <a:srcRect/>
          <a:stretch>
            <a:fillRect/>
          </a:stretch>
        </p:blipFill>
        <p:spPr bwMode="auto">
          <a:xfrm>
            <a:off x="3124200" y="3276600"/>
            <a:ext cx="3200400" cy="28575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normAutofit fontScale="85000" lnSpcReduction="20000"/>
          </a:bodyPr>
          <a:lstStyle/>
          <a:p>
            <a:pPr>
              <a:buNone/>
            </a:pPr>
            <a:r>
              <a:rPr lang="en-US" dirty="0"/>
              <a:t>Pros-</a:t>
            </a:r>
          </a:p>
          <a:p>
            <a:pPr marL="514350" indent="-514350" algn="just">
              <a:buFont typeface="+mj-lt"/>
              <a:buAutoNum type="arabicPeriod"/>
            </a:pPr>
            <a:r>
              <a:rPr lang="en-US" dirty="0"/>
              <a:t>Sigmoid Function is continuous and differentiable.</a:t>
            </a:r>
          </a:p>
          <a:p>
            <a:pPr marL="514350" indent="-514350">
              <a:buFont typeface="+mj-lt"/>
              <a:buAutoNum type="arabicPeriod"/>
            </a:pPr>
            <a:r>
              <a:rPr lang="en-US" dirty="0"/>
              <a:t>It will limit output between 0 and 1</a:t>
            </a:r>
          </a:p>
          <a:p>
            <a:pPr marL="514350" indent="-514350">
              <a:buFont typeface="+mj-lt"/>
              <a:buAutoNum type="arabicPeriod"/>
            </a:pPr>
            <a:r>
              <a:rPr lang="en-US" dirty="0"/>
              <a:t>Very clear predictions for binary classification.</a:t>
            </a:r>
          </a:p>
          <a:p>
            <a:pPr>
              <a:spcBef>
                <a:spcPts val="1200"/>
              </a:spcBef>
              <a:buNone/>
            </a:pPr>
            <a:r>
              <a:rPr lang="en-US" dirty="0"/>
              <a:t>Cons-</a:t>
            </a:r>
          </a:p>
          <a:p>
            <a:pPr marL="514350" indent="-514350">
              <a:buFont typeface="+mj-lt"/>
              <a:buAutoNum type="arabicPeriod"/>
            </a:pPr>
            <a:r>
              <a:rPr lang="en-US" dirty="0"/>
              <a:t>It can cause the vanishing gradient problem.</a:t>
            </a:r>
          </a:p>
          <a:p>
            <a:pPr marL="514350" indent="-514350">
              <a:buFont typeface="+mj-lt"/>
              <a:buAutoNum type="arabicPeriod"/>
            </a:pPr>
            <a:r>
              <a:rPr lang="en-US" dirty="0"/>
              <a:t>It’s not centered around zero.</a:t>
            </a:r>
          </a:p>
          <a:p>
            <a:pPr marL="514350" indent="-514350">
              <a:buFont typeface="+mj-lt"/>
              <a:buAutoNum type="arabicPeriod"/>
            </a:pPr>
            <a:r>
              <a:rPr lang="en-US" dirty="0"/>
              <a:t>Computationally </a:t>
            </a:r>
            <a:r>
              <a:rPr lang="en-US" dirty="0" smtClean="0"/>
              <a:t>Expensive</a:t>
            </a:r>
            <a:r>
              <a:rPr lang="en-IN" b="1" dirty="0"/>
              <a:t> </a:t>
            </a:r>
            <a:endParaRPr lang="en-IN" b="1" dirty="0" smtClean="0"/>
          </a:p>
          <a:p>
            <a:pPr marL="0" indent="0">
              <a:buNone/>
            </a:pPr>
            <a:endParaRPr lang="en-IN" b="1" dirty="0"/>
          </a:p>
          <a:p>
            <a:pPr marL="0" indent="0">
              <a:buNone/>
            </a:pPr>
            <a:r>
              <a:rPr lang="en-IN" b="1" dirty="0" smtClean="0"/>
              <a:t>Uses </a:t>
            </a:r>
            <a:r>
              <a:rPr lang="en-IN" b="1" dirty="0"/>
              <a:t>: </a:t>
            </a:r>
            <a:r>
              <a:rPr lang="en-IN" dirty="0"/>
              <a:t>Usually used in output layer of a binary classification, where result is either 0 or 1, as value for sigmoid function lies between 0 and 1 only so, result can be predicted easily to be </a:t>
            </a:r>
            <a:r>
              <a:rPr lang="en-IN" b="1" i="1" dirty="0"/>
              <a:t>1</a:t>
            </a:r>
            <a:r>
              <a:rPr lang="en-IN" dirty="0"/>
              <a:t> if value is greater than </a:t>
            </a:r>
            <a:r>
              <a:rPr lang="en-IN" b="1" dirty="0"/>
              <a:t>0.5</a:t>
            </a:r>
            <a:r>
              <a:rPr lang="en-IN" dirty="0"/>
              <a:t> and </a:t>
            </a:r>
            <a:r>
              <a:rPr lang="en-IN" b="1" i="1" dirty="0"/>
              <a:t>0</a:t>
            </a:r>
            <a:r>
              <a:rPr lang="en-IN" dirty="0"/>
              <a:t> otherwise</a:t>
            </a:r>
            <a:endParaRPr lang="en-US" dirty="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2057400"/>
          </a:xfrm>
        </p:spPr>
        <p:txBody>
          <a:bodyPr>
            <a:normAutofit lnSpcReduction="10000"/>
          </a:bodyPr>
          <a:lstStyle/>
          <a:p>
            <a:pPr>
              <a:buNone/>
            </a:pPr>
            <a:r>
              <a:rPr lang="en-US" b="1" dirty="0"/>
              <a:t>4. Hyperbolic </a:t>
            </a:r>
            <a:r>
              <a:rPr lang="en-US" b="1" dirty="0" smtClean="0"/>
              <a:t>Tangent (</a:t>
            </a:r>
            <a:r>
              <a:rPr lang="en-US" b="1" dirty="0" err="1" smtClean="0"/>
              <a:t>Tanh</a:t>
            </a:r>
            <a:r>
              <a:rPr lang="en-US" b="1" dirty="0" smtClean="0"/>
              <a:t>)</a:t>
            </a:r>
          </a:p>
          <a:p>
            <a:pPr>
              <a:buNone/>
            </a:pPr>
            <a:r>
              <a:rPr lang="en-US" dirty="0" smtClean="0"/>
              <a:t>    It </a:t>
            </a:r>
            <a:r>
              <a:rPr lang="en-US" dirty="0"/>
              <a:t>is very similar to the sigmoid function. It is centered at zero and has a range between -1 and +1</a:t>
            </a:r>
            <a:r>
              <a:rPr lang="en-US" dirty="0" smtClean="0"/>
              <a:t>.</a:t>
            </a:r>
          </a:p>
          <a:p>
            <a:pPr>
              <a:buNone/>
            </a:pPr>
            <a:endParaRPr lang="en-US" b="1" dirty="0"/>
          </a:p>
          <a:p>
            <a:pPr>
              <a:buNone/>
            </a:pPr>
            <a:endParaRPr lang="en-US" dirty="0"/>
          </a:p>
        </p:txBody>
      </p:sp>
      <p:pic>
        <p:nvPicPr>
          <p:cNvPr id="25602" name="Picture 2"/>
          <p:cNvPicPr>
            <a:picLocks noChangeAspect="1" noChangeArrowheads="1"/>
          </p:cNvPicPr>
          <p:nvPr/>
        </p:nvPicPr>
        <p:blipFill>
          <a:blip r:embed="rId2"/>
          <a:srcRect/>
          <a:stretch>
            <a:fillRect/>
          </a:stretch>
        </p:blipFill>
        <p:spPr bwMode="auto">
          <a:xfrm>
            <a:off x="3352800" y="2362200"/>
            <a:ext cx="2438400" cy="1095375"/>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5867400" y="2286000"/>
            <a:ext cx="1609725" cy="102870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2286000" y="3505200"/>
            <a:ext cx="5210175" cy="302895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a:buNone/>
            </a:pPr>
            <a:r>
              <a:rPr lang="en-US" dirty="0"/>
              <a:t>Pros-</a:t>
            </a:r>
          </a:p>
          <a:p>
            <a:pPr marL="514350" indent="-514350" algn="just">
              <a:buFont typeface="+mj-lt"/>
              <a:buAutoNum type="arabicPeriod"/>
            </a:pPr>
            <a:r>
              <a:rPr lang="en-US" dirty="0"/>
              <a:t>It is continuous and differentiable everywhere.</a:t>
            </a:r>
          </a:p>
          <a:p>
            <a:pPr marL="514350" indent="-514350">
              <a:buFont typeface="+mj-lt"/>
              <a:buAutoNum type="arabicPeriod"/>
            </a:pPr>
            <a:r>
              <a:rPr lang="en-US" dirty="0"/>
              <a:t>It is centered around zero.</a:t>
            </a:r>
          </a:p>
          <a:p>
            <a:pPr marL="514350" indent="-514350">
              <a:buFont typeface="+mj-lt"/>
              <a:buAutoNum type="arabicPeriod"/>
            </a:pPr>
            <a:r>
              <a:rPr lang="en-US" dirty="0"/>
              <a:t>It will limit output in a range of -1 to +1.</a:t>
            </a:r>
          </a:p>
          <a:p>
            <a:pPr>
              <a:buNone/>
            </a:pPr>
            <a:endParaRPr lang="en-US" dirty="0" smtClean="0"/>
          </a:p>
          <a:p>
            <a:pPr>
              <a:buNone/>
            </a:pPr>
            <a:r>
              <a:rPr lang="en-US" dirty="0" smtClean="0"/>
              <a:t>Cons-</a:t>
            </a:r>
            <a:endParaRPr lang="en-US" dirty="0"/>
          </a:p>
          <a:p>
            <a:pPr marL="514350" indent="-514350">
              <a:buFont typeface="+mj-lt"/>
              <a:buAutoNum type="arabicPeriod"/>
            </a:pPr>
            <a:r>
              <a:rPr lang="en-US" dirty="0"/>
              <a:t>It can cause the vanishing gradient problem.</a:t>
            </a:r>
          </a:p>
          <a:p>
            <a:pPr marL="514350" indent="-514350">
              <a:buFont typeface="+mj-lt"/>
              <a:buAutoNum type="arabicPeriod"/>
            </a:pPr>
            <a:r>
              <a:rPr lang="en-US" dirty="0"/>
              <a:t>Computationally expensive</a:t>
            </a:r>
            <a:r>
              <a:rPr lang="en-US" dirty="0" smtClean="0"/>
              <a:t>.</a:t>
            </a:r>
          </a:p>
          <a:p>
            <a:pPr marL="0" lvl="0" indent="0">
              <a:buNone/>
            </a:pPr>
            <a:r>
              <a:rPr lang="en-IN" b="1" dirty="0"/>
              <a:t>Uses :- </a:t>
            </a:r>
            <a:r>
              <a:rPr lang="en-IN" dirty="0"/>
              <a:t>Usually used in hidden layers of a neural network as it’s values lies between </a:t>
            </a:r>
            <a:r>
              <a:rPr lang="en-IN" b="1" dirty="0"/>
              <a:t>-1 to 1 </a:t>
            </a:r>
            <a:r>
              <a:rPr lang="en-IN" dirty="0"/>
              <a:t>hence the mean for the hidden layer comes out be 0 or very close to it, hence helps in </a:t>
            </a:r>
            <a:r>
              <a:rPr lang="en-IN" i="1" dirty="0" err="1"/>
              <a:t>centering</a:t>
            </a:r>
            <a:r>
              <a:rPr lang="en-IN" i="1" dirty="0"/>
              <a:t> the data</a:t>
            </a:r>
            <a:r>
              <a:rPr lang="en-IN" dirty="0"/>
              <a:t> by bringing mean close to 0. This makes learning for the next layer much easier.</a:t>
            </a:r>
          </a:p>
          <a:p>
            <a:pPr marL="514350" indent="-514350">
              <a:buFont typeface="+mj-lt"/>
              <a:buAutoNum type="arabicPeriod"/>
            </a:pPr>
            <a:endParaRPr lang="en-US" dirty="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Activation function</a:t>
            </a:r>
            <a:endParaRPr lang="en-US" dirty="0"/>
          </a:p>
        </p:txBody>
      </p:sp>
      <p:sp>
        <p:nvSpPr>
          <p:cNvPr id="3" name="Content Placeholder 2"/>
          <p:cNvSpPr>
            <a:spLocks noGrp="1"/>
          </p:cNvSpPr>
          <p:nvPr>
            <p:ph idx="1"/>
          </p:nvPr>
        </p:nvSpPr>
        <p:spPr>
          <a:xfrm>
            <a:off x="457200" y="1219200"/>
            <a:ext cx="8229600" cy="4953000"/>
          </a:xfrm>
        </p:spPr>
        <p:txBody>
          <a:bodyPr>
            <a:normAutofit fontScale="92500" lnSpcReduction="20000"/>
          </a:bodyPr>
          <a:lstStyle/>
          <a:p>
            <a:pPr algn="just">
              <a:buNone/>
            </a:pPr>
            <a:r>
              <a:rPr lang="en-US" dirty="0" smtClean="0"/>
              <a:t>    In </a:t>
            </a:r>
            <a:r>
              <a:rPr lang="en-US" dirty="0"/>
              <a:t>artificial neurons inputs and weights are </a:t>
            </a:r>
            <a:r>
              <a:rPr lang="en-US" dirty="0" smtClean="0"/>
              <a:t>given from </a:t>
            </a:r>
            <a:r>
              <a:rPr lang="en-US" dirty="0"/>
              <a:t>which the weighted sum of input is calculated, and then it is given to an activation function that converts it into the output. </a:t>
            </a:r>
            <a:endParaRPr lang="en-US" dirty="0" smtClean="0"/>
          </a:p>
          <a:p>
            <a:pPr algn="just">
              <a:spcBef>
                <a:spcPts val="1200"/>
              </a:spcBef>
              <a:spcAft>
                <a:spcPts val="1200"/>
              </a:spcAft>
              <a:buNone/>
            </a:pPr>
            <a:r>
              <a:rPr lang="en-US" dirty="0" smtClean="0"/>
              <a:t>	The </a:t>
            </a:r>
            <a:r>
              <a:rPr lang="en-US" dirty="0"/>
              <a:t>input is fed to the input layer, the neurons perform a linear transformation on this input using the weights and biases</a:t>
            </a:r>
            <a:r>
              <a:rPr lang="en-US" dirty="0" smtClean="0"/>
              <a:t>.</a:t>
            </a:r>
          </a:p>
          <a:p>
            <a:pPr algn="ctr">
              <a:buNone/>
            </a:pPr>
            <a:r>
              <a:rPr lang="en-US" dirty="0" smtClean="0"/>
              <a:t>x = (weight * input) + bias</a:t>
            </a:r>
          </a:p>
          <a:p>
            <a:pPr algn="just">
              <a:spcBef>
                <a:spcPts val="1200"/>
              </a:spcBef>
              <a:spcAft>
                <a:spcPts val="1200"/>
              </a:spcAft>
              <a:buNone/>
            </a:pPr>
            <a:r>
              <a:rPr lang="en-US" dirty="0" smtClean="0"/>
              <a:t>    An </a:t>
            </a:r>
            <a:r>
              <a:rPr lang="en-US" dirty="0"/>
              <a:t>activation function is applied on the above result.</a:t>
            </a:r>
            <a:endParaRPr lang="en-US" dirty="0" smtClean="0"/>
          </a:p>
          <a:p>
            <a:pPr algn="ctr">
              <a:buNone/>
            </a:pPr>
            <a:r>
              <a:rPr lang="en-US" dirty="0" smtClean="0"/>
              <a:t>	Y= Activation ( </a:t>
            </a:r>
            <a:r>
              <a:rPr lang="el-GR" dirty="0" smtClean="0"/>
              <a:t>Σ</a:t>
            </a:r>
            <a:r>
              <a:rPr lang="en-US" dirty="0" smtClean="0"/>
              <a:t> (weight * input) + bias ) </a:t>
            </a:r>
          </a:p>
          <a:p>
            <a:pPr algn="just">
              <a:buNone/>
            </a:pP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8971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1676400"/>
          </a:xfrm>
        </p:spPr>
        <p:txBody>
          <a:bodyPr/>
          <a:lstStyle/>
          <a:p>
            <a:pPr>
              <a:buNone/>
            </a:pPr>
            <a:r>
              <a:rPr lang="en-US" b="1" dirty="0" smtClean="0"/>
              <a:t>5. </a:t>
            </a:r>
            <a:r>
              <a:rPr lang="en-US" b="1" dirty="0" err="1" smtClean="0"/>
              <a:t>Relu</a:t>
            </a:r>
            <a:r>
              <a:rPr lang="en-US" b="1" dirty="0" smtClean="0"/>
              <a:t>-</a:t>
            </a:r>
          </a:p>
          <a:p>
            <a:pPr algn="just">
              <a:buNone/>
            </a:pPr>
            <a:r>
              <a:rPr lang="en-US" dirty="0" smtClean="0"/>
              <a:t>    Rectified </a:t>
            </a:r>
            <a:r>
              <a:rPr lang="en-US" dirty="0"/>
              <a:t>linear Unit often called as just a rectifier or </a:t>
            </a:r>
            <a:r>
              <a:rPr lang="en-US" dirty="0" err="1"/>
              <a:t>relu</a:t>
            </a:r>
            <a:r>
              <a:rPr lang="en-US" dirty="0"/>
              <a:t> </a:t>
            </a:r>
            <a:r>
              <a:rPr lang="en-US" dirty="0" smtClean="0"/>
              <a:t>is-</a:t>
            </a:r>
          </a:p>
          <a:p>
            <a:pPr algn="just">
              <a:buNone/>
            </a:pPr>
            <a:endParaRPr lang="en-US" b="1" dirty="0"/>
          </a:p>
          <a:p>
            <a:pPr>
              <a:buNone/>
            </a:pPr>
            <a:endParaRPr lang="en-US" dirty="0"/>
          </a:p>
        </p:txBody>
      </p:sp>
      <p:pic>
        <p:nvPicPr>
          <p:cNvPr id="26627" name="Picture 3"/>
          <p:cNvPicPr>
            <a:picLocks noChangeAspect="1" noChangeArrowheads="1"/>
          </p:cNvPicPr>
          <p:nvPr/>
        </p:nvPicPr>
        <p:blipFill>
          <a:blip r:embed="rId2"/>
          <a:srcRect/>
          <a:stretch>
            <a:fillRect/>
          </a:stretch>
        </p:blipFill>
        <p:spPr bwMode="auto">
          <a:xfrm>
            <a:off x="2743200" y="2362200"/>
            <a:ext cx="3629025" cy="66675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3"/>
          <a:srcRect/>
          <a:stretch>
            <a:fillRect/>
          </a:stretch>
        </p:blipFill>
        <p:spPr bwMode="auto">
          <a:xfrm>
            <a:off x="2038350" y="3124200"/>
            <a:ext cx="5867400" cy="33528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a:buNone/>
            </a:pPr>
            <a:r>
              <a:rPr lang="en-US" dirty="0"/>
              <a:t>Pros-</a:t>
            </a:r>
          </a:p>
          <a:p>
            <a:pPr marL="514350" indent="-514350" algn="just">
              <a:buFont typeface="+mj-lt"/>
              <a:buAutoNum type="arabicPeriod"/>
            </a:pPr>
            <a:r>
              <a:rPr lang="en-US" dirty="0"/>
              <a:t>Easy to compute.</a:t>
            </a:r>
          </a:p>
          <a:p>
            <a:pPr marL="514350" indent="-514350" algn="just">
              <a:buFont typeface="+mj-lt"/>
              <a:buAutoNum type="arabicPeriod"/>
            </a:pPr>
            <a:r>
              <a:rPr lang="en-US" dirty="0"/>
              <a:t>Does not cause vanishing gradient problem</a:t>
            </a:r>
          </a:p>
          <a:p>
            <a:pPr marL="514350" indent="-514350" algn="just">
              <a:buFont typeface="+mj-lt"/>
              <a:buAutoNum type="arabicPeriod"/>
            </a:pPr>
            <a:r>
              <a:rPr lang="en-US" dirty="0"/>
              <a:t>As all neurons are not activated, this creates </a:t>
            </a:r>
            <a:r>
              <a:rPr lang="en-US" dirty="0" err="1"/>
              <a:t>sparsity</a:t>
            </a:r>
            <a:r>
              <a:rPr lang="en-US" dirty="0"/>
              <a:t> in the network and hence it will be fast and efficient.</a:t>
            </a:r>
          </a:p>
          <a:p>
            <a:pPr>
              <a:buNone/>
            </a:pPr>
            <a:r>
              <a:rPr lang="en-US" dirty="0"/>
              <a:t>Cons-</a:t>
            </a:r>
          </a:p>
          <a:p>
            <a:pPr marL="514350" indent="-514350" algn="just">
              <a:buFont typeface="+mj-lt"/>
              <a:buAutoNum type="arabicPeriod"/>
            </a:pPr>
            <a:r>
              <a:rPr lang="en-US" dirty="0"/>
              <a:t>Cause Exploding Gradient problem.</a:t>
            </a:r>
          </a:p>
          <a:p>
            <a:pPr marL="514350" indent="-514350" algn="just">
              <a:buFont typeface="+mj-lt"/>
              <a:buAutoNum type="arabicPeriod"/>
            </a:pPr>
            <a:r>
              <a:rPr lang="en-US" dirty="0"/>
              <a:t>Not Zero Centered.</a:t>
            </a:r>
          </a:p>
          <a:p>
            <a:pPr marL="514350" indent="-514350" algn="just">
              <a:buFont typeface="+mj-lt"/>
              <a:buAutoNum type="arabicPeriod"/>
            </a:pPr>
            <a:r>
              <a:rPr lang="en-US" dirty="0"/>
              <a:t>Can kill some neurons forever as it always gives 0 for negative values</a:t>
            </a:r>
            <a:r>
              <a:rPr lang="en-US" dirty="0" smtClean="0"/>
              <a:t>.</a:t>
            </a:r>
          </a:p>
          <a:p>
            <a:pPr marL="0" indent="0" algn="just">
              <a:buNone/>
            </a:pPr>
            <a:r>
              <a:rPr lang="en-IN" b="1" dirty="0"/>
              <a:t>Uses :- </a:t>
            </a:r>
            <a:r>
              <a:rPr lang="en-IN" dirty="0" err="1"/>
              <a:t>ReLu</a:t>
            </a:r>
            <a:r>
              <a:rPr lang="en-IN" dirty="0"/>
              <a:t> is less computationally expensive than </a:t>
            </a:r>
            <a:r>
              <a:rPr lang="en-IN" dirty="0" err="1"/>
              <a:t>tanh</a:t>
            </a:r>
            <a:r>
              <a:rPr lang="en-IN" dirty="0"/>
              <a:t> and sigmoid because it involves simpler mathematical operations. At a time only a few neurons are activated making the network sparse making it efficient and easy for computation</a:t>
            </a:r>
            <a:endParaRPr lang="en-US" dirty="0"/>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4114799"/>
          </a:xfrm>
        </p:spPr>
        <p:txBody>
          <a:bodyPr>
            <a:normAutofit fontScale="92500"/>
          </a:bodyPr>
          <a:lstStyle/>
          <a:p>
            <a:pPr>
              <a:buNone/>
            </a:pPr>
            <a:r>
              <a:rPr lang="en-US" b="1" dirty="0" smtClean="0"/>
              <a:t>6. </a:t>
            </a:r>
            <a:r>
              <a:rPr lang="en-US" b="1" dirty="0"/>
              <a:t>Leaky </a:t>
            </a:r>
            <a:r>
              <a:rPr lang="en-US" b="1" dirty="0" err="1"/>
              <a:t>Relu</a:t>
            </a:r>
            <a:r>
              <a:rPr lang="en-US" b="1" dirty="0"/>
              <a:t>-</a:t>
            </a:r>
          </a:p>
          <a:p>
            <a:pPr algn="just">
              <a:buNone/>
            </a:pPr>
            <a:r>
              <a:rPr lang="en-US" dirty="0" smtClean="0"/>
              <a:t>    Leaky </a:t>
            </a:r>
            <a:r>
              <a:rPr lang="en-US" dirty="0" err="1"/>
              <a:t>relu</a:t>
            </a:r>
            <a:r>
              <a:rPr lang="en-US" dirty="0"/>
              <a:t> is the improvement of </a:t>
            </a:r>
            <a:r>
              <a:rPr lang="en-US" dirty="0" err="1"/>
              <a:t>relu</a:t>
            </a:r>
            <a:r>
              <a:rPr lang="en-US" dirty="0"/>
              <a:t> function. </a:t>
            </a:r>
            <a:r>
              <a:rPr lang="en-US" dirty="0" err="1"/>
              <a:t>Relu</a:t>
            </a:r>
            <a:r>
              <a:rPr lang="en-US" dirty="0"/>
              <a:t> function can kill some neurons in each iteration, this is known as </a:t>
            </a:r>
            <a:r>
              <a:rPr lang="en-US" b="1" dirty="0"/>
              <a:t>dying </a:t>
            </a:r>
            <a:r>
              <a:rPr lang="en-US" b="1" dirty="0" err="1"/>
              <a:t>relu</a:t>
            </a:r>
            <a:r>
              <a:rPr lang="en-US" b="1" dirty="0"/>
              <a:t> conditio</a:t>
            </a:r>
            <a:r>
              <a:rPr lang="en-US" dirty="0"/>
              <a:t>n. Leaky </a:t>
            </a:r>
            <a:r>
              <a:rPr lang="en-US" dirty="0" err="1"/>
              <a:t>relu</a:t>
            </a:r>
            <a:r>
              <a:rPr lang="en-US" dirty="0"/>
              <a:t> can overcome this problem, instead of giving 0 for negative values, it will use a relatively small component of input to compute output, hence it will never kill any neuron.</a:t>
            </a:r>
          </a:p>
        </p:txBody>
      </p:sp>
      <p:pic>
        <p:nvPicPr>
          <p:cNvPr id="27650" name="Picture 2"/>
          <p:cNvPicPr>
            <a:picLocks noChangeAspect="1" noChangeArrowheads="1"/>
          </p:cNvPicPr>
          <p:nvPr/>
        </p:nvPicPr>
        <p:blipFill>
          <a:blip r:embed="rId2"/>
          <a:srcRect/>
          <a:stretch>
            <a:fillRect/>
          </a:stretch>
        </p:blipFill>
        <p:spPr bwMode="auto">
          <a:xfrm>
            <a:off x="2514600" y="4648200"/>
            <a:ext cx="4314825"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srcRect/>
          <a:stretch>
            <a:fillRect/>
          </a:stretch>
        </p:blipFill>
        <p:spPr bwMode="auto">
          <a:xfrm>
            <a:off x="2438400" y="457200"/>
            <a:ext cx="4600575" cy="25146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5" name="Rectangle 4"/>
          <p:cNvSpPr/>
          <p:nvPr/>
        </p:nvSpPr>
        <p:spPr>
          <a:xfrm>
            <a:off x="1371600" y="3276600"/>
            <a:ext cx="6629400" cy="2831544"/>
          </a:xfrm>
          <a:prstGeom prst="rect">
            <a:avLst/>
          </a:prstGeom>
        </p:spPr>
        <p:txBody>
          <a:bodyPr wrap="square">
            <a:spAutoFit/>
          </a:bodyPr>
          <a:lstStyle/>
          <a:p>
            <a:r>
              <a:rPr lang="en-US" sz="2400" dirty="0"/>
              <a:t>Pros-</a:t>
            </a:r>
          </a:p>
          <a:p>
            <a:pPr marL="342900" indent="-342900">
              <a:buFont typeface="+mj-lt"/>
              <a:buAutoNum type="arabicPeriod"/>
            </a:pPr>
            <a:r>
              <a:rPr lang="en-US" sz="2400" dirty="0"/>
              <a:t>Easy to compute.</a:t>
            </a:r>
          </a:p>
          <a:p>
            <a:pPr marL="342900" indent="-342900">
              <a:buFont typeface="+mj-lt"/>
              <a:buAutoNum type="arabicPeriod"/>
            </a:pPr>
            <a:r>
              <a:rPr lang="en-US" sz="2400" dirty="0"/>
              <a:t>Does not cause vanishing gradient problem</a:t>
            </a:r>
          </a:p>
          <a:p>
            <a:pPr marL="342900" indent="-342900">
              <a:buFont typeface="+mj-lt"/>
              <a:buAutoNum type="arabicPeriod"/>
            </a:pPr>
            <a:r>
              <a:rPr lang="en-US" sz="2400" dirty="0"/>
              <a:t>Does not cause the dying </a:t>
            </a:r>
            <a:r>
              <a:rPr lang="en-US" sz="2400" dirty="0" err="1"/>
              <a:t>relu</a:t>
            </a:r>
            <a:r>
              <a:rPr lang="en-US" sz="2400" dirty="0"/>
              <a:t> problem.</a:t>
            </a:r>
          </a:p>
          <a:p>
            <a:pPr>
              <a:spcBef>
                <a:spcPts val="1200"/>
              </a:spcBef>
            </a:pPr>
            <a:r>
              <a:rPr lang="en-US" sz="2400" dirty="0"/>
              <a:t>Cons-</a:t>
            </a:r>
          </a:p>
          <a:p>
            <a:pPr marL="342900" indent="-342900">
              <a:buFont typeface="+mj-lt"/>
              <a:buAutoNum type="arabicPeriod"/>
            </a:pPr>
            <a:r>
              <a:rPr lang="en-US" sz="2400" dirty="0"/>
              <a:t>Cause Exploding Gradient problem.</a:t>
            </a:r>
          </a:p>
          <a:p>
            <a:pPr marL="342900" indent="-342900">
              <a:buFont typeface="+mj-lt"/>
              <a:buAutoNum type="arabicPeriod"/>
            </a:pPr>
            <a:r>
              <a:rPr lang="en-US" sz="2400" dirty="0"/>
              <a:t>Not Zero Centered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0443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80571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2819400"/>
          </a:xfrm>
        </p:spPr>
        <p:txBody>
          <a:bodyPr/>
          <a:lstStyle/>
          <a:p>
            <a:pPr>
              <a:buNone/>
            </a:pPr>
            <a:r>
              <a:rPr lang="en-US" b="1" dirty="0" smtClean="0"/>
              <a:t>7. </a:t>
            </a:r>
            <a:r>
              <a:rPr lang="en-US" b="1" dirty="0"/>
              <a:t>Parameterized </a:t>
            </a:r>
            <a:r>
              <a:rPr lang="en-US" b="1" dirty="0" err="1"/>
              <a:t>Relu</a:t>
            </a:r>
            <a:r>
              <a:rPr lang="en-US" b="1" dirty="0"/>
              <a:t>-</a:t>
            </a:r>
          </a:p>
          <a:p>
            <a:pPr algn="just">
              <a:buNone/>
            </a:pPr>
            <a:r>
              <a:rPr lang="en-US" dirty="0" smtClean="0"/>
              <a:t>    In </a:t>
            </a:r>
            <a:r>
              <a:rPr lang="en-US" dirty="0"/>
              <a:t>parameterized </a:t>
            </a:r>
            <a:r>
              <a:rPr lang="en-US" dirty="0" err="1"/>
              <a:t>relu</a:t>
            </a:r>
            <a:r>
              <a:rPr lang="en-US" dirty="0"/>
              <a:t>, instead of fixing a rate for the negative axis, it is passed as a new trainable parameter which network learns on its own to achieve faster convergence</a:t>
            </a:r>
            <a:r>
              <a:rPr lang="en-US" dirty="0" smtClean="0"/>
              <a:t>.</a:t>
            </a:r>
          </a:p>
          <a:p>
            <a:pPr algn="just">
              <a:buNone/>
            </a:pPr>
            <a:endParaRPr lang="en-US" dirty="0"/>
          </a:p>
        </p:txBody>
      </p:sp>
      <p:pic>
        <p:nvPicPr>
          <p:cNvPr id="29698" name="Picture 2"/>
          <p:cNvPicPr>
            <a:picLocks noChangeAspect="1" noChangeArrowheads="1"/>
          </p:cNvPicPr>
          <p:nvPr/>
        </p:nvPicPr>
        <p:blipFill>
          <a:blip r:embed="rId2"/>
          <a:srcRect/>
          <a:stretch>
            <a:fillRect/>
          </a:stretch>
        </p:blipFill>
        <p:spPr bwMode="auto">
          <a:xfrm>
            <a:off x="2895600" y="3505200"/>
            <a:ext cx="363855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srcRect/>
          <a:stretch>
            <a:fillRect/>
          </a:stretch>
        </p:blipFill>
        <p:spPr bwMode="auto">
          <a:xfrm>
            <a:off x="3048000" y="609600"/>
            <a:ext cx="3086100" cy="249555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5" name="Rectangle 4"/>
          <p:cNvSpPr/>
          <p:nvPr/>
        </p:nvSpPr>
        <p:spPr>
          <a:xfrm>
            <a:off x="1295400" y="3429000"/>
            <a:ext cx="6858000" cy="2831544"/>
          </a:xfrm>
          <a:prstGeom prst="rect">
            <a:avLst/>
          </a:prstGeom>
        </p:spPr>
        <p:txBody>
          <a:bodyPr wrap="square">
            <a:spAutoFit/>
          </a:bodyPr>
          <a:lstStyle/>
          <a:p>
            <a:r>
              <a:rPr lang="en-US" sz="2400" dirty="0"/>
              <a:t>Pros-</a:t>
            </a:r>
          </a:p>
          <a:p>
            <a:pPr marL="342900" indent="-342900">
              <a:buFont typeface="+mj-lt"/>
              <a:buAutoNum type="arabicPeriod"/>
            </a:pPr>
            <a:r>
              <a:rPr lang="en-US" sz="2400" dirty="0"/>
              <a:t>The network will learn the most appropriate value of alpha on its own.</a:t>
            </a:r>
          </a:p>
          <a:p>
            <a:pPr marL="342900" indent="-342900">
              <a:buFont typeface="+mj-lt"/>
              <a:buAutoNum type="arabicPeriod"/>
            </a:pPr>
            <a:r>
              <a:rPr lang="en-US" sz="2400" dirty="0"/>
              <a:t>Does not cause vanishing gradient problem</a:t>
            </a:r>
          </a:p>
          <a:p>
            <a:pPr>
              <a:spcBef>
                <a:spcPts val="1200"/>
              </a:spcBef>
            </a:pPr>
            <a:r>
              <a:rPr lang="en-US" sz="2400" dirty="0"/>
              <a:t>Cons-</a:t>
            </a:r>
          </a:p>
          <a:p>
            <a:pPr marL="342900" indent="-342900">
              <a:buFont typeface="+mj-lt"/>
              <a:buAutoNum type="arabicPeriod"/>
            </a:pPr>
            <a:r>
              <a:rPr lang="en-US" sz="2400" dirty="0"/>
              <a:t>Difficult to compute.</a:t>
            </a:r>
          </a:p>
          <a:p>
            <a:pPr marL="342900" indent="-342900">
              <a:buFont typeface="+mj-lt"/>
              <a:buAutoNum type="arabicPeriod"/>
            </a:pPr>
            <a:r>
              <a:rPr lang="en-US" sz="2400" dirty="0"/>
              <a:t>Performance depends upon the problem.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3962400"/>
          </a:xfrm>
        </p:spPr>
        <p:txBody>
          <a:bodyPr/>
          <a:lstStyle/>
          <a:p>
            <a:pPr>
              <a:buNone/>
            </a:pPr>
            <a:r>
              <a:rPr lang="en-US" b="1" dirty="0" smtClean="0"/>
              <a:t>8. Swish</a:t>
            </a:r>
          </a:p>
          <a:p>
            <a:pPr algn="just">
              <a:buNone/>
            </a:pPr>
            <a:r>
              <a:rPr lang="en-US" dirty="0" smtClean="0"/>
              <a:t>    The </a:t>
            </a:r>
            <a:r>
              <a:rPr lang="en-US" dirty="0"/>
              <a:t>swish function is proposed by Google’s Brain team. Their experiments show that swish tends to work faster than </a:t>
            </a:r>
            <a:r>
              <a:rPr lang="en-US" dirty="0" err="1"/>
              <a:t>Relu</a:t>
            </a:r>
            <a:r>
              <a:rPr lang="en-US" dirty="0"/>
              <a:t> of deep models across several challenging data sets</a:t>
            </a:r>
            <a:r>
              <a:rPr lang="en-US" dirty="0" smtClean="0"/>
              <a:t>.</a:t>
            </a:r>
          </a:p>
          <a:p>
            <a:pPr algn="just">
              <a:buNone/>
            </a:pPr>
            <a:r>
              <a:rPr lang="en-US" dirty="0" smtClean="0"/>
              <a:t>    The </a:t>
            </a:r>
            <a:r>
              <a:rPr lang="en-US" dirty="0"/>
              <a:t>swish function is obtained by multiplying x with the sigmoid function.</a:t>
            </a:r>
            <a:endParaRPr lang="en-US" b="1" dirty="0"/>
          </a:p>
          <a:p>
            <a:pPr>
              <a:buNone/>
            </a:pPr>
            <a:endParaRPr lang="en-US" dirty="0"/>
          </a:p>
        </p:txBody>
      </p:sp>
      <p:pic>
        <p:nvPicPr>
          <p:cNvPr id="36866" name="Picture 2"/>
          <p:cNvPicPr>
            <a:picLocks noChangeAspect="1" noChangeArrowheads="1"/>
          </p:cNvPicPr>
          <p:nvPr/>
        </p:nvPicPr>
        <p:blipFill>
          <a:blip r:embed="rId2"/>
          <a:srcRect/>
          <a:stretch>
            <a:fillRect/>
          </a:stretch>
        </p:blipFill>
        <p:spPr bwMode="auto">
          <a:xfrm>
            <a:off x="1905000" y="4419600"/>
            <a:ext cx="5734050" cy="88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pPr algn="just">
              <a:buNone/>
            </a:pPr>
            <a:r>
              <a:rPr lang="en-US" b="1" dirty="0" smtClean="0"/>
              <a:t>	Activation function</a:t>
            </a:r>
            <a:r>
              <a:rPr lang="en-US" dirty="0" smtClean="0"/>
              <a:t> helps a neural network to learn complex relationships and patterns in data.</a:t>
            </a:r>
            <a:endParaRPr lang="en-US" b="1" dirty="0" smtClean="0"/>
          </a:p>
          <a:p>
            <a:pPr algn="just">
              <a:spcBef>
                <a:spcPts val="1200"/>
              </a:spcBef>
              <a:spcAft>
                <a:spcPts val="1200"/>
              </a:spcAft>
              <a:buNone/>
            </a:pPr>
            <a:r>
              <a:rPr lang="en-US" b="1" dirty="0"/>
              <a:t>	</a:t>
            </a:r>
            <a:r>
              <a:rPr lang="en-US" b="1" dirty="0" smtClean="0"/>
              <a:t>Now </a:t>
            </a:r>
            <a:r>
              <a:rPr lang="en-US" b="1" dirty="0"/>
              <a:t>the question is </a:t>
            </a:r>
            <a:r>
              <a:rPr lang="en-US" dirty="0"/>
              <a:t>what if we don’t use any activation function and allow a neuron to give the weighted sum of inputs as it is as the output. </a:t>
            </a:r>
            <a:endParaRPr lang="en-US" dirty="0" smtClean="0"/>
          </a:p>
          <a:p>
            <a:pPr algn="just">
              <a:buNone/>
            </a:pPr>
            <a:r>
              <a:rPr lang="en-US" dirty="0" smtClean="0"/>
              <a:t>	</a:t>
            </a:r>
            <a:r>
              <a:rPr lang="en-US" b="1" dirty="0" smtClean="0"/>
              <a:t>In this </a:t>
            </a:r>
            <a:r>
              <a:rPr lang="en-US" b="1" dirty="0"/>
              <a:t>case </a:t>
            </a:r>
            <a:r>
              <a:rPr lang="en-US" dirty="0"/>
              <a:t>computation will be very difficult as the weighted sum of input doesn’t have any range and depending upon input it can take any value. Hence </a:t>
            </a:r>
            <a:r>
              <a:rPr lang="en-US" b="1" dirty="0"/>
              <a:t>one important use of the activation function is to keep output restricted to a </a:t>
            </a:r>
            <a:r>
              <a:rPr lang="en-US" b="1" dirty="0" smtClean="0"/>
              <a:t>particular </a:t>
            </a:r>
            <a:r>
              <a:rPr lang="en-US" b="1" dirty="0"/>
              <a:t>range</a:t>
            </a:r>
            <a:r>
              <a:rPr lang="en-US" b="1" dirty="0" smtClean="0"/>
              <a:t>.</a:t>
            </a:r>
          </a:p>
          <a:p>
            <a:pPr algn="just">
              <a:spcBef>
                <a:spcPts val="1200"/>
              </a:spcBef>
              <a:buNone/>
            </a:pPr>
            <a:r>
              <a:rPr lang="en-US" dirty="0" smtClean="0"/>
              <a:t>    </a:t>
            </a:r>
            <a:r>
              <a:rPr lang="en-US" b="1" dirty="0" smtClean="0"/>
              <a:t>Another </a:t>
            </a:r>
            <a:r>
              <a:rPr lang="en-US" b="1" dirty="0"/>
              <a:t>use of activation function is to add non-linearity in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3429000"/>
            <a:ext cx="6858000" cy="2677656"/>
          </a:xfrm>
          <a:prstGeom prst="rect">
            <a:avLst/>
          </a:prstGeom>
        </p:spPr>
        <p:txBody>
          <a:bodyPr wrap="square">
            <a:spAutoFit/>
          </a:bodyPr>
          <a:lstStyle/>
          <a:p>
            <a:r>
              <a:rPr lang="en-US" sz="2400" dirty="0"/>
              <a:t>Pros-</a:t>
            </a:r>
          </a:p>
          <a:p>
            <a:pPr marL="457200" indent="-457200">
              <a:buFont typeface="+mj-lt"/>
              <a:buAutoNum type="arabicPeriod"/>
            </a:pPr>
            <a:r>
              <a:rPr lang="en-US" sz="2400" dirty="0"/>
              <a:t>Does not cause vanishing gradient problem.</a:t>
            </a:r>
          </a:p>
          <a:p>
            <a:pPr marL="457200" indent="-457200">
              <a:buFont typeface="+mj-lt"/>
              <a:buAutoNum type="arabicPeriod"/>
            </a:pPr>
            <a:r>
              <a:rPr lang="en-US" sz="2400" dirty="0"/>
              <a:t>Proven to be slightly better than </a:t>
            </a:r>
            <a:r>
              <a:rPr lang="en-US" sz="2400" dirty="0" err="1"/>
              <a:t>relu</a:t>
            </a:r>
            <a:r>
              <a:rPr lang="en-US" sz="2400" dirty="0"/>
              <a:t>.</a:t>
            </a:r>
          </a:p>
          <a:p>
            <a:endParaRPr lang="en-US" sz="2400" dirty="0" smtClean="0"/>
          </a:p>
          <a:p>
            <a:r>
              <a:rPr lang="en-US" sz="2400" dirty="0" smtClean="0"/>
              <a:t>Cons-</a:t>
            </a:r>
            <a:endParaRPr lang="en-US" sz="2400" dirty="0"/>
          </a:p>
          <a:p>
            <a:r>
              <a:rPr lang="en-US" sz="2400" dirty="0"/>
              <a:t>Computationally Expensive</a:t>
            </a:r>
          </a:p>
          <a:p>
            <a:pPr marL="342900" indent="-342900">
              <a:buFont typeface="+mj-lt"/>
              <a:buAutoNum type="arabicPeriod"/>
            </a:pPr>
            <a:endParaRPr lang="en-US" sz="2400" dirty="0"/>
          </a:p>
        </p:txBody>
      </p:sp>
      <p:pic>
        <p:nvPicPr>
          <p:cNvPr id="37891" name="Picture 3"/>
          <p:cNvPicPr>
            <a:picLocks noChangeAspect="1" noChangeArrowheads="1"/>
          </p:cNvPicPr>
          <p:nvPr/>
        </p:nvPicPr>
        <p:blipFill>
          <a:blip r:embed="rId2"/>
          <a:srcRect/>
          <a:stretch>
            <a:fillRect/>
          </a:stretch>
        </p:blipFill>
        <p:spPr bwMode="auto">
          <a:xfrm>
            <a:off x="1447800" y="457200"/>
            <a:ext cx="6689891" cy="2662237"/>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a:t>9</a:t>
            </a:r>
            <a:r>
              <a:rPr lang="en-US" b="1" dirty="0" smtClean="0"/>
              <a:t>. </a:t>
            </a:r>
            <a:r>
              <a:rPr lang="en-US" b="1" dirty="0" err="1"/>
              <a:t>Softmax</a:t>
            </a:r>
            <a:r>
              <a:rPr lang="en-US" b="1" dirty="0"/>
              <a:t> </a:t>
            </a:r>
            <a:r>
              <a:rPr lang="en-US" b="1" dirty="0" smtClean="0"/>
              <a:t>Function</a:t>
            </a:r>
          </a:p>
          <a:p>
            <a:pPr algn="just">
              <a:buNone/>
            </a:pPr>
            <a:r>
              <a:rPr lang="en-US" dirty="0" smtClean="0"/>
              <a:t>    </a:t>
            </a:r>
            <a:r>
              <a:rPr lang="en-US" dirty="0" err="1" smtClean="0"/>
              <a:t>Softmax</a:t>
            </a:r>
            <a:r>
              <a:rPr lang="en-US" dirty="0" smtClean="0"/>
              <a:t> </a:t>
            </a:r>
            <a:r>
              <a:rPr lang="en-US" dirty="0"/>
              <a:t>Function is a generalization of sigmoid function to a multi-class setting. It’s popularly used in the final layer of multi-class classification. It takes a vector of ‘k’ real number and then normalizes it into a probability distribution consisting of ‘k’ probabilities corresponding to the exponentials of the input number. Before applying </a:t>
            </a:r>
            <a:r>
              <a:rPr lang="en-US" dirty="0" err="1"/>
              <a:t>softmax</a:t>
            </a:r>
            <a:r>
              <a:rPr lang="en-US" dirty="0"/>
              <a:t>, some vector components could be negative, or greater than one, and might not sum to 1 but after applying </a:t>
            </a:r>
            <a:r>
              <a:rPr lang="en-US" dirty="0" err="1"/>
              <a:t>softmax</a:t>
            </a:r>
            <a:r>
              <a:rPr lang="en-US" dirty="0"/>
              <a:t> each component will be in the range of 0–1 and will sum to 1, and hence they can be interpreted as probabilities.</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525963"/>
          </a:xfrm>
        </p:spPr>
        <p:txBody>
          <a:bodyPr/>
          <a:lstStyle/>
          <a:p>
            <a:pPr>
              <a:buNone/>
            </a:pPr>
            <a:r>
              <a:rPr lang="en-US" dirty="0"/>
              <a:t>Pros-</a:t>
            </a:r>
          </a:p>
          <a:p>
            <a:pPr algn="just">
              <a:buNone/>
            </a:pPr>
            <a:r>
              <a:rPr lang="en-US" dirty="0" smtClean="0"/>
              <a:t>    It </a:t>
            </a:r>
            <a:r>
              <a:rPr lang="en-US" dirty="0"/>
              <a:t>can be used for multiclass classification and hence used in the output layer of neural networks.</a:t>
            </a:r>
          </a:p>
          <a:p>
            <a:pPr algn="just">
              <a:buNone/>
            </a:pPr>
            <a:r>
              <a:rPr lang="en-US" dirty="0"/>
              <a:t>Cons-</a:t>
            </a:r>
          </a:p>
          <a:p>
            <a:pPr algn="just">
              <a:buNone/>
            </a:pPr>
            <a:r>
              <a:rPr lang="en-US" dirty="0" smtClean="0"/>
              <a:t>    It </a:t>
            </a:r>
            <a:r>
              <a:rPr lang="en-US" dirty="0"/>
              <a:t>is computationally expensive as we have to calculate a lot of exponent terms.</a:t>
            </a:r>
          </a:p>
          <a:p>
            <a:pPr>
              <a:buNone/>
            </a:pPr>
            <a:endParaRPr lang="en-US" dirty="0"/>
          </a:p>
        </p:txBody>
      </p:sp>
      <p:pic>
        <p:nvPicPr>
          <p:cNvPr id="38914" name="Picture 2"/>
          <p:cNvPicPr>
            <a:picLocks noChangeAspect="1" noChangeArrowheads="1"/>
          </p:cNvPicPr>
          <p:nvPr/>
        </p:nvPicPr>
        <p:blipFill>
          <a:blip r:embed="rId2"/>
          <a:srcRect/>
          <a:stretch>
            <a:fillRect/>
          </a:stretch>
        </p:blipFill>
        <p:spPr bwMode="auto">
          <a:xfrm>
            <a:off x="990600" y="381000"/>
            <a:ext cx="72390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1219200"/>
          </a:xfrm>
        </p:spPr>
        <p:txBody>
          <a:bodyPr>
            <a:normAutofit/>
          </a:bodyPr>
          <a:lstStyle/>
          <a:p>
            <a:pPr>
              <a:buNone/>
            </a:pPr>
            <a:r>
              <a:rPr lang="en-US" b="1" dirty="0" smtClean="0"/>
              <a:t>10. </a:t>
            </a:r>
            <a:r>
              <a:rPr lang="en-US" b="1" dirty="0" err="1"/>
              <a:t>Softplus</a:t>
            </a:r>
            <a:r>
              <a:rPr lang="en-US" b="1" dirty="0"/>
              <a:t> and </a:t>
            </a:r>
            <a:r>
              <a:rPr lang="en-US" b="1" dirty="0" err="1" smtClean="0"/>
              <a:t>Softsign</a:t>
            </a:r>
            <a:endParaRPr lang="en-US" b="1" dirty="0" smtClean="0"/>
          </a:p>
          <a:p>
            <a:pPr>
              <a:buNone/>
            </a:pPr>
            <a:r>
              <a:rPr lang="en-US" dirty="0" err="1"/>
              <a:t>Softplus</a:t>
            </a:r>
            <a:r>
              <a:rPr lang="en-US" dirty="0"/>
              <a:t> function is -</a:t>
            </a:r>
            <a:endParaRPr lang="en-US" b="1" dirty="0"/>
          </a:p>
        </p:txBody>
      </p:sp>
      <p:pic>
        <p:nvPicPr>
          <p:cNvPr id="39938" name="Picture 2"/>
          <p:cNvPicPr>
            <a:picLocks noChangeAspect="1" noChangeArrowheads="1"/>
          </p:cNvPicPr>
          <p:nvPr/>
        </p:nvPicPr>
        <p:blipFill>
          <a:blip r:embed="rId2"/>
          <a:srcRect/>
          <a:stretch>
            <a:fillRect/>
          </a:stretch>
        </p:blipFill>
        <p:spPr bwMode="auto">
          <a:xfrm>
            <a:off x="3352800" y="1371600"/>
            <a:ext cx="2619375" cy="714375"/>
          </a:xfrm>
          <a:prstGeom prst="rect">
            <a:avLst/>
          </a:prstGeom>
          <a:noFill/>
          <a:ln w="9525">
            <a:noFill/>
            <a:miter lim="800000"/>
            <a:headEnd/>
            <a:tailEnd/>
          </a:ln>
          <a:effectLst/>
        </p:spPr>
      </p:pic>
      <p:sp>
        <p:nvSpPr>
          <p:cNvPr id="4" name="Rectangle 3"/>
          <p:cNvSpPr/>
          <p:nvPr/>
        </p:nvSpPr>
        <p:spPr>
          <a:xfrm>
            <a:off x="685800" y="2133600"/>
            <a:ext cx="7391400" cy="1107996"/>
          </a:xfrm>
          <a:prstGeom prst="rect">
            <a:avLst/>
          </a:prstGeom>
        </p:spPr>
        <p:txBody>
          <a:bodyPr wrap="square">
            <a:spAutoFit/>
          </a:bodyPr>
          <a:lstStyle/>
          <a:p>
            <a:r>
              <a:rPr lang="en-US" sz="2800" dirty="0"/>
              <a:t>Its derivative is a sigmoid function.</a:t>
            </a:r>
          </a:p>
          <a:p>
            <a:pPr>
              <a:spcBef>
                <a:spcPts val="1200"/>
              </a:spcBef>
            </a:pPr>
            <a:r>
              <a:rPr lang="en-US" sz="2800" dirty="0" err="1" smtClean="0"/>
              <a:t>SoftSign</a:t>
            </a:r>
            <a:r>
              <a:rPr lang="en-US" sz="2800" dirty="0" smtClean="0"/>
              <a:t> </a:t>
            </a:r>
            <a:r>
              <a:rPr lang="en-US" sz="2800" dirty="0"/>
              <a:t>function is-</a:t>
            </a:r>
          </a:p>
        </p:txBody>
      </p:sp>
      <p:pic>
        <p:nvPicPr>
          <p:cNvPr id="39939" name="Picture 3"/>
          <p:cNvPicPr>
            <a:picLocks noChangeAspect="1" noChangeArrowheads="1"/>
          </p:cNvPicPr>
          <p:nvPr/>
        </p:nvPicPr>
        <p:blipFill>
          <a:blip r:embed="rId3"/>
          <a:srcRect/>
          <a:stretch>
            <a:fillRect/>
          </a:stretch>
        </p:blipFill>
        <p:spPr bwMode="auto">
          <a:xfrm>
            <a:off x="2743200" y="3124200"/>
            <a:ext cx="4067175" cy="685800"/>
          </a:xfrm>
          <a:prstGeom prst="rect">
            <a:avLst/>
          </a:prstGeom>
          <a:noFill/>
          <a:ln w="9525">
            <a:noFill/>
            <a:miter lim="800000"/>
            <a:headEnd/>
            <a:tailEnd/>
          </a:ln>
          <a:effectLst/>
        </p:spPr>
      </p:pic>
      <p:sp>
        <p:nvSpPr>
          <p:cNvPr id="6" name="Rectangle 5"/>
          <p:cNvSpPr/>
          <p:nvPr/>
        </p:nvSpPr>
        <p:spPr>
          <a:xfrm>
            <a:off x="381000" y="3810000"/>
            <a:ext cx="8382000" cy="3108543"/>
          </a:xfrm>
          <a:prstGeom prst="rect">
            <a:avLst/>
          </a:prstGeom>
        </p:spPr>
        <p:txBody>
          <a:bodyPr wrap="square">
            <a:spAutoFit/>
          </a:bodyPr>
          <a:lstStyle/>
          <a:p>
            <a:r>
              <a:rPr lang="en-US" sz="2800" dirty="0" err="1"/>
              <a:t>Softplus</a:t>
            </a:r>
            <a:r>
              <a:rPr lang="en-US" sz="2800" dirty="0"/>
              <a:t> and </a:t>
            </a:r>
            <a:r>
              <a:rPr lang="en-US" sz="2800" dirty="0" err="1"/>
              <a:t>Softsign</a:t>
            </a:r>
            <a:r>
              <a:rPr lang="en-US" sz="2800" dirty="0"/>
              <a:t> are not much used and generally, </a:t>
            </a:r>
            <a:r>
              <a:rPr lang="en-US" sz="2800" dirty="0" err="1"/>
              <a:t>relu</a:t>
            </a:r>
            <a:r>
              <a:rPr lang="en-US" sz="2800" dirty="0"/>
              <a:t> and its variants are preferred over them.</a:t>
            </a:r>
          </a:p>
          <a:p>
            <a:r>
              <a:rPr lang="en-US" sz="2800" dirty="0"/>
              <a:t>Pros-</a:t>
            </a:r>
          </a:p>
          <a:p>
            <a:r>
              <a:rPr lang="en-US" sz="2800" dirty="0"/>
              <a:t>Does not cause vanishing gradient problem.</a:t>
            </a:r>
          </a:p>
          <a:p>
            <a:r>
              <a:rPr lang="en-US" sz="2800" dirty="0"/>
              <a:t>Cons-</a:t>
            </a:r>
          </a:p>
          <a:p>
            <a:r>
              <a:rPr lang="en-US" sz="2800" dirty="0"/>
              <a:t>Computationally expensive.</a:t>
            </a:r>
          </a:p>
          <a:p>
            <a:r>
              <a:rPr lang="en-US" sz="2800" dirty="0"/>
              <a:t>Slower than </a:t>
            </a:r>
            <a:r>
              <a:rPr lang="en-US" sz="2800" dirty="0" err="1"/>
              <a:t>Relu</a:t>
            </a:r>
            <a:r>
              <a:rPr lang="en-US" sz="2800" dirty="0"/>
              <a:t>.</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39762"/>
          </a:xfrm>
        </p:spPr>
        <p:txBody>
          <a:bodyPr>
            <a:noAutofit/>
          </a:bodyPr>
          <a:lstStyle/>
          <a:p>
            <a:r>
              <a:rPr lang="en-US" sz="3600" b="1" dirty="0"/>
              <a:t>Choosing the right Activation Function</a:t>
            </a:r>
            <a:br>
              <a:rPr lang="en-US" sz="3600" b="1" dirty="0"/>
            </a:br>
            <a:endParaRPr lang="en-US" sz="36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marL="514350" indent="-514350" algn="just">
              <a:buFont typeface="+mj-lt"/>
              <a:buAutoNum type="arabicPeriod"/>
            </a:pPr>
            <a:r>
              <a:rPr lang="en-US" dirty="0"/>
              <a:t>Sigmoid functions and their combinations generally work better in the case of </a:t>
            </a:r>
            <a:r>
              <a:rPr lang="en-US" dirty="0" smtClean="0"/>
              <a:t>classifiers.</a:t>
            </a:r>
            <a:endParaRPr lang="en-US" dirty="0"/>
          </a:p>
          <a:p>
            <a:pPr marL="514350" indent="-514350" algn="just">
              <a:buFont typeface="+mj-lt"/>
              <a:buAutoNum type="arabicPeriod"/>
            </a:pPr>
            <a:r>
              <a:rPr lang="en-US" dirty="0" err="1"/>
              <a:t>Sigmoids</a:t>
            </a:r>
            <a:r>
              <a:rPr lang="en-US" dirty="0"/>
              <a:t> and </a:t>
            </a:r>
            <a:r>
              <a:rPr lang="en-US" dirty="0" err="1"/>
              <a:t>tanh</a:t>
            </a:r>
            <a:r>
              <a:rPr lang="en-US" dirty="0"/>
              <a:t> functions are sometimes avoided due to the vanishing gradient </a:t>
            </a:r>
            <a:r>
              <a:rPr lang="en-US" dirty="0" smtClean="0"/>
              <a:t>problem.</a:t>
            </a:r>
            <a:endParaRPr lang="en-US" dirty="0"/>
          </a:p>
          <a:p>
            <a:pPr marL="514350" indent="-514350" algn="just">
              <a:buFont typeface="+mj-lt"/>
              <a:buAutoNum type="arabicPeriod"/>
            </a:pPr>
            <a:r>
              <a:rPr lang="en-US" dirty="0" err="1"/>
              <a:t>ReLU</a:t>
            </a:r>
            <a:r>
              <a:rPr lang="en-US" dirty="0"/>
              <a:t> function is a general activation function and is used in most cases these </a:t>
            </a:r>
            <a:r>
              <a:rPr lang="en-US" dirty="0" smtClean="0"/>
              <a:t>days.</a:t>
            </a:r>
            <a:endParaRPr lang="en-US" dirty="0"/>
          </a:p>
          <a:p>
            <a:pPr marL="514350" indent="-514350" algn="just">
              <a:buFont typeface="+mj-lt"/>
              <a:buAutoNum type="arabicPeriod"/>
            </a:pPr>
            <a:r>
              <a:rPr lang="en-US" dirty="0"/>
              <a:t>If we encounter a case of dead neurons in our networks the leaky </a:t>
            </a:r>
            <a:r>
              <a:rPr lang="en-US" dirty="0" err="1"/>
              <a:t>ReLU</a:t>
            </a:r>
            <a:r>
              <a:rPr lang="en-US" dirty="0"/>
              <a:t> function is the best </a:t>
            </a:r>
            <a:r>
              <a:rPr lang="en-US" dirty="0" smtClean="0"/>
              <a:t>choice.</a:t>
            </a:r>
            <a:endParaRPr lang="en-US" dirty="0"/>
          </a:p>
          <a:p>
            <a:pPr marL="514350" indent="-514350" algn="just">
              <a:buFont typeface="+mj-lt"/>
              <a:buAutoNum type="arabicPeriod"/>
            </a:pPr>
            <a:r>
              <a:rPr lang="en-US" dirty="0"/>
              <a:t>Always keep in mind that </a:t>
            </a:r>
            <a:r>
              <a:rPr lang="en-US" dirty="0" err="1"/>
              <a:t>ReLU</a:t>
            </a:r>
            <a:r>
              <a:rPr lang="en-US" dirty="0"/>
              <a:t> function should only be used in the hidden </a:t>
            </a:r>
            <a:r>
              <a:rPr lang="en-US" dirty="0" smtClean="0"/>
              <a:t>layers.</a:t>
            </a:r>
            <a:endParaRPr lang="en-US" dirty="0"/>
          </a:p>
          <a:p>
            <a:pPr marL="514350" indent="-514350" algn="just">
              <a:buFont typeface="+mj-lt"/>
              <a:buAutoNum type="arabicPeriod"/>
            </a:pPr>
            <a:r>
              <a:rPr lang="en-US" dirty="0"/>
              <a:t>As a rule of thumb, you can begin with using </a:t>
            </a:r>
            <a:r>
              <a:rPr lang="en-US" dirty="0" err="1"/>
              <a:t>ReLU</a:t>
            </a:r>
            <a:r>
              <a:rPr lang="en-US" dirty="0"/>
              <a:t> function and then move over to other activation functions in case </a:t>
            </a:r>
            <a:r>
              <a:rPr lang="en-US" dirty="0" err="1"/>
              <a:t>ReLU</a:t>
            </a:r>
            <a:r>
              <a:rPr lang="en-US" dirty="0"/>
              <a:t> doesn’t provide with optimum </a:t>
            </a:r>
            <a:r>
              <a:rPr lang="en-US" dirty="0" smtClean="0"/>
              <a:t>results.</a:t>
            </a:r>
            <a:endParaRPr lang="en-US"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2928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fontScale="90000"/>
          </a:bodyPr>
          <a:lstStyle/>
          <a:p>
            <a:pPr algn="just"/>
            <a:r>
              <a:rPr lang="en-US" dirty="0"/>
              <a:t> </a:t>
            </a:r>
            <a:r>
              <a:rPr lang="en-US" sz="3100" dirty="0" smtClean="0"/>
              <a:t>In Neural Network, </a:t>
            </a:r>
            <a:r>
              <a:rPr lang="en-US" sz="3100" dirty="0"/>
              <a:t>output from the activation function moves to the next hidden layer and the same process is repeated. This forward movement of information is known as the </a:t>
            </a:r>
            <a:r>
              <a:rPr lang="en-US" sz="3100" b="1" i="1" dirty="0"/>
              <a:t>forward propagation</a:t>
            </a:r>
            <a:r>
              <a:rPr lang="en-US" sz="3100" dirty="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3200400"/>
            <a:ext cx="70104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buNone/>
            </a:pPr>
            <a:r>
              <a:rPr lang="en-US" sz="2800" dirty="0" smtClean="0"/>
              <a:t>    Using </a:t>
            </a:r>
            <a:r>
              <a:rPr lang="en-US" sz="2800" dirty="0"/>
              <a:t>the output from the forward propagation, error is calculated. Based on this error value, the weights and biases of the neurons are updated. This process is known as </a:t>
            </a:r>
            <a:r>
              <a:rPr lang="en-US" sz="2800" b="1" i="1" dirty="0"/>
              <a:t>back-propagation</a:t>
            </a:r>
            <a:r>
              <a:rPr lang="en-US" sz="2800" dirty="0" smtClean="0"/>
              <a:t>.</a:t>
            </a:r>
          </a:p>
          <a:p>
            <a:pPr algn="just">
              <a:spcBef>
                <a:spcPts val="1200"/>
              </a:spcBef>
              <a:spcAft>
                <a:spcPts val="1200"/>
              </a:spcAft>
              <a:buNone/>
            </a:pPr>
            <a:r>
              <a:rPr lang="en-US" sz="2800" dirty="0" smtClean="0"/>
              <a:t>	</a:t>
            </a:r>
            <a:r>
              <a:rPr lang="en-US" sz="2800" b="1" dirty="0" smtClean="0"/>
              <a:t>Non-linearity</a:t>
            </a:r>
            <a:r>
              <a:rPr lang="en-US" sz="2800" dirty="0" smtClean="0"/>
              <a:t> </a:t>
            </a:r>
            <a:r>
              <a:rPr lang="en-US" sz="2800" dirty="0"/>
              <a:t>is important in neural networks because </a:t>
            </a:r>
            <a:r>
              <a:rPr lang="en-US" sz="2800" b="1" dirty="0"/>
              <a:t>linear activation functions are not enough to form a universal function approximator</a:t>
            </a:r>
            <a:r>
              <a:rPr lang="en-US" sz="2800" b="1" dirty="0" smtClean="0"/>
              <a:t>.</a:t>
            </a:r>
          </a:p>
          <a:p>
            <a:pPr algn="just">
              <a:buNone/>
            </a:pPr>
            <a:r>
              <a:rPr lang="en-US" sz="2800" dirty="0" smtClean="0"/>
              <a:t>    Most </a:t>
            </a:r>
            <a:r>
              <a:rPr lang="en-US" sz="2800" dirty="0"/>
              <a:t>of the real-world problems are very complex we need non-linear activation functions in a neural network</a:t>
            </a:r>
            <a:r>
              <a:rPr lang="en-US" sz="2800" dirty="0" smtClean="0"/>
              <a:t>.</a:t>
            </a:r>
          </a:p>
          <a:p>
            <a:pPr algn="just">
              <a:spcBef>
                <a:spcPts val="1200"/>
              </a:spcBef>
              <a:buNone/>
            </a:pPr>
            <a:r>
              <a:rPr lang="en-US" sz="2800" dirty="0" smtClean="0"/>
              <a:t>    </a:t>
            </a:r>
            <a:r>
              <a:rPr lang="en-US" sz="2800" b="1" dirty="0" smtClean="0"/>
              <a:t>Neural </a:t>
            </a:r>
            <a:r>
              <a:rPr lang="en-US" sz="2800" b="1" dirty="0"/>
              <a:t>Network without non-linear activation functions will be just a simple linear regression model.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Vanishing gradient problem</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buNone/>
            </a:pPr>
            <a:r>
              <a:rPr lang="en-US" dirty="0" smtClean="0"/>
              <a:t>    </a:t>
            </a:r>
            <a:r>
              <a:rPr lang="en-US" sz="3300" dirty="0" smtClean="0"/>
              <a:t>In </a:t>
            </a:r>
            <a:r>
              <a:rPr lang="en-US" sz="3300" dirty="0"/>
              <a:t>neural networks during </a:t>
            </a:r>
            <a:r>
              <a:rPr lang="en-US" sz="3300" dirty="0" smtClean="0"/>
              <a:t>back propagation</a:t>
            </a:r>
            <a:r>
              <a:rPr lang="en-US" sz="3300" dirty="0"/>
              <a:t>, each weight receives an update proportional to the partial derivative of the error function. In some cases, this derivative term is so small that it makes updates very small. Especially in deep layers of the neural network, the update is obtained by multiplication of various partial derivatives. </a:t>
            </a:r>
            <a:endParaRPr lang="en-US" sz="3300" dirty="0" smtClean="0"/>
          </a:p>
          <a:p>
            <a:pPr algn="just">
              <a:spcBef>
                <a:spcPts val="1200"/>
              </a:spcBef>
              <a:buNone/>
            </a:pPr>
            <a:r>
              <a:rPr lang="en-US" sz="3300" b="1" dirty="0"/>
              <a:t> </a:t>
            </a:r>
            <a:r>
              <a:rPr lang="en-US" sz="3300" b="1" dirty="0" smtClean="0"/>
              <a:t>   If </a:t>
            </a:r>
            <a:r>
              <a:rPr lang="en-US" sz="3300" b="1" dirty="0"/>
              <a:t>these partial derivatives are very small then the overall update becomes very small and approaches zero. </a:t>
            </a:r>
            <a:r>
              <a:rPr lang="en-US" sz="3300" dirty="0"/>
              <a:t>In such a case, weights will not be able to update and hence there will </a:t>
            </a:r>
            <a:r>
              <a:rPr lang="en-US" sz="3300" b="1" dirty="0"/>
              <a:t>be slow or no convergence</a:t>
            </a:r>
            <a:r>
              <a:rPr lang="en-US" sz="3300" dirty="0"/>
              <a:t>. This problem is known as the </a:t>
            </a:r>
            <a:r>
              <a:rPr lang="en-US" sz="3300" b="1" dirty="0"/>
              <a:t>Vanishing gradient problem</a:t>
            </a:r>
            <a:r>
              <a:rPr lang="en-US" sz="3300" dirty="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Exploding gradient problem.</a:t>
            </a:r>
            <a:endParaRPr lang="en-US" dirty="0"/>
          </a:p>
        </p:txBody>
      </p:sp>
      <p:sp>
        <p:nvSpPr>
          <p:cNvPr id="3" name="Content Placeholder 2"/>
          <p:cNvSpPr>
            <a:spLocks noGrp="1"/>
          </p:cNvSpPr>
          <p:nvPr>
            <p:ph idx="1"/>
          </p:nvPr>
        </p:nvSpPr>
        <p:spPr>
          <a:xfrm>
            <a:off x="457200" y="1143000"/>
            <a:ext cx="8229600" cy="4983163"/>
          </a:xfrm>
        </p:spPr>
        <p:txBody>
          <a:bodyPr/>
          <a:lstStyle/>
          <a:p>
            <a:pPr algn="just">
              <a:buNone/>
            </a:pPr>
            <a:r>
              <a:rPr lang="en-US" dirty="0" smtClean="0"/>
              <a:t>    Similarly</a:t>
            </a:r>
            <a:r>
              <a:rPr lang="en-US" dirty="0"/>
              <a:t>, if the </a:t>
            </a:r>
            <a:r>
              <a:rPr lang="en-US" b="1" dirty="0"/>
              <a:t>derivative term is very large </a:t>
            </a:r>
            <a:r>
              <a:rPr lang="en-US" dirty="0"/>
              <a:t>then </a:t>
            </a:r>
            <a:r>
              <a:rPr lang="en-US" b="1" dirty="0"/>
              <a:t>updates will also be very large</a:t>
            </a:r>
            <a:r>
              <a:rPr lang="en-US" dirty="0"/>
              <a:t>. In such a case, the algorithm will </a:t>
            </a:r>
            <a:r>
              <a:rPr lang="en-US" b="1" dirty="0"/>
              <a:t>overshoot the minimum and won’t be able to converge</a:t>
            </a:r>
            <a:r>
              <a:rPr lang="en-US" dirty="0"/>
              <a:t>. This problem is known as the </a:t>
            </a:r>
            <a:r>
              <a:rPr lang="en-US" b="1" dirty="0"/>
              <a:t>Exploding gradient problem</a:t>
            </a:r>
            <a:r>
              <a:rPr lang="en-US" b="1" dirty="0" smtClean="0"/>
              <a:t>.</a:t>
            </a:r>
          </a:p>
          <a:p>
            <a:pPr algn="just">
              <a:spcBef>
                <a:spcPts val="1200"/>
              </a:spcBef>
              <a:buNone/>
            </a:pPr>
            <a:r>
              <a:rPr lang="en-US" dirty="0" smtClean="0"/>
              <a:t>    There </a:t>
            </a:r>
            <a:r>
              <a:rPr lang="en-US" dirty="0"/>
              <a:t>are various methods to avoid these problems. Choosing the appropriate activation function is one of </a:t>
            </a:r>
            <a:r>
              <a:rPr lang="en-US" dirty="0" smtClean="0"/>
              <a:t>the them.</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Various</a:t>
            </a:r>
            <a:r>
              <a:rPr lang="en-US" dirty="0" smtClean="0"/>
              <a:t> </a:t>
            </a:r>
            <a:r>
              <a:rPr lang="en-US" b="1" dirty="0" smtClean="0"/>
              <a:t>Activation function</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pPr marL="514350" indent="-514350">
              <a:buAutoNum type="arabicPeriod"/>
            </a:pPr>
            <a:r>
              <a:rPr lang="en-US" b="1" dirty="0" smtClean="0"/>
              <a:t>Binary </a:t>
            </a:r>
            <a:r>
              <a:rPr lang="en-US" b="1" dirty="0"/>
              <a:t>Step </a:t>
            </a:r>
            <a:r>
              <a:rPr lang="en-US" b="1" dirty="0" smtClean="0"/>
              <a:t>Function :</a:t>
            </a:r>
          </a:p>
          <a:p>
            <a:pPr algn="just">
              <a:buNone/>
            </a:pPr>
            <a:r>
              <a:rPr lang="en-US" dirty="0" smtClean="0"/>
              <a:t>    </a:t>
            </a:r>
            <a:r>
              <a:rPr lang="en-US" sz="2800" dirty="0" smtClean="0"/>
              <a:t>This activation </a:t>
            </a:r>
            <a:r>
              <a:rPr lang="en-US" sz="2800" dirty="0"/>
              <a:t>function would be a threshold based classifier </a:t>
            </a:r>
            <a:r>
              <a:rPr lang="en-US" sz="2800" dirty="0" smtClean="0"/>
              <a:t>means </a:t>
            </a:r>
            <a:r>
              <a:rPr lang="en-US" sz="2800" dirty="0"/>
              <a:t>whether or not the neuron should be activated based on the value from the linear transformation.</a:t>
            </a:r>
          </a:p>
          <a:p>
            <a:pPr algn="just">
              <a:buNone/>
            </a:pPr>
            <a:r>
              <a:rPr lang="en-US" sz="2800" dirty="0" smtClean="0"/>
              <a:t>     In </a:t>
            </a:r>
            <a:r>
              <a:rPr lang="en-US" sz="2800" dirty="0"/>
              <a:t>other words, if the input to the activation function is greater than a threshold, then the neuron is activated, else it is deactivated</a:t>
            </a:r>
            <a:r>
              <a:rPr lang="en-US" sz="2800" dirty="0" smtClean="0"/>
              <a:t>, means </a:t>
            </a:r>
            <a:r>
              <a:rPr lang="en-US" sz="2800" dirty="0"/>
              <a:t>its output is not considered for the next hidden layer. Let us look at it </a:t>
            </a:r>
            <a:r>
              <a:rPr lang="en-US" sz="2800" dirty="0" smtClean="0"/>
              <a:t>mathematically:</a:t>
            </a:r>
          </a:p>
          <a:p>
            <a:pPr algn="just">
              <a:buNone/>
            </a:pPr>
            <a:r>
              <a:rPr lang="en-US" dirty="0" smtClean="0"/>
              <a:t>			f(x) 	= 1, when x&gt;=0 </a:t>
            </a:r>
          </a:p>
          <a:p>
            <a:pPr algn="just">
              <a:buNone/>
            </a:pPr>
            <a:r>
              <a:rPr lang="en-US" dirty="0"/>
              <a:t>	</a:t>
            </a:r>
            <a:r>
              <a:rPr lang="en-US" dirty="0" smtClean="0"/>
              <a:t>			= 0,  when x&lt;0</a:t>
            </a:r>
            <a:endParaRPr lang="en-US" dirty="0"/>
          </a:p>
          <a:p>
            <a:pPr marL="514350" indent="-514350">
              <a:buNone/>
            </a:pPr>
            <a:endParaRPr lang="en-US" b="1"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302</TotalTime>
  <Words>1296</Words>
  <Application>Microsoft Office PowerPoint</Application>
  <PresentationFormat>On-screen Show (4:3)</PresentationFormat>
  <Paragraphs>126</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Activation Function in Deep Learning</vt:lpstr>
      <vt:lpstr>Activation function</vt:lpstr>
      <vt:lpstr>PowerPoint Presentation</vt:lpstr>
      <vt:lpstr>PowerPoint Presentation</vt:lpstr>
      <vt:lpstr> In Neural Network, output from the activation function moves to the next hidden layer and the same process is repeated. This forward movement of information is known as the forward propagation.</vt:lpstr>
      <vt:lpstr>PowerPoint Presentation</vt:lpstr>
      <vt:lpstr>Vanishing gradient problem</vt:lpstr>
      <vt:lpstr>Exploding gradient problem.</vt:lpstr>
      <vt:lpstr>Various Activation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Choosing the right Activation Function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dc:creator>
  <cp:lastModifiedBy>hp</cp:lastModifiedBy>
  <cp:revision>33</cp:revision>
  <dcterms:created xsi:type="dcterms:W3CDTF">2020-08-13T17:20:32Z</dcterms:created>
  <dcterms:modified xsi:type="dcterms:W3CDTF">2020-08-18T19:30:37Z</dcterms:modified>
</cp:coreProperties>
</file>