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5" r:id="rId8"/>
    <p:sldId id="266" r:id="rId9"/>
    <p:sldId id="267" r:id="rId10"/>
    <p:sldId id="268" r:id="rId11"/>
    <p:sldId id="269" r:id="rId12"/>
    <p:sldId id="264" r:id="rId13"/>
    <p:sldId id="257"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BBFF77-92FF-4C6C-B603-C73D8422DD95}" type="datetimeFigureOut">
              <a:rPr lang="en-IN" smtClean="0"/>
              <a:pPr/>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112C7-CC7F-4B5B-8EB8-E4485F1BCE7C}" type="slidenum">
              <a:rPr lang="en-IN" smtClean="0"/>
              <a:pPr/>
              <a:t>‹#›</a:t>
            </a:fld>
            <a:endParaRPr lang="en-IN"/>
          </a:p>
        </p:txBody>
      </p:sp>
    </p:spTree>
    <p:extLst>
      <p:ext uri="{BB962C8B-B14F-4D97-AF65-F5344CB8AC3E}">
        <p14:creationId xmlns:p14="http://schemas.microsoft.com/office/powerpoint/2010/main" xmlns="" val="193872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BBFF77-92FF-4C6C-B603-C73D8422DD95}" type="datetimeFigureOut">
              <a:rPr lang="en-IN" smtClean="0"/>
              <a:pPr/>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112C7-CC7F-4B5B-8EB8-E4485F1BCE7C}" type="slidenum">
              <a:rPr lang="en-IN" smtClean="0"/>
              <a:pPr/>
              <a:t>‹#›</a:t>
            </a:fld>
            <a:endParaRPr lang="en-IN"/>
          </a:p>
        </p:txBody>
      </p:sp>
    </p:spTree>
    <p:extLst>
      <p:ext uri="{BB962C8B-B14F-4D97-AF65-F5344CB8AC3E}">
        <p14:creationId xmlns:p14="http://schemas.microsoft.com/office/powerpoint/2010/main" xmlns="" val="419199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BBFF77-92FF-4C6C-B603-C73D8422DD95}" type="datetimeFigureOut">
              <a:rPr lang="en-IN" smtClean="0"/>
              <a:pPr/>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112C7-CC7F-4B5B-8EB8-E4485F1BCE7C}" type="slidenum">
              <a:rPr lang="en-IN" smtClean="0"/>
              <a:pPr/>
              <a:t>‹#›</a:t>
            </a:fld>
            <a:endParaRPr lang="en-IN"/>
          </a:p>
        </p:txBody>
      </p:sp>
    </p:spTree>
    <p:extLst>
      <p:ext uri="{BB962C8B-B14F-4D97-AF65-F5344CB8AC3E}">
        <p14:creationId xmlns:p14="http://schemas.microsoft.com/office/powerpoint/2010/main" xmlns="" val="90699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BBFF77-92FF-4C6C-B603-C73D8422DD95}" type="datetimeFigureOut">
              <a:rPr lang="en-IN" smtClean="0"/>
              <a:pPr/>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112C7-CC7F-4B5B-8EB8-E4485F1BCE7C}" type="slidenum">
              <a:rPr lang="en-IN" smtClean="0"/>
              <a:pPr/>
              <a:t>‹#›</a:t>
            </a:fld>
            <a:endParaRPr lang="en-IN"/>
          </a:p>
        </p:txBody>
      </p:sp>
    </p:spTree>
    <p:extLst>
      <p:ext uri="{BB962C8B-B14F-4D97-AF65-F5344CB8AC3E}">
        <p14:creationId xmlns:p14="http://schemas.microsoft.com/office/powerpoint/2010/main" xmlns="" val="213465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BBFF77-92FF-4C6C-B603-C73D8422DD95}" type="datetimeFigureOut">
              <a:rPr lang="en-IN" smtClean="0"/>
              <a:pPr/>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9112C7-CC7F-4B5B-8EB8-E4485F1BCE7C}" type="slidenum">
              <a:rPr lang="en-IN" smtClean="0"/>
              <a:pPr/>
              <a:t>‹#›</a:t>
            </a:fld>
            <a:endParaRPr lang="en-IN"/>
          </a:p>
        </p:txBody>
      </p:sp>
    </p:spTree>
    <p:extLst>
      <p:ext uri="{BB962C8B-B14F-4D97-AF65-F5344CB8AC3E}">
        <p14:creationId xmlns:p14="http://schemas.microsoft.com/office/powerpoint/2010/main" xmlns="" val="194543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BBFF77-92FF-4C6C-B603-C73D8422DD95}" type="datetimeFigureOut">
              <a:rPr lang="en-IN" smtClean="0"/>
              <a:pPr/>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112C7-CC7F-4B5B-8EB8-E4485F1BCE7C}" type="slidenum">
              <a:rPr lang="en-IN" smtClean="0"/>
              <a:pPr/>
              <a:t>‹#›</a:t>
            </a:fld>
            <a:endParaRPr lang="en-IN"/>
          </a:p>
        </p:txBody>
      </p:sp>
    </p:spTree>
    <p:extLst>
      <p:ext uri="{BB962C8B-B14F-4D97-AF65-F5344CB8AC3E}">
        <p14:creationId xmlns:p14="http://schemas.microsoft.com/office/powerpoint/2010/main" xmlns="" val="411891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BBFF77-92FF-4C6C-B603-C73D8422DD95}" type="datetimeFigureOut">
              <a:rPr lang="en-IN" smtClean="0"/>
              <a:pPr/>
              <a:t>04-12-2021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9112C7-CC7F-4B5B-8EB8-E4485F1BCE7C}" type="slidenum">
              <a:rPr lang="en-IN" smtClean="0"/>
              <a:pPr/>
              <a:t>‹#›</a:t>
            </a:fld>
            <a:endParaRPr lang="en-IN"/>
          </a:p>
        </p:txBody>
      </p:sp>
    </p:spTree>
    <p:extLst>
      <p:ext uri="{BB962C8B-B14F-4D97-AF65-F5344CB8AC3E}">
        <p14:creationId xmlns:p14="http://schemas.microsoft.com/office/powerpoint/2010/main" xmlns="" val="229009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BBFF77-92FF-4C6C-B603-C73D8422DD95}" type="datetimeFigureOut">
              <a:rPr lang="en-IN" smtClean="0"/>
              <a:pPr/>
              <a:t>04-12-2021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9112C7-CC7F-4B5B-8EB8-E4485F1BCE7C}" type="slidenum">
              <a:rPr lang="en-IN" smtClean="0"/>
              <a:pPr/>
              <a:t>‹#›</a:t>
            </a:fld>
            <a:endParaRPr lang="en-IN"/>
          </a:p>
        </p:txBody>
      </p:sp>
    </p:spTree>
    <p:extLst>
      <p:ext uri="{BB962C8B-B14F-4D97-AF65-F5344CB8AC3E}">
        <p14:creationId xmlns:p14="http://schemas.microsoft.com/office/powerpoint/2010/main" xmlns="" val="310690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BFF77-92FF-4C6C-B603-C73D8422DD95}" type="datetimeFigureOut">
              <a:rPr lang="en-IN" smtClean="0"/>
              <a:pPr/>
              <a:t>04-12-2021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9112C7-CC7F-4B5B-8EB8-E4485F1BCE7C}" type="slidenum">
              <a:rPr lang="en-IN" smtClean="0"/>
              <a:pPr/>
              <a:t>‹#›</a:t>
            </a:fld>
            <a:endParaRPr lang="en-IN"/>
          </a:p>
        </p:txBody>
      </p:sp>
    </p:spTree>
    <p:extLst>
      <p:ext uri="{BB962C8B-B14F-4D97-AF65-F5344CB8AC3E}">
        <p14:creationId xmlns:p14="http://schemas.microsoft.com/office/powerpoint/2010/main" xmlns="" val="361135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BBFF77-92FF-4C6C-B603-C73D8422DD95}" type="datetimeFigureOut">
              <a:rPr lang="en-IN" smtClean="0"/>
              <a:pPr/>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112C7-CC7F-4B5B-8EB8-E4485F1BCE7C}" type="slidenum">
              <a:rPr lang="en-IN" smtClean="0"/>
              <a:pPr/>
              <a:t>‹#›</a:t>
            </a:fld>
            <a:endParaRPr lang="en-IN"/>
          </a:p>
        </p:txBody>
      </p:sp>
    </p:spTree>
    <p:extLst>
      <p:ext uri="{BB962C8B-B14F-4D97-AF65-F5344CB8AC3E}">
        <p14:creationId xmlns:p14="http://schemas.microsoft.com/office/powerpoint/2010/main" xmlns="" val="27812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BBFF77-92FF-4C6C-B603-C73D8422DD95}" type="datetimeFigureOut">
              <a:rPr lang="en-IN" smtClean="0"/>
              <a:pPr/>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9112C7-CC7F-4B5B-8EB8-E4485F1BCE7C}" type="slidenum">
              <a:rPr lang="en-IN" smtClean="0"/>
              <a:pPr/>
              <a:t>‹#›</a:t>
            </a:fld>
            <a:endParaRPr lang="en-IN"/>
          </a:p>
        </p:txBody>
      </p:sp>
    </p:spTree>
    <p:extLst>
      <p:ext uri="{BB962C8B-B14F-4D97-AF65-F5344CB8AC3E}">
        <p14:creationId xmlns:p14="http://schemas.microsoft.com/office/powerpoint/2010/main" xmlns="" val="1214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BFF77-92FF-4C6C-B603-C73D8422DD95}" type="datetimeFigureOut">
              <a:rPr lang="en-IN" smtClean="0"/>
              <a:pPr/>
              <a:t>04-12-2021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112C7-CC7F-4B5B-8EB8-E4485F1BCE7C}" type="slidenum">
              <a:rPr lang="en-IN" smtClean="0"/>
              <a:pPr/>
              <a:t>‹#›</a:t>
            </a:fld>
            <a:endParaRPr lang="en-IN"/>
          </a:p>
        </p:txBody>
      </p:sp>
    </p:spTree>
    <p:extLst>
      <p:ext uri="{BB962C8B-B14F-4D97-AF65-F5344CB8AC3E}">
        <p14:creationId xmlns:p14="http://schemas.microsoft.com/office/powerpoint/2010/main" xmlns="" val="1252909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Regularization : Bias and Variance,L2 </a:t>
            </a:r>
            <a:r>
              <a:rPr lang="en-US" dirty="0" err="1" smtClean="0"/>
              <a:t>Reqularization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2587326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Mathematically</a:t>
            </a:r>
          </a:p>
          <a:p>
            <a:r>
              <a:rPr lang="en-US" dirty="0"/>
              <a:t>Let the variable we are trying to predict as Y and other covariates as X. We assume there is a relationship between the two such that</a:t>
            </a:r>
          </a:p>
          <a:p>
            <a:pPr marL="0" indent="0">
              <a:buNone/>
            </a:pPr>
            <a:r>
              <a:rPr lang="en-US" dirty="0" smtClean="0"/>
              <a:t> Y=f(X</a:t>
            </a:r>
            <a:r>
              <a:rPr lang="en-US" dirty="0"/>
              <a:t>) + e</a:t>
            </a:r>
          </a:p>
          <a:p>
            <a:r>
              <a:rPr lang="en-US" dirty="0"/>
              <a:t>Where e is the error term and it’s normally distributed with a mean of 0.</a:t>
            </a:r>
          </a:p>
          <a:p>
            <a:r>
              <a:rPr lang="en-US" dirty="0"/>
              <a:t>We will make a model f^(X) of f(X) using linear regression or any other modeling technique.</a:t>
            </a:r>
          </a:p>
          <a:p>
            <a:r>
              <a:rPr lang="en-US" dirty="0"/>
              <a:t>So the expected squared error at a point x is</a:t>
            </a:r>
          </a:p>
          <a:p>
            <a:endParaRPr lang="en-IN" dirty="0"/>
          </a:p>
        </p:txBody>
      </p:sp>
    </p:spTree>
    <p:extLst>
      <p:ext uri="{BB962C8B-B14F-4D97-AF65-F5344CB8AC3E}">
        <p14:creationId xmlns:p14="http://schemas.microsoft.com/office/powerpoint/2010/main" xmlns="" val="195908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The Err(x) can be further decomposed </a:t>
            </a:r>
            <a:r>
              <a:rPr lang="en-US" dirty="0" smtClean="0"/>
              <a:t>as</a:t>
            </a:r>
          </a:p>
          <a:p>
            <a:pPr marL="0" indent="0">
              <a:buNone/>
            </a:pPr>
            <a:endParaRPr lang="en-IN" dirty="0"/>
          </a:p>
        </p:txBody>
      </p:sp>
      <p:pic>
        <p:nvPicPr>
          <p:cNvPr id="6152" name="Picture 8" descr="Image for pos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09015" y="2596243"/>
            <a:ext cx="7580741" cy="1427117"/>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838199" y="4286518"/>
            <a:ext cx="10822577" cy="1938992"/>
          </a:xfrm>
          <a:prstGeom prst="rect">
            <a:avLst/>
          </a:prstGeom>
        </p:spPr>
        <p:txBody>
          <a:bodyPr wrap="square">
            <a:spAutoFit/>
          </a:bodyPr>
          <a:lstStyle/>
          <a:p>
            <a:r>
              <a:rPr lang="en-US" sz="2400" b="0" i="0" dirty="0" smtClean="0">
                <a:solidFill>
                  <a:srgbClr val="292929"/>
                </a:solidFill>
                <a:effectLst/>
                <a:latin typeface="medium-content-serif-font"/>
              </a:rPr>
              <a:t>Err(x) is the sum of Bias², variance and the irreducible error.</a:t>
            </a:r>
          </a:p>
          <a:p>
            <a:r>
              <a:rPr lang="en-US" sz="2400" b="0" i="0" dirty="0" smtClean="0">
                <a:solidFill>
                  <a:srgbClr val="292929"/>
                </a:solidFill>
                <a:effectLst/>
                <a:latin typeface="medium-content-serif-font"/>
              </a:rPr>
              <a:t>Irreducible error is the error that can’t be reduced by creating good models. It is a measure of the amount of noise in our data. Here it is important to understand that no matter how good we make our model, our data will have certain amount of noise or irreducible error that can not be removed.</a:t>
            </a:r>
            <a:endParaRPr lang="en-US" sz="2400" b="0" i="0" dirty="0">
              <a:solidFill>
                <a:srgbClr val="292929"/>
              </a:solidFill>
              <a:effectLst/>
              <a:latin typeface="medium-content-serif-font"/>
            </a:endParaRPr>
          </a:p>
        </p:txBody>
      </p:sp>
    </p:spTree>
    <p:extLst>
      <p:ext uri="{BB962C8B-B14F-4D97-AF65-F5344CB8AC3E}">
        <p14:creationId xmlns:p14="http://schemas.microsoft.com/office/powerpoint/2010/main" xmlns="" val="421618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Image for post"/>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143795" y="2031451"/>
            <a:ext cx="5700168" cy="38034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9803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Regularization</a:t>
            </a:r>
            <a:endParaRPr lang="en-IN" dirty="0"/>
          </a:p>
        </p:txBody>
      </p:sp>
      <p:sp>
        <p:nvSpPr>
          <p:cNvPr id="3" name="Content Placeholder 2"/>
          <p:cNvSpPr>
            <a:spLocks noGrp="1"/>
          </p:cNvSpPr>
          <p:nvPr>
            <p:ph idx="1"/>
          </p:nvPr>
        </p:nvSpPr>
        <p:spPr/>
        <p:txBody>
          <a:bodyPr/>
          <a:lstStyle/>
          <a:p>
            <a:r>
              <a:rPr lang="en-US" dirty="0"/>
              <a:t>The word regularize means to make things regular or acceptable.  </a:t>
            </a:r>
            <a:r>
              <a:rPr lang="en-US" dirty="0" smtClean="0"/>
              <a:t>Regularizations are techniques used to reduce the error by fitting a function appropriately on the given training set and avoid overfitting.</a:t>
            </a:r>
            <a:endParaRPr lang="en-US" b="1" dirty="0" smtClean="0"/>
          </a:p>
          <a:p>
            <a:r>
              <a:rPr lang="en-US" b="1" dirty="0" smtClean="0"/>
              <a:t>Regularization is </a:t>
            </a:r>
            <a:r>
              <a:rPr lang="en-US" b="1" dirty="0"/>
              <a:t>a set of techniques that can prevent overfitting in neural networks and thus improve the accuracy of a Deep Learning model when facing completely new data from the problem domain.</a:t>
            </a:r>
            <a:endParaRPr lang="en-IN" dirty="0"/>
          </a:p>
        </p:txBody>
      </p:sp>
    </p:spTree>
    <p:extLst>
      <p:ext uri="{BB962C8B-B14F-4D97-AF65-F5344CB8AC3E}">
        <p14:creationId xmlns:p14="http://schemas.microsoft.com/office/powerpoint/2010/main" xmlns="" val="3528201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Regularization</a:t>
            </a:r>
            <a:endParaRPr lang="en-IN" dirty="0"/>
          </a:p>
        </p:txBody>
      </p:sp>
      <p:sp>
        <p:nvSpPr>
          <p:cNvPr id="3" name="Content Placeholder 2"/>
          <p:cNvSpPr>
            <a:spLocks noGrp="1"/>
          </p:cNvSpPr>
          <p:nvPr>
            <p:ph idx="1"/>
          </p:nvPr>
        </p:nvSpPr>
        <p:spPr/>
        <p:txBody>
          <a:bodyPr/>
          <a:lstStyle/>
          <a:p>
            <a:pPr fontAlgn="base"/>
            <a:r>
              <a:rPr lang="en-US" dirty="0" smtClean="0"/>
              <a:t>Regularization </a:t>
            </a:r>
            <a:r>
              <a:rPr lang="en-US" dirty="0"/>
              <a:t>is a technique used to reduce the errors by fitting the function appropriately on the given training set and avoid overfitting.</a:t>
            </a:r>
            <a:br>
              <a:rPr lang="en-US" dirty="0"/>
            </a:br>
            <a:r>
              <a:rPr lang="en-US" dirty="0"/>
              <a:t>The commonly used </a:t>
            </a:r>
            <a:r>
              <a:rPr lang="en-US" dirty="0" smtClean="0"/>
              <a:t>regularization </a:t>
            </a:r>
            <a:r>
              <a:rPr lang="en-US" dirty="0"/>
              <a:t>techniques are :</a:t>
            </a:r>
          </a:p>
          <a:p>
            <a:pPr fontAlgn="base"/>
            <a:r>
              <a:rPr lang="en-US" dirty="0"/>
              <a:t>L1 </a:t>
            </a:r>
            <a:r>
              <a:rPr lang="en-US" dirty="0" smtClean="0"/>
              <a:t>regularization</a:t>
            </a:r>
            <a:endParaRPr lang="en-US" dirty="0"/>
          </a:p>
          <a:p>
            <a:pPr fontAlgn="base"/>
            <a:r>
              <a:rPr lang="en-US" dirty="0"/>
              <a:t>L2 </a:t>
            </a:r>
            <a:r>
              <a:rPr lang="en-US" dirty="0" smtClean="0"/>
              <a:t>regularization</a:t>
            </a:r>
            <a:endParaRPr lang="en-US" dirty="0"/>
          </a:p>
          <a:p>
            <a:pPr fontAlgn="base"/>
            <a:r>
              <a:rPr lang="en-US" dirty="0"/>
              <a:t>Dropout </a:t>
            </a:r>
            <a:r>
              <a:rPr lang="en-US" dirty="0" smtClean="0"/>
              <a:t>regularization</a:t>
            </a:r>
            <a:endParaRPr lang="en-US" dirty="0"/>
          </a:p>
          <a:p>
            <a:endParaRPr lang="en-IN" dirty="0"/>
          </a:p>
        </p:txBody>
      </p:sp>
    </p:spTree>
    <p:extLst>
      <p:ext uri="{BB962C8B-B14F-4D97-AF65-F5344CB8AC3E}">
        <p14:creationId xmlns:p14="http://schemas.microsoft.com/office/powerpoint/2010/main" xmlns="" val="313505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https://media.geeksforgeeks.org/wp-content/uploads/20190523171704/overfitting_2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4284" y="164375"/>
            <a:ext cx="11430000" cy="46863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4191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Bias and Variance</a:t>
            </a:r>
            <a:br>
              <a:rPr lang="en-US" b="1"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By </a:t>
            </a:r>
            <a:r>
              <a:rPr lang="en-US" dirty="0"/>
              <a:t>looking at the algorithm’s error on the training set(which we call bias) and on the dev set(which we call variance) we can try different things to improve the algorithm</a:t>
            </a:r>
          </a:p>
          <a:p>
            <a:r>
              <a:rPr lang="en-US" b="1" dirty="0"/>
              <a:t>What is bias?</a:t>
            </a:r>
            <a:endParaRPr lang="en-US" dirty="0"/>
          </a:p>
          <a:p>
            <a:r>
              <a:rPr lang="en-US" dirty="0"/>
              <a:t>Bias is the difference between the average prediction of our model and the correct value which we are trying to predict. Model with high bias pays very little attention to the training data and oversimplifies the model. It always leads to high error on training and test data.</a:t>
            </a:r>
          </a:p>
          <a:p>
            <a:r>
              <a:rPr lang="en-US" b="1" dirty="0"/>
              <a:t>What is variance?</a:t>
            </a:r>
            <a:endParaRPr lang="en-US" dirty="0"/>
          </a:p>
          <a:p>
            <a:r>
              <a:rPr lang="en-US" dirty="0"/>
              <a:t>Variance is the variability of model prediction for a given data point or a value which tells us spread of our data. Model with high variance pays a lot of attention to training data and does not generalize on the data which it hasn’t seen before. As a result, such models perform very well on training data but has high error rates on test data.</a:t>
            </a:r>
          </a:p>
          <a:p>
            <a:endParaRPr lang="en-IN" dirty="0"/>
          </a:p>
        </p:txBody>
      </p:sp>
    </p:spTree>
    <p:extLst>
      <p:ext uri="{BB962C8B-B14F-4D97-AF65-F5344CB8AC3E}">
        <p14:creationId xmlns:p14="http://schemas.microsoft.com/office/powerpoint/2010/main" xmlns="" val="374733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address high Bias ?</a:t>
            </a:r>
            <a:br>
              <a:rPr lang="en-US" dirty="0" smtClean="0"/>
            </a:br>
            <a:endParaRPr lang="en-IN" dirty="0"/>
          </a:p>
        </p:txBody>
      </p:sp>
      <p:sp>
        <p:nvSpPr>
          <p:cNvPr id="3" name="Content Placeholder 2"/>
          <p:cNvSpPr>
            <a:spLocks noGrp="1"/>
          </p:cNvSpPr>
          <p:nvPr>
            <p:ph idx="1"/>
          </p:nvPr>
        </p:nvSpPr>
        <p:spPr/>
        <p:txBody>
          <a:bodyPr/>
          <a:lstStyle/>
          <a:p>
            <a:r>
              <a:rPr lang="en-US" dirty="0" smtClean="0"/>
              <a:t>Bigger </a:t>
            </a:r>
            <a:r>
              <a:rPr lang="en-US" dirty="0"/>
              <a:t>network </a:t>
            </a:r>
            <a:r>
              <a:rPr lang="en-US" dirty="0" err="1"/>
              <a:t>ie</a:t>
            </a:r>
            <a:r>
              <a:rPr lang="en-US" dirty="0"/>
              <a:t> more hidden layers or more hidden units.</a:t>
            </a:r>
          </a:p>
          <a:p>
            <a:r>
              <a:rPr lang="en-US" dirty="0"/>
              <a:t>Train it longer.</a:t>
            </a:r>
          </a:p>
          <a:p>
            <a:r>
              <a:rPr lang="en-US" dirty="0"/>
              <a:t>Try some more advanced optimization algorithms/better NN architecture</a:t>
            </a:r>
          </a:p>
          <a:p>
            <a:endParaRPr lang="en-IN" dirty="0"/>
          </a:p>
        </p:txBody>
      </p:sp>
    </p:spTree>
    <p:extLst>
      <p:ext uri="{BB962C8B-B14F-4D97-AF65-F5344CB8AC3E}">
        <p14:creationId xmlns:p14="http://schemas.microsoft.com/office/powerpoint/2010/main" xmlns="" val="374390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address high variance(aka overfitting) ?</a:t>
            </a:r>
            <a:br>
              <a:rPr lang="en-US" dirty="0" smtClean="0"/>
            </a:br>
            <a:endParaRPr lang="en-IN" dirty="0"/>
          </a:p>
        </p:txBody>
      </p:sp>
      <p:sp>
        <p:nvSpPr>
          <p:cNvPr id="3" name="Content Placeholder 2"/>
          <p:cNvSpPr>
            <a:spLocks noGrp="1"/>
          </p:cNvSpPr>
          <p:nvPr>
            <p:ph idx="1"/>
          </p:nvPr>
        </p:nvSpPr>
        <p:spPr/>
        <p:txBody>
          <a:bodyPr/>
          <a:lstStyle/>
          <a:p>
            <a:r>
              <a:rPr lang="en-US" dirty="0" smtClean="0"/>
              <a:t>Add </a:t>
            </a:r>
            <a:r>
              <a:rPr lang="en-US" dirty="0"/>
              <a:t>more data</a:t>
            </a:r>
          </a:p>
          <a:p>
            <a:r>
              <a:rPr lang="en-US" dirty="0"/>
              <a:t>Regularization</a:t>
            </a:r>
          </a:p>
          <a:p>
            <a:r>
              <a:rPr lang="en-US" dirty="0"/>
              <a:t>Search for a better NN architecture</a:t>
            </a:r>
          </a:p>
          <a:p>
            <a:endParaRPr lang="en-IN" dirty="0"/>
          </a:p>
        </p:txBody>
      </p:sp>
    </p:spTree>
    <p:extLst>
      <p:ext uri="{BB962C8B-B14F-4D97-AF65-F5344CB8AC3E}">
        <p14:creationId xmlns:p14="http://schemas.microsoft.com/office/powerpoint/2010/main" xmlns="" val="78662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pic>
        <p:nvPicPr>
          <p:cNvPr id="5" name="Picture 2" descr="Image for post"/>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230004" y="1825625"/>
            <a:ext cx="7731992"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3324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Image for post"/>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143125" y="2463006"/>
            <a:ext cx="7905750" cy="30765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6751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is Bias Variance Tradeoff?</a:t>
            </a:r>
            <a:r>
              <a:rPr lang="en-US" dirty="0" smtClean="0"/>
              <a:t/>
            </a:r>
            <a:br>
              <a:rPr lang="en-US" dirty="0" smtClean="0"/>
            </a:br>
            <a:endParaRPr lang="en-IN" dirty="0"/>
          </a:p>
        </p:txBody>
      </p:sp>
      <p:sp>
        <p:nvSpPr>
          <p:cNvPr id="3" name="Content Placeholder 2"/>
          <p:cNvSpPr>
            <a:spLocks noGrp="1"/>
          </p:cNvSpPr>
          <p:nvPr>
            <p:ph idx="1"/>
          </p:nvPr>
        </p:nvSpPr>
        <p:spPr/>
        <p:txBody>
          <a:bodyPr/>
          <a:lstStyle/>
          <a:p>
            <a:r>
              <a:rPr lang="en-US" dirty="0" smtClean="0"/>
              <a:t>If </a:t>
            </a:r>
            <a:r>
              <a:rPr lang="en-US" dirty="0"/>
              <a:t>our model is too simple and has very few parameters then it may have high bias and low variance. On the other hand if our model has large number of parameters then it’s going to have high variance and low bias. So we need to find the right/good balance without overfitting and </a:t>
            </a:r>
            <a:r>
              <a:rPr lang="en-US" dirty="0" err="1"/>
              <a:t>underfitting</a:t>
            </a:r>
            <a:r>
              <a:rPr lang="en-US" dirty="0"/>
              <a:t> the data.</a:t>
            </a:r>
          </a:p>
          <a:p>
            <a:r>
              <a:rPr lang="en-US" dirty="0"/>
              <a:t>This tradeoff in complexity is why there is a tradeoff between bias and variance. An algorithm can’t be more complex and less complex at the same time.</a:t>
            </a:r>
          </a:p>
          <a:p>
            <a:endParaRPr lang="en-IN" dirty="0"/>
          </a:p>
        </p:txBody>
      </p:sp>
    </p:spTree>
    <p:extLst>
      <p:ext uri="{BB962C8B-B14F-4D97-AF65-F5344CB8AC3E}">
        <p14:creationId xmlns:p14="http://schemas.microsoft.com/office/powerpoint/2010/main" xmlns="" val="2173303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1"/>
          <p:cNvSpPr>
            <a:spLocks noChangeArrowheads="1"/>
          </p:cNvSpPr>
          <p:nvPr/>
        </p:nvSpPr>
        <p:spPr bwMode="auto">
          <a:xfrm>
            <a:off x="949234" y="2104251"/>
            <a:ext cx="10404566" cy="230832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92929"/>
                </a:solidFill>
                <a:effectLst/>
                <a:latin typeface="medium-content-serif-font"/>
              </a:rPr>
              <a:t>Total Error</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92929"/>
                </a:solidFill>
                <a:effectLst/>
                <a:latin typeface="medium-content-serif-font"/>
              </a:rPr>
              <a:t>To build a good model, we need to find a good balance between bias and variance such that it minimizes the total error.</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chemeClr val="tx1"/>
                </a:solidFill>
                <a:effectLst/>
                <a:latin typeface="Arial" panose="020B0604020202020204" pitchFamily="34" charset="0"/>
              </a:rPr>
              <a:t>  </a:t>
            </a:r>
          </a:p>
        </p:txBody>
      </p:sp>
      <p:pic>
        <p:nvPicPr>
          <p:cNvPr id="5123" name="Picture 3" descr="Image for pos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34264" y="3969589"/>
            <a:ext cx="9137884" cy="8288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62675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492</Words>
  <Application>Microsoft Office PowerPoint</Application>
  <PresentationFormat>Custom</PresentationFormat>
  <Paragraphs>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Regularization : Bias and Variance,L2 Reqularization</vt:lpstr>
      <vt:lpstr>Slide 2</vt:lpstr>
      <vt:lpstr>Bias and Variance </vt:lpstr>
      <vt:lpstr>How to address high Bias ? </vt:lpstr>
      <vt:lpstr>How to address high variance(aka overfitting) ? </vt:lpstr>
      <vt:lpstr>Example</vt:lpstr>
      <vt:lpstr>Slide 7</vt:lpstr>
      <vt:lpstr>Why is Bias Variance Tradeoff? </vt:lpstr>
      <vt:lpstr>Slide 9</vt:lpstr>
      <vt:lpstr>Slide 10</vt:lpstr>
      <vt:lpstr>Slide 11</vt:lpstr>
      <vt:lpstr>Slide 12</vt:lpstr>
      <vt:lpstr>Regularization</vt:lpstr>
      <vt:lpstr>Regularization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and Variance</dc:title>
  <dc:creator>hp</dc:creator>
  <cp:lastModifiedBy>Preeti</cp:lastModifiedBy>
  <cp:revision>8</cp:revision>
  <dcterms:created xsi:type="dcterms:W3CDTF">2020-09-11T07:00:00Z</dcterms:created>
  <dcterms:modified xsi:type="dcterms:W3CDTF">2021-12-04T08:13:47Z</dcterms:modified>
</cp:coreProperties>
</file>