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5" r:id="rId17"/>
    <p:sldId id="277" r:id="rId18"/>
    <p:sldId id="276" r:id="rId19"/>
    <p:sldId id="278" r:id="rId20"/>
    <p:sldId id="273" r:id="rId21"/>
    <p:sldId id="27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77" d="100"/>
          <a:sy n="77" d="100"/>
        </p:scale>
        <p:origin x="91"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178005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86070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54288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3C202F-8FA7-4F50-B7B6-7BB28C5CE3C0}"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242701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C202F-8FA7-4F50-B7B6-7BB28C5CE3C0}"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57189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3C202F-8FA7-4F50-B7B6-7BB28C5CE3C0}"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178215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3C202F-8FA7-4F50-B7B6-7BB28C5CE3C0}"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28307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3C202F-8FA7-4F50-B7B6-7BB28C5CE3C0}"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80935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C202F-8FA7-4F50-B7B6-7BB28C5CE3C0}"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305242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C202F-8FA7-4F50-B7B6-7BB28C5CE3C0}"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280724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C202F-8FA7-4F50-B7B6-7BB28C5CE3C0}"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9B53A-049D-4A5A-9D42-3998CBA429CC}" type="slidenum">
              <a:rPr lang="en-IN" smtClean="0"/>
              <a:t>‹#›</a:t>
            </a:fld>
            <a:endParaRPr lang="en-IN"/>
          </a:p>
        </p:txBody>
      </p:sp>
    </p:spTree>
    <p:extLst>
      <p:ext uri="{BB962C8B-B14F-4D97-AF65-F5344CB8AC3E}">
        <p14:creationId xmlns:p14="http://schemas.microsoft.com/office/powerpoint/2010/main" val="305694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C202F-8FA7-4F50-B7B6-7BB28C5CE3C0}" type="datetimeFigureOut">
              <a:rPr lang="en-IN" smtClean="0"/>
              <a:t>09/09/2020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9B53A-049D-4A5A-9D42-3998CBA429CC}" type="slidenum">
              <a:rPr lang="en-IN" smtClean="0"/>
              <a:t>‹#›</a:t>
            </a:fld>
            <a:endParaRPr lang="en-IN"/>
          </a:p>
        </p:txBody>
      </p:sp>
    </p:spTree>
    <p:extLst>
      <p:ext uri="{BB962C8B-B14F-4D97-AF65-F5344CB8AC3E}">
        <p14:creationId xmlns:p14="http://schemas.microsoft.com/office/powerpoint/2010/main" val="419230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dureka.co/blog/what-is-machine-learning/" TargetMode="External"/><Relationship Id="rId2" Type="http://schemas.openxmlformats.org/officeDocument/2006/relationships/hyperlink" Target="https://www.edureka.co/blog/neural-network-tutorial/"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513805" y="724095"/>
            <a:ext cx="1099892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4A4A4A"/>
                </a:solidFill>
                <a:effectLst/>
                <a:latin typeface="Open Sans"/>
              </a:rPr>
              <a:t>What are </a:t>
            </a:r>
            <a:r>
              <a:rPr kumimoji="0" lang="en-US" altLang="en-US" sz="2000" b="1" i="0" u="none" strike="noStrike" cap="none" normalizeH="0" baseline="0" dirty="0" err="1" smtClean="0">
                <a:ln>
                  <a:noFill/>
                </a:ln>
                <a:solidFill>
                  <a:srgbClr val="4A4A4A"/>
                </a:solidFill>
                <a:effectLst/>
                <a:latin typeface="Open Sans"/>
              </a:rPr>
              <a:t>Autoencoders</a:t>
            </a:r>
            <a:r>
              <a:rPr kumimoji="0" lang="en-US" altLang="en-US" sz="2000" b="1" i="0" u="none" strike="noStrike" cap="none" normalizeH="0" baseline="0" dirty="0" smtClean="0">
                <a:ln>
                  <a:noFill/>
                </a:ln>
                <a:solidFill>
                  <a:srgbClr val="4A4A4A"/>
                </a:solidFill>
                <a:effectLst/>
                <a:latin typeface="Open Sans"/>
              </a:rPr>
              <a:t>?</a:t>
            </a:r>
            <a:endParaRPr kumimoji="0" lang="en-US" altLang="en-US" sz="2000" b="0" i="0" u="none" strike="noStrike" cap="none" normalizeH="0" baseline="0" dirty="0" smtClean="0">
              <a:ln>
                <a:noFill/>
              </a:ln>
              <a:solidFill>
                <a:srgbClr val="4A4A4A"/>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An </a:t>
            </a:r>
            <a:r>
              <a:rPr kumimoji="0" lang="en-US" altLang="en-US" sz="2000" b="0" i="0" u="none" strike="noStrike" cap="none" normalizeH="0" baseline="0" dirty="0" err="1" smtClean="0">
                <a:ln>
                  <a:noFill/>
                </a:ln>
                <a:solidFill>
                  <a:srgbClr val="4A4A4A"/>
                </a:solidFill>
                <a:effectLst/>
                <a:latin typeface="Open Sans"/>
              </a:rPr>
              <a:t>autoencoder</a:t>
            </a:r>
            <a:r>
              <a:rPr kumimoji="0" lang="en-US" altLang="en-US" sz="2000" b="0" i="0" u="none" strike="noStrike" cap="none" normalizeH="0" baseline="0" dirty="0" smtClean="0">
                <a:ln>
                  <a:noFill/>
                </a:ln>
                <a:solidFill>
                  <a:srgbClr val="4A4A4A"/>
                </a:solidFill>
                <a:effectLst/>
                <a:latin typeface="Open Sans"/>
              </a:rPr>
              <a:t> </a:t>
            </a:r>
            <a:r>
              <a:rPr kumimoji="0" lang="en-US" altLang="en-US" sz="2000" b="1" i="0" u="none" strike="noStrike" cap="none" normalizeH="0" baseline="0" dirty="0" smtClean="0">
                <a:ln>
                  <a:noFill/>
                </a:ln>
                <a:solidFill>
                  <a:srgbClr val="007BFF"/>
                </a:solidFill>
                <a:effectLst/>
                <a:latin typeface="Open Sans"/>
                <a:hlinkClick r:id="rId2"/>
              </a:rPr>
              <a:t>neural network</a:t>
            </a:r>
            <a:r>
              <a:rPr kumimoji="0" lang="en-US" altLang="en-US" sz="2000" b="0" i="0" u="none" strike="noStrike" cap="none" normalizeH="0" baseline="0" dirty="0" smtClean="0">
                <a:ln>
                  <a:noFill/>
                </a:ln>
                <a:solidFill>
                  <a:srgbClr val="4A4A4A"/>
                </a:solidFill>
                <a:effectLst/>
                <a:latin typeface="Open Sans"/>
              </a:rPr>
              <a:t> is an </a:t>
            </a:r>
            <a:r>
              <a:rPr kumimoji="0" lang="en-US" altLang="en-US" sz="2000" b="1" i="0" u="none" strike="noStrike" cap="none" normalizeH="0" baseline="0" dirty="0" smtClean="0">
                <a:ln>
                  <a:noFill/>
                </a:ln>
                <a:solidFill>
                  <a:srgbClr val="007BFF"/>
                </a:solidFill>
                <a:effectLst/>
                <a:latin typeface="Open Sans"/>
                <a:hlinkClick r:id="rId3"/>
              </a:rPr>
              <a:t>Unsupervised Machine learning</a:t>
            </a:r>
            <a:r>
              <a:rPr kumimoji="0" lang="en-US" altLang="en-US" sz="2000" b="0" i="0" u="none" strike="noStrike" cap="none" normalizeH="0" baseline="0" dirty="0" smtClean="0">
                <a:ln>
                  <a:noFill/>
                </a:ln>
                <a:solidFill>
                  <a:srgbClr val="4A4A4A"/>
                </a:solidFill>
                <a:effectLst/>
                <a:latin typeface="Open Sans"/>
              </a:rPr>
              <a:t> algorithm that applies backpropagation, setting the target values to be equal to the inputs. </a:t>
            </a:r>
            <a:r>
              <a:rPr kumimoji="0" lang="en-US" altLang="en-US" sz="2000" b="0" i="0" u="none" strike="noStrike" cap="none" normalizeH="0" baseline="0" dirty="0" err="1" smtClean="0">
                <a:ln>
                  <a:noFill/>
                </a:ln>
                <a:solidFill>
                  <a:srgbClr val="4A4A4A"/>
                </a:solidFill>
                <a:effectLst/>
                <a:latin typeface="Open Sans"/>
              </a:rPr>
              <a:t>Autoencoders</a:t>
            </a:r>
            <a:r>
              <a:rPr kumimoji="0" lang="en-US" altLang="en-US" sz="2000" b="0" i="0" u="none" strike="noStrike" cap="none" normalizeH="0" baseline="0" dirty="0" smtClean="0">
                <a:ln>
                  <a:noFill/>
                </a:ln>
                <a:solidFill>
                  <a:srgbClr val="4A4A4A"/>
                </a:solidFill>
                <a:effectLst/>
                <a:latin typeface="Open Sans"/>
              </a:rPr>
              <a:t> are used to reduce the size of our inputs into a smaller representation. If anyone needs the original data, they can reconstruct it from the compressed data.</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endParaRPr kumimoji="0" lang="en-US" altLang="en-US" sz="21800" b="0" i="0" u="none" strike="noStrike" cap="none" normalizeH="0" baseline="0" dirty="0" smtClean="0">
              <a:ln>
                <a:noFill/>
              </a:ln>
              <a:solidFill>
                <a:srgbClr val="4A4A4A"/>
              </a:solidFill>
              <a:effectLst/>
              <a:latin typeface="Open Sans"/>
            </a:endParaRPr>
          </a:p>
        </p:txBody>
      </p:sp>
      <p:pic>
        <p:nvPicPr>
          <p:cNvPr id="2052" name="Picture 4" descr="Autoencoders Tutorial - Autoencod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 y="2889389"/>
            <a:ext cx="11442551" cy="315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44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 of </a:t>
            </a:r>
            <a:r>
              <a:rPr lang="en-IN" b="1" dirty="0" err="1" smtClean="0"/>
              <a:t>Autoencoders</a:t>
            </a:r>
            <a:endParaRPr lang="en-IN" dirty="0"/>
          </a:p>
        </p:txBody>
      </p:sp>
      <p:pic>
        <p:nvPicPr>
          <p:cNvPr id="10244" name="Picture 4" descr="Autoencoders Tutorial - Bottlene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857" y="1823607"/>
            <a:ext cx="29813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19451" y="1959695"/>
            <a:ext cx="6096000" cy="5262979"/>
          </a:xfrm>
          <a:prstGeom prst="rect">
            <a:avLst/>
          </a:prstGeom>
        </p:spPr>
        <p:txBody>
          <a:bodyPr>
            <a:spAutoFit/>
          </a:bodyPr>
          <a:lstStyle/>
          <a:p>
            <a:pPr algn="just"/>
            <a:r>
              <a:rPr lang="en-US" sz="2800" b="0" i="0" dirty="0" smtClean="0">
                <a:solidFill>
                  <a:srgbClr val="4A4A4A"/>
                </a:solidFill>
                <a:effectLst/>
                <a:latin typeface="Open Sans"/>
              </a:rPr>
              <a:t>The layer between the encoder and decoder, </a:t>
            </a:r>
            <a:r>
              <a:rPr lang="en-US" sz="2800" b="0" i="0" dirty="0" err="1" smtClean="0">
                <a:solidFill>
                  <a:srgbClr val="4A4A4A"/>
                </a:solidFill>
                <a:effectLst/>
                <a:latin typeface="Open Sans"/>
              </a:rPr>
              <a:t>ie</a:t>
            </a:r>
            <a:r>
              <a:rPr lang="en-US" sz="2800" b="0" i="0" dirty="0" smtClean="0">
                <a:solidFill>
                  <a:srgbClr val="4A4A4A"/>
                </a:solidFill>
                <a:effectLst/>
                <a:latin typeface="Open Sans"/>
              </a:rPr>
              <a:t>. the code is also known as </a:t>
            </a:r>
            <a:r>
              <a:rPr lang="en-US" sz="2800" b="1" i="0" dirty="0" smtClean="0">
                <a:solidFill>
                  <a:srgbClr val="4A4A4A"/>
                </a:solidFill>
                <a:effectLst/>
                <a:latin typeface="Open Sans"/>
              </a:rPr>
              <a:t>Bottleneck</a:t>
            </a:r>
            <a:r>
              <a:rPr lang="en-US" sz="2800" b="0" i="0" dirty="0" smtClean="0">
                <a:solidFill>
                  <a:srgbClr val="4A4A4A"/>
                </a:solidFill>
                <a:effectLst/>
                <a:latin typeface="Open Sans"/>
              </a:rPr>
              <a:t>. This is a well-designed approach to decide which aspects of observed data are relevant information and what aspects can be discarded. It does this by balancing two criteria :</a:t>
            </a:r>
          </a:p>
          <a:p>
            <a:pPr algn="just">
              <a:buFont typeface="Arial" panose="020B0604020202020204" pitchFamily="34" charset="0"/>
              <a:buChar char="•"/>
            </a:pPr>
            <a:r>
              <a:rPr lang="en-US" sz="2800" b="0" i="0" dirty="0" smtClean="0">
                <a:solidFill>
                  <a:srgbClr val="4A4A4A"/>
                </a:solidFill>
                <a:effectLst/>
                <a:latin typeface="Open Sans"/>
              </a:rPr>
              <a:t>Compactness of representation, measured as the compressibility.</a:t>
            </a:r>
          </a:p>
          <a:p>
            <a:pPr algn="just">
              <a:buFont typeface="Arial" panose="020B0604020202020204" pitchFamily="34" charset="0"/>
              <a:buChar char="•"/>
            </a:pPr>
            <a:r>
              <a:rPr lang="en-US" sz="2800" b="0" i="0" dirty="0" smtClean="0">
                <a:solidFill>
                  <a:srgbClr val="4A4A4A"/>
                </a:solidFill>
                <a:effectLst/>
                <a:latin typeface="Open Sans"/>
              </a:rPr>
              <a:t> It retains some </a:t>
            </a:r>
            <a:r>
              <a:rPr lang="en-US" sz="2800" b="0" i="0" dirty="0" err="1" smtClean="0">
                <a:solidFill>
                  <a:srgbClr val="4A4A4A"/>
                </a:solidFill>
                <a:effectLst/>
                <a:latin typeface="Open Sans"/>
              </a:rPr>
              <a:t>behaviourally</a:t>
            </a:r>
            <a:r>
              <a:rPr lang="en-US" sz="2800" b="0" i="0" dirty="0" smtClean="0">
                <a:solidFill>
                  <a:srgbClr val="4A4A4A"/>
                </a:solidFill>
                <a:effectLst/>
                <a:latin typeface="Open Sans"/>
              </a:rPr>
              <a:t> relevant variables from the input</a:t>
            </a:r>
            <a:endParaRPr lang="en-US" sz="2800" b="0" i="0" dirty="0">
              <a:solidFill>
                <a:srgbClr val="4A4A4A"/>
              </a:solidFill>
              <a:effectLst/>
              <a:latin typeface="Open Sans"/>
            </a:endParaRPr>
          </a:p>
        </p:txBody>
      </p:sp>
    </p:spTree>
    <p:extLst>
      <p:ext uri="{BB962C8B-B14F-4D97-AF65-F5344CB8AC3E}">
        <p14:creationId xmlns:p14="http://schemas.microsoft.com/office/powerpoint/2010/main" val="168065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199" y="320934"/>
            <a:ext cx="11447417"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4A4A4A"/>
                </a:solidFill>
                <a:effectLst/>
                <a:latin typeface="Open Sans"/>
              </a:rPr>
              <a:t>Hyperparameters</a:t>
            </a:r>
            <a:r>
              <a:rPr kumimoji="0" lang="en-US" altLang="en-US" sz="1600" b="1" i="0" u="none" strike="noStrike" cap="none" normalizeH="0" baseline="0" dirty="0" smtClean="0">
                <a:ln>
                  <a:noFill/>
                </a:ln>
                <a:solidFill>
                  <a:srgbClr val="4A4A4A"/>
                </a:solidFill>
                <a:effectLst/>
                <a:latin typeface="Open Sans"/>
              </a:rPr>
              <a:t> of </a:t>
            </a:r>
            <a:r>
              <a:rPr kumimoji="0" lang="en-US" altLang="en-US" sz="1600" b="1" i="0" u="none" strike="noStrike" cap="none" normalizeH="0" baseline="0" dirty="0" err="1" smtClean="0">
                <a:ln>
                  <a:noFill/>
                </a:ln>
                <a:solidFill>
                  <a:srgbClr val="4A4A4A"/>
                </a:solidFill>
                <a:effectLst/>
                <a:latin typeface="Open Sans"/>
              </a:rPr>
              <a:t>Autoencoders</a:t>
            </a:r>
            <a:r>
              <a:rPr kumimoji="0" lang="en-US" altLang="en-US" sz="1600" b="1" i="0" u="none" strike="noStrike" cap="none" normalizeH="0" baseline="0" dirty="0" smtClean="0">
                <a:ln>
                  <a:noFill/>
                </a:ln>
                <a:solidFill>
                  <a:srgbClr val="4A4A4A"/>
                </a:solidFill>
                <a:effectLst/>
                <a:latin typeface="Open Sans"/>
              </a:rPr>
              <a: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A4A4A"/>
                </a:solidFill>
                <a:effectLst/>
                <a:latin typeface="Open Sans"/>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There are </a:t>
            </a:r>
            <a:r>
              <a:rPr kumimoji="0" lang="en-US" altLang="en-US" sz="2000" b="1" i="0" u="none" strike="noStrike" cap="none" normalizeH="0" baseline="0" dirty="0" smtClean="0">
                <a:ln>
                  <a:noFill/>
                </a:ln>
                <a:solidFill>
                  <a:srgbClr val="4A4A4A"/>
                </a:solidFill>
                <a:effectLst/>
                <a:latin typeface="Open Sans"/>
              </a:rPr>
              <a:t>4</a:t>
            </a:r>
            <a:r>
              <a:rPr kumimoji="0" lang="en-US" altLang="en-US" sz="2000" b="0" i="0" u="none" strike="noStrike" cap="none" normalizeH="0" baseline="0" dirty="0" smtClean="0">
                <a:ln>
                  <a:noFill/>
                </a:ln>
                <a:solidFill>
                  <a:srgbClr val="4A4A4A"/>
                </a:solidFill>
                <a:effectLst/>
                <a:latin typeface="Open Sans"/>
              </a:rPr>
              <a:t> </a:t>
            </a:r>
            <a:r>
              <a:rPr kumimoji="0" lang="en-US" altLang="en-US" sz="2000" b="0" i="0" u="none" strike="noStrike" cap="none" normalizeH="0" baseline="0" dirty="0" err="1" smtClean="0">
                <a:ln>
                  <a:noFill/>
                </a:ln>
                <a:solidFill>
                  <a:srgbClr val="4A4A4A"/>
                </a:solidFill>
                <a:effectLst/>
                <a:latin typeface="Open Sans"/>
              </a:rPr>
              <a:t>hyperparameters</a:t>
            </a:r>
            <a:r>
              <a:rPr kumimoji="0" lang="en-US" altLang="en-US" sz="2000" b="0" i="0" u="none" strike="noStrike" cap="none" normalizeH="0" baseline="0" dirty="0" smtClean="0">
                <a:ln>
                  <a:noFill/>
                </a:ln>
                <a:solidFill>
                  <a:srgbClr val="4A4A4A"/>
                </a:solidFill>
                <a:effectLst/>
                <a:latin typeface="Open Sans"/>
              </a:rPr>
              <a:t> that we need to set before training an </a:t>
            </a:r>
            <a:r>
              <a:rPr kumimoji="0" lang="en-US" altLang="en-US" sz="2000" b="0" i="0" u="none" strike="noStrike" cap="none" normalizeH="0" baseline="0" dirty="0" err="1" smtClean="0">
                <a:ln>
                  <a:noFill/>
                </a:ln>
                <a:solidFill>
                  <a:srgbClr val="4A4A4A"/>
                </a:solidFill>
                <a:effectLst/>
                <a:latin typeface="Open Sans"/>
              </a:rPr>
              <a:t>autoencoder</a:t>
            </a:r>
            <a:r>
              <a:rPr kumimoji="0" lang="en-US" altLang="en-US" sz="2000" b="0" i="0" u="none" strike="noStrike" cap="none" normalizeH="0" baseline="0" dirty="0" smtClean="0">
                <a:ln>
                  <a:noFill/>
                </a:ln>
                <a:solidFill>
                  <a:srgbClr val="4A4A4A"/>
                </a:solidFill>
                <a:effectLst/>
                <a:latin typeface="Open Sans"/>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Code size</a:t>
            </a:r>
            <a:r>
              <a:rPr kumimoji="0" lang="en-US" altLang="en-US" sz="2000" b="0" i="0" u="none" strike="noStrike" cap="none" normalizeH="0" baseline="0" dirty="0" smtClean="0">
                <a:ln>
                  <a:noFill/>
                </a:ln>
                <a:solidFill>
                  <a:srgbClr val="4A4A4A"/>
                </a:solidFill>
                <a:effectLst/>
                <a:latin typeface="Open Sans"/>
              </a:rPr>
              <a:t>: It represents the number of nodes in the middle layer. Smaller size results in more compression.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Number of layers</a:t>
            </a:r>
            <a:r>
              <a:rPr kumimoji="0" lang="en-US" altLang="en-US" sz="2000" b="0" i="0" u="none" strike="noStrike" cap="none" normalizeH="0" baseline="0" dirty="0" smtClean="0">
                <a:ln>
                  <a:noFill/>
                </a:ln>
                <a:solidFill>
                  <a:srgbClr val="4A4A4A"/>
                </a:solidFill>
                <a:effectLst/>
                <a:latin typeface="Open Sans"/>
              </a:rPr>
              <a:t>: The </a:t>
            </a:r>
            <a:r>
              <a:rPr kumimoji="0" lang="en-US" altLang="en-US" sz="2000" b="0" i="0" u="none" strike="noStrike" cap="none" normalizeH="0" baseline="0" dirty="0" err="1" smtClean="0">
                <a:ln>
                  <a:noFill/>
                </a:ln>
                <a:solidFill>
                  <a:srgbClr val="4A4A4A"/>
                </a:solidFill>
                <a:effectLst/>
                <a:latin typeface="Open Sans"/>
              </a:rPr>
              <a:t>autoencoder</a:t>
            </a:r>
            <a:r>
              <a:rPr kumimoji="0" lang="en-US" altLang="en-US" sz="2000" b="0" i="0" u="none" strike="noStrike" cap="none" normalizeH="0" baseline="0" dirty="0" smtClean="0">
                <a:ln>
                  <a:noFill/>
                </a:ln>
                <a:solidFill>
                  <a:srgbClr val="4A4A4A"/>
                </a:solidFill>
                <a:effectLst/>
                <a:latin typeface="Open Sans"/>
              </a:rPr>
              <a:t> can consist of as many layers as we want.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Number of nodes per layer</a:t>
            </a:r>
            <a:r>
              <a:rPr kumimoji="0" lang="en-US" altLang="en-US" sz="2000" b="0" i="0" u="none" strike="noStrike" cap="none" normalizeH="0" baseline="0" dirty="0" smtClean="0">
                <a:ln>
                  <a:noFill/>
                </a:ln>
                <a:solidFill>
                  <a:srgbClr val="4A4A4A"/>
                </a:solidFill>
                <a:effectLst/>
                <a:latin typeface="Open Sans"/>
              </a:rPr>
              <a:t>: The number of nodes per layer decreases with each subsequent layer of the encoder, and increases back in the decoder. The decoder is symmetric to the encoder in terms of the layer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A4A4A"/>
                </a:solidFill>
                <a:effectLst/>
                <a:latin typeface="Open Sans"/>
              </a:rPr>
              <a:t>Loss function:</a:t>
            </a:r>
            <a:r>
              <a:rPr kumimoji="0" lang="en-US" altLang="en-US" sz="2000" b="0" i="0" u="none" strike="noStrike" cap="none" normalizeH="0" baseline="0" dirty="0" smtClean="0">
                <a:ln>
                  <a:noFill/>
                </a:ln>
                <a:solidFill>
                  <a:srgbClr val="4A4A4A"/>
                </a:solidFill>
                <a:effectLst/>
                <a:latin typeface="Open Sans"/>
              </a:rPr>
              <a:t> We either use mean squared error or binary cross-entropy. If the input values are in the range [0, 1] then we typically use cross-entropy, otherwise, we use the mean squared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endParaRPr kumimoji="0" lang="en-US" altLang="en-US" sz="37300" b="0" i="0" u="none" strike="noStrike" cap="none" normalizeH="0" baseline="0" dirty="0" smtClean="0">
              <a:ln>
                <a:noFill/>
              </a:ln>
              <a:solidFill>
                <a:srgbClr val="4A4A4A"/>
              </a:solidFill>
              <a:effectLst/>
              <a:latin typeface="Open Sans"/>
            </a:endParaRPr>
          </a:p>
        </p:txBody>
      </p:sp>
      <p:pic>
        <p:nvPicPr>
          <p:cNvPr id="11266" name="Picture 2" descr="Autoencoders Tutorial - Hyperparame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08" y="4203606"/>
            <a:ext cx="316230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38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3435" y="173289"/>
            <a:ext cx="11891811"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4A4A4A"/>
                </a:solidFill>
                <a:effectLst/>
                <a:latin typeface="Open Sans"/>
              </a:rPr>
              <a:t>Types of </a:t>
            </a:r>
            <a:r>
              <a:rPr kumimoji="0" lang="en-US" altLang="en-US" b="1" i="0" u="none" strike="noStrike" cap="none" normalizeH="0" baseline="0" dirty="0" err="1" smtClean="0">
                <a:ln>
                  <a:noFill/>
                </a:ln>
                <a:solidFill>
                  <a:srgbClr val="4A4A4A"/>
                </a:solidFill>
                <a:effectLst/>
                <a:latin typeface="Open Sans"/>
              </a:rPr>
              <a:t>Autoencoders</a:t>
            </a:r>
            <a:endParaRPr kumimoji="0" lang="en-US" altLang="en-US" b="1" i="0" u="none" strike="noStrike" cap="none" normalizeH="0" baseline="0" dirty="0" smtClean="0">
              <a:ln>
                <a:noFill/>
              </a:ln>
              <a:solidFill>
                <a:srgbClr val="4A4A4A"/>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4A4A4A"/>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4A4A4A"/>
                </a:solidFill>
                <a:effectLst/>
                <a:latin typeface="Open Sans"/>
              </a:rPr>
              <a:t>Convolution </a:t>
            </a:r>
            <a:r>
              <a:rPr kumimoji="0" lang="en-US" altLang="en-US" b="1" i="0" u="none" strike="noStrike" cap="none" normalizeH="0" baseline="0" dirty="0" err="1" smtClean="0">
                <a:ln>
                  <a:noFill/>
                </a:ln>
                <a:solidFill>
                  <a:srgbClr val="4A4A4A"/>
                </a:solidFill>
                <a:effectLst/>
                <a:latin typeface="Open Sans"/>
              </a:rPr>
              <a:t>Autoencoders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4A4A4A"/>
                </a:solidFill>
                <a:effectLst/>
                <a:latin typeface="Open Sans"/>
              </a:rPr>
              <a:t>Autoencoders</a:t>
            </a:r>
            <a:r>
              <a:rPr kumimoji="0" lang="en-US" altLang="en-US" b="0" i="0" u="none" strike="noStrike" cap="none" normalizeH="0" baseline="0" dirty="0" smtClean="0">
                <a:ln>
                  <a:noFill/>
                </a:ln>
                <a:solidFill>
                  <a:srgbClr val="4A4A4A"/>
                </a:solidFill>
                <a:effectLst/>
                <a:latin typeface="Open Sans"/>
              </a:rPr>
              <a:t> in their traditional formulation does not take into account the fact that a signal can be seen as a sum of other signals. Convolutional </a:t>
            </a:r>
            <a:r>
              <a:rPr kumimoji="0" lang="en-US" altLang="en-US" b="0" i="0" u="none" strike="noStrike" cap="none" normalizeH="0" baseline="0" dirty="0" err="1" smtClean="0">
                <a:ln>
                  <a:noFill/>
                </a:ln>
                <a:solidFill>
                  <a:srgbClr val="4A4A4A"/>
                </a:solidFill>
                <a:effectLst/>
                <a:latin typeface="Open Sans"/>
              </a:rPr>
              <a:t>Autoencoders</a:t>
            </a:r>
            <a:r>
              <a:rPr kumimoji="0" lang="en-US" altLang="en-US" b="0" i="0" u="none" strike="noStrike" cap="none" normalizeH="0" baseline="0" dirty="0" smtClean="0">
                <a:ln>
                  <a:noFill/>
                </a:ln>
                <a:solidFill>
                  <a:srgbClr val="4A4A4A"/>
                </a:solidFill>
                <a:effectLst/>
                <a:latin typeface="Open Sans"/>
              </a:rPr>
              <a:t> use the convolution operator to exploit this observation. They learn to encode the input in a set of simple signals and then try to reconstruct the input from them, modify the geometry or the reflectance of the image.</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A4A4A"/>
                </a:solidFill>
                <a:effectLst/>
                <a:latin typeface="Open Sans"/>
              </a:rPr>
              <a:t>  </a:t>
            </a:r>
            <a:endParaRPr kumimoji="0" lang="en-US" altLang="en-US" sz="19900" b="0" i="0" u="none" strike="noStrike" cap="none" normalizeH="0" baseline="0" dirty="0" smtClean="0">
              <a:ln>
                <a:noFill/>
              </a:ln>
              <a:solidFill>
                <a:srgbClr val="4A4A4A"/>
              </a:solidFill>
              <a:effectLst/>
              <a:latin typeface="Open Sans"/>
            </a:endParaRPr>
          </a:p>
        </p:txBody>
      </p:sp>
      <p:pic>
        <p:nvPicPr>
          <p:cNvPr id="12290" name="Picture 2" descr="Autoencoders Tutorial - Convolution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02" y="2363415"/>
            <a:ext cx="7561346" cy="274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79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307" y="748324"/>
            <a:ext cx="10249989" cy="2554545"/>
          </a:xfrm>
          <a:prstGeom prst="rect">
            <a:avLst/>
          </a:prstGeom>
        </p:spPr>
        <p:txBody>
          <a:bodyPr wrap="square">
            <a:spAutoFit/>
          </a:bodyPr>
          <a:lstStyle/>
          <a:p>
            <a:r>
              <a:rPr lang="en-US" sz="3200" b="0" i="0" dirty="0" smtClean="0">
                <a:solidFill>
                  <a:srgbClr val="4A4A4A"/>
                </a:solidFill>
                <a:effectLst/>
                <a:latin typeface="Open Sans"/>
              </a:rPr>
              <a:t>Use cases of CAE:</a:t>
            </a:r>
          </a:p>
          <a:p>
            <a:pPr>
              <a:buFont typeface="Arial" panose="020B0604020202020204" pitchFamily="34" charset="0"/>
              <a:buChar char="•"/>
            </a:pPr>
            <a:r>
              <a:rPr lang="en-US" sz="3200" b="0" i="0" dirty="0" smtClean="0">
                <a:solidFill>
                  <a:srgbClr val="4A4A4A"/>
                </a:solidFill>
                <a:effectLst/>
                <a:latin typeface="Open Sans"/>
              </a:rPr>
              <a:t>Image Reconstruction</a:t>
            </a:r>
          </a:p>
          <a:p>
            <a:pPr>
              <a:buFont typeface="Arial" panose="020B0604020202020204" pitchFamily="34" charset="0"/>
              <a:buChar char="•"/>
            </a:pPr>
            <a:r>
              <a:rPr lang="en-US" sz="3200" b="0" i="0" dirty="0" smtClean="0">
                <a:solidFill>
                  <a:srgbClr val="4A4A4A"/>
                </a:solidFill>
                <a:effectLst/>
                <a:latin typeface="Open Sans"/>
              </a:rPr>
              <a:t>Image Colorization</a:t>
            </a:r>
          </a:p>
          <a:p>
            <a:pPr>
              <a:buFont typeface="Arial" panose="020B0604020202020204" pitchFamily="34" charset="0"/>
              <a:buChar char="•"/>
            </a:pPr>
            <a:r>
              <a:rPr lang="en-US" sz="3200" b="0" i="0" dirty="0" smtClean="0">
                <a:solidFill>
                  <a:srgbClr val="4A4A4A"/>
                </a:solidFill>
                <a:effectLst/>
                <a:latin typeface="Open Sans"/>
              </a:rPr>
              <a:t>latent space clustering</a:t>
            </a:r>
          </a:p>
          <a:p>
            <a:pPr>
              <a:buFont typeface="Arial" panose="020B0604020202020204" pitchFamily="34" charset="0"/>
              <a:buChar char="•"/>
            </a:pPr>
            <a:r>
              <a:rPr lang="en-US" sz="3200" b="0" i="0" dirty="0" smtClean="0">
                <a:solidFill>
                  <a:srgbClr val="4A4A4A"/>
                </a:solidFill>
                <a:effectLst/>
                <a:latin typeface="Open Sans"/>
              </a:rPr>
              <a:t>generating higher resolution images</a:t>
            </a:r>
            <a:endParaRPr lang="en-US" sz="3200" b="0" i="0" dirty="0">
              <a:solidFill>
                <a:srgbClr val="4A4A4A"/>
              </a:solidFill>
              <a:effectLst/>
              <a:latin typeface="Open Sans"/>
            </a:endParaRPr>
          </a:p>
        </p:txBody>
      </p:sp>
    </p:spTree>
    <p:extLst>
      <p:ext uri="{BB962C8B-B14F-4D97-AF65-F5344CB8AC3E}">
        <p14:creationId xmlns:p14="http://schemas.microsoft.com/office/powerpoint/2010/main" val="230958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4" y="163681"/>
            <a:ext cx="11678195" cy="2308324"/>
          </a:xfrm>
          <a:prstGeom prst="rect">
            <a:avLst/>
          </a:prstGeom>
        </p:spPr>
        <p:txBody>
          <a:bodyPr wrap="square">
            <a:spAutoFit/>
          </a:bodyPr>
          <a:lstStyle/>
          <a:p>
            <a:r>
              <a:rPr lang="en-US" b="1" i="0" dirty="0" smtClean="0">
                <a:solidFill>
                  <a:srgbClr val="4A4A4A"/>
                </a:solidFill>
                <a:effectLst/>
                <a:latin typeface="Open Sans"/>
              </a:rPr>
              <a:t>Deep </a:t>
            </a:r>
            <a:r>
              <a:rPr lang="en-US" b="1" i="0" dirty="0" err="1" smtClean="0">
                <a:solidFill>
                  <a:srgbClr val="4A4A4A"/>
                </a:solidFill>
                <a:effectLst/>
                <a:latin typeface="Open Sans"/>
              </a:rPr>
              <a:t>Autoencoders</a:t>
            </a:r>
            <a:endParaRPr lang="en-US" b="0" i="0" dirty="0" smtClean="0">
              <a:solidFill>
                <a:srgbClr val="4A4A4A"/>
              </a:solidFill>
              <a:effectLst/>
              <a:latin typeface="Open Sans"/>
            </a:endParaRPr>
          </a:p>
          <a:p>
            <a:pPr algn="just"/>
            <a:r>
              <a:rPr lang="en-US" b="0" i="0" dirty="0" smtClean="0">
                <a:solidFill>
                  <a:srgbClr val="4A4A4A"/>
                </a:solidFill>
                <a:effectLst/>
                <a:latin typeface="Open Sans"/>
              </a:rPr>
              <a:t>The extension of the simple </a:t>
            </a:r>
            <a:r>
              <a:rPr lang="en-US" b="0" i="0" dirty="0" err="1" smtClean="0">
                <a:solidFill>
                  <a:srgbClr val="4A4A4A"/>
                </a:solidFill>
                <a:effectLst/>
                <a:latin typeface="Open Sans"/>
              </a:rPr>
              <a:t>Autoencoder</a:t>
            </a:r>
            <a:r>
              <a:rPr lang="en-US" b="0" i="0" dirty="0" smtClean="0">
                <a:solidFill>
                  <a:srgbClr val="4A4A4A"/>
                </a:solidFill>
                <a:effectLst/>
                <a:latin typeface="Open Sans"/>
              </a:rPr>
              <a:t> is the </a:t>
            </a:r>
            <a:r>
              <a:rPr lang="en-US" b="1" i="0" dirty="0" smtClean="0">
                <a:solidFill>
                  <a:srgbClr val="4A4A4A"/>
                </a:solidFill>
                <a:effectLst/>
                <a:latin typeface="Open Sans"/>
              </a:rPr>
              <a:t>Deep </a:t>
            </a:r>
            <a:r>
              <a:rPr lang="en-US" b="1" i="0" dirty="0" err="1" smtClean="0">
                <a:solidFill>
                  <a:srgbClr val="4A4A4A"/>
                </a:solidFill>
                <a:effectLst/>
                <a:latin typeface="Open Sans"/>
              </a:rPr>
              <a:t>Autoencoder</a:t>
            </a:r>
            <a:r>
              <a:rPr lang="en-US" b="0" i="0" dirty="0" smtClean="0">
                <a:solidFill>
                  <a:srgbClr val="4A4A4A"/>
                </a:solidFill>
                <a:effectLst/>
                <a:latin typeface="Open Sans"/>
              </a:rPr>
              <a:t>. The first layer of the Deep </a:t>
            </a:r>
            <a:r>
              <a:rPr lang="en-US" b="0" i="0" dirty="0" err="1" smtClean="0">
                <a:solidFill>
                  <a:srgbClr val="4A4A4A"/>
                </a:solidFill>
                <a:effectLst/>
                <a:latin typeface="Open Sans"/>
              </a:rPr>
              <a:t>Autoencoder</a:t>
            </a:r>
            <a:r>
              <a:rPr lang="en-US" b="0" i="0" dirty="0" smtClean="0">
                <a:solidFill>
                  <a:srgbClr val="4A4A4A"/>
                </a:solidFill>
                <a:effectLst/>
                <a:latin typeface="Open Sans"/>
              </a:rPr>
              <a:t> is used for first-order features in the </a:t>
            </a:r>
            <a:r>
              <a:rPr lang="en-US" b="1" i="0" dirty="0" smtClean="0">
                <a:solidFill>
                  <a:srgbClr val="4A4A4A"/>
                </a:solidFill>
                <a:effectLst/>
                <a:latin typeface="Open Sans"/>
              </a:rPr>
              <a:t>raw input</a:t>
            </a:r>
            <a:r>
              <a:rPr lang="en-US" b="0" i="0" dirty="0" smtClean="0">
                <a:solidFill>
                  <a:srgbClr val="4A4A4A"/>
                </a:solidFill>
                <a:effectLst/>
                <a:latin typeface="Open Sans"/>
              </a:rPr>
              <a:t>. The second layer is used for second-order features corresponding to </a:t>
            </a:r>
            <a:r>
              <a:rPr lang="en-US" b="1" i="0" dirty="0" smtClean="0">
                <a:solidFill>
                  <a:srgbClr val="4A4A4A"/>
                </a:solidFill>
                <a:effectLst/>
                <a:latin typeface="Open Sans"/>
              </a:rPr>
              <a:t>patterns</a:t>
            </a:r>
            <a:r>
              <a:rPr lang="en-US" b="0" i="0" dirty="0" smtClean="0">
                <a:solidFill>
                  <a:srgbClr val="4A4A4A"/>
                </a:solidFill>
                <a:effectLst/>
                <a:latin typeface="Open Sans"/>
              </a:rPr>
              <a:t> in the appearance of first-order features. Deeper layers of the Deep </a:t>
            </a:r>
            <a:r>
              <a:rPr lang="en-US" b="0" i="0" dirty="0" err="1" smtClean="0">
                <a:solidFill>
                  <a:srgbClr val="4A4A4A"/>
                </a:solidFill>
                <a:effectLst/>
                <a:latin typeface="Open Sans"/>
              </a:rPr>
              <a:t>Autoencoder</a:t>
            </a:r>
            <a:r>
              <a:rPr lang="en-US" b="0" i="0" dirty="0" smtClean="0">
                <a:solidFill>
                  <a:srgbClr val="4A4A4A"/>
                </a:solidFill>
                <a:effectLst/>
                <a:latin typeface="Open Sans"/>
              </a:rPr>
              <a:t> tend to learn even higher-order features.</a:t>
            </a:r>
          </a:p>
          <a:p>
            <a:pPr algn="just"/>
            <a:r>
              <a:rPr lang="en-US" b="0" i="0" dirty="0" smtClean="0">
                <a:solidFill>
                  <a:srgbClr val="4A4A4A"/>
                </a:solidFill>
                <a:effectLst/>
                <a:latin typeface="Open Sans"/>
              </a:rPr>
              <a:t>A </a:t>
            </a:r>
            <a:r>
              <a:rPr lang="en-US" b="1" i="0" dirty="0" smtClean="0">
                <a:solidFill>
                  <a:srgbClr val="4A4A4A"/>
                </a:solidFill>
                <a:effectLst/>
                <a:latin typeface="Open Sans"/>
              </a:rPr>
              <a:t>deep </a:t>
            </a:r>
            <a:r>
              <a:rPr lang="en-US" b="1" i="0" dirty="0" err="1" smtClean="0">
                <a:solidFill>
                  <a:srgbClr val="4A4A4A"/>
                </a:solidFill>
                <a:effectLst/>
                <a:latin typeface="Open Sans"/>
              </a:rPr>
              <a:t>autoencoder</a:t>
            </a:r>
            <a:r>
              <a:rPr lang="en-US" b="1" i="0" dirty="0" smtClean="0">
                <a:solidFill>
                  <a:srgbClr val="4A4A4A"/>
                </a:solidFill>
                <a:effectLst/>
                <a:latin typeface="Open Sans"/>
              </a:rPr>
              <a:t> </a:t>
            </a:r>
            <a:r>
              <a:rPr lang="en-US" b="0" i="0" dirty="0" smtClean="0">
                <a:solidFill>
                  <a:srgbClr val="4A4A4A"/>
                </a:solidFill>
                <a:effectLst/>
                <a:latin typeface="Open Sans"/>
              </a:rPr>
              <a:t>is composed of two, symmetrical deep-belief networks-</a:t>
            </a:r>
          </a:p>
          <a:p>
            <a:pPr algn="just">
              <a:buFont typeface="+mj-lt"/>
              <a:buAutoNum type="arabicPeriod"/>
            </a:pPr>
            <a:r>
              <a:rPr lang="en-US" b="0" i="0" dirty="0" smtClean="0">
                <a:solidFill>
                  <a:srgbClr val="4A4A4A"/>
                </a:solidFill>
                <a:effectLst/>
                <a:latin typeface="Open Sans"/>
              </a:rPr>
              <a:t>First four or five shallow layers representing the encoding half of the net.</a:t>
            </a:r>
          </a:p>
          <a:p>
            <a:pPr algn="just">
              <a:buFont typeface="+mj-lt"/>
              <a:buAutoNum type="arabicPeriod"/>
            </a:pPr>
            <a:r>
              <a:rPr lang="en-US" b="0" i="0" dirty="0" smtClean="0">
                <a:solidFill>
                  <a:srgbClr val="4A4A4A"/>
                </a:solidFill>
                <a:effectLst/>
                <a:latin typeface="Open Sans"/>
              </a:rPr>
              <a:t>The second set of four or five layers that make up the decoding half.</a:t>
            </a:r>
            <a:endParaRPr lang="en-US" b="0" i="0" dirty="0">
              <a:solidFill>
                <a:srgbClr val="4A4A4A"/>
              </a:solidFill>
              <a:effectLst/>
              <a:latin typeface="Open Sans"/>
            </a:endParaRPr>
          </a:p>
        </p:txBody>
      </p:sp>
      <p:pic>
        <p:nvPicPr>
          <p:cNvPr id="14338" name="Picture 2" descr="Autoencoders Tutorial - Deep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12" y="2625634"/>
            <a:ext cx="7960814" cy="336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87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713491"/>
            <a:ext cx="11068594" cy="2554545"/>
          </a:xfrm>
          <a:prstGeom prst="rect">
            <a:avLst/>
          </a:prstGeom>
        </p:spPr>
        <p:txBody>
          <a:bodyPr wrap="square">
            <a:spAutoFit/>
          </a:bodyPr>
          <a:lstStyle/>
          <a:p>
            <a:r>
              <a:rPr lang="en-US" sz="3200" b="0" i="0" dirty="0" smtClean="0">
                <a:solidFill>
                  <a:srgbClr val="4A4A4A"/>
                </a:solidFill>
                <a:effectLst/>
                <a:latin typeface="Open Sans"/>
              </a:rPr>
              <a:t>Use cases of Deep </a:t>
            </a:r>
            <a:r>
              <a:rPr lang="en-US" sz="3200" b="0" i="0" dirty="0" err="1" smtClean="0">
                <a:solidFill>
                  <a:srgbClr val="4A4A4A"/>
                </a:solidFill>
                <a:effectLst/>
                <a:latin typeface="Open Sans"/>
              </a:rPr>
              <a:t>Autoencoders</a:t>
            </a:r>
            <a:endParaRPr lang="en-US" sz="3200" b="0" i="0" dirty="0" smtClean="0">
              <a:solidFill>
                <a:srgbClr val="4A4A4A"/>
              </a:solidFill>
              <a:effectLst/>
              <a:latin typeface="Open Sans"/>
            </a:endParaRPr>
          </a:p>
          <a:p>
            <a:pPr>
              <a:buFont typeface="Arial" panose="020B0604020202020204" pitchFamily="34" charset="0"/>
              <a:buChar char="•"/>
            </a:pPr>
            <a:r>
              <a:rPr lang="en-US" sz="3200" b="0" i="0" dirty="0" smtClean="0">
                <a:solidFill>
                  <a:srgbClr val="4A4A4A"/>
                </a:solidFill>
                <a:effectLst/>
                <a:latin typeface="Open Sans"/>
              </a:rPr>
              <a:t>Image Search</a:t>
            </a:r>
          </a:p>
          <a:p>
            <a:pPr>
              <a:buFont typeface="Arial" panose="020B0604020202020204" pitchFamily="34" charset="0"/>
              <a:buChar char="•"/>
            </a:pPr>
            <a:r>
              <a:rPr lang="en-US" sz="3200" b="0" i="0" dirty="0" smtClean="0">
                <a:solidFill>
                  <a:srgbClr val="4A4A4A"/>
                </a:solidFill>
                <a:effectLst/>
                <a:latin typeface="Open Sans"/>
              </a:rPr>
              <a:t>Data Compression</a:t>
            </a:r>
          </a:p>
          <a:p>
            <a:pPr>
              <a:buFont typeface="Arial" panose="020B0604020202020204" pitchFamily="34" charset="0"/>
              <a:buChar char="•"/>
            </a:pPr>
            <a:r>
              <a:rPr lang="en-US" sz="3200" b="0" i="0" dirty="0" smtClean="0">
                <a:solidFill>
                  <a:srgbClr val="4A4A4A"/>
                </a:solidFill>
                <a:effectLst/>
                <a:latin typeface="Open Sans"/>
              </a:rPr>
              <a:t>Topic Modeling &amp; Information Retrieval (IR)</a:t>
            </a:r>
          </a:p>
          <a:p>
            <a:r>
              <a:rPr lang="en-US" sz="3200" b="0" i="0" dirty="0" smtClean="0">
                <a:solidFill>
                  <a:srgbClr val="4A4A4A"/>
                </a:solidFill>
                <a:effectLst/>
                <a:latin typeface="Open Sans"/>
              </a:rPr>
              <a:t> </a:t>
            </a:r>
            <a:endParaRPr lang="en-US" sz="3200" b="0" i="0" dirty="0">
              <a:solidFill>
                <a:srgbClr val="4A4A4A"/>
              </a:solidFill>
              <a:effectLst/>
              <a:latin typeface="Open Sans"/>
            </a:endParaRPr>
          </a:p>
        </p:txBody>
      </p:sp>
    </p:spTree>
    <p:extLst>
      <p:ext uri="{BB962C8B-B14F-4D97-AF65-F5344CB8AC3E}">
        <p14:creationId xmlns:p14="http://schemas.microsoft.com/office/powerpoint/2010/main" val="23221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Denoising Autoencoders</a:t>
            </a:r>
          </a:p>
        </p:txBody>
      </p:sp>
      <p:sp>
        <p:nvSpPr>
          <p:cNvPr id="3" name="Content Placeholder 2"/>
          <p:cNvSpPr>
            <a:spLocks noGrp="1"/>
          </p:cNvSpPr>
          <p:nvPr>
            <p:ph idx="1"/>
          </p:nvPr>
        </p:nvSpPr>
        <p:spPr/>
        <p:txBody>
          <a:bodyPr/>
          <a:lstStyle/>
          <a:p>
            <a:r>
              <a:rPr lang="en-US" dirty="0"/>
              <a:t>There is another way to force the </a:t>
            </a:r>
            <a:r>
              <a:rPr lang="en-US" dirty="0" err="1"/>
              <a:t>autoencoder</a:t>
            </a:r>
            <a:r>
              <a:rPr lang="en-US" dirty="0"/>
              <a:t> to learn useful features, which is adding random noise to its inputs and making it recover the original noise-free data. </a:t>
            </a:r>
            <a:endParaRPr lang="en-US" dirty="0" smtClean="0"/>
          </a:p>
          <a:p>
            <a:r>
              <a:rPr lang="en-US" dirty="0" smtClean="0"/>
              <a:t>This </a:t>
            </a:r>
            <a:r>
              <a:rPr lang="en-US" dirty="0"/>
              <a:t>way the </a:t>
            </a:r>
            <a:r>
              <a:rPr lang="en-US" dirty="0" err="1"/>
              <a:t>autoencoder</a:t>
            </a:r>
            <a:r>
              <a:rPr lang="en-US" dirty="0"/>
              <a:t> can’t simply copy the input to its output because the input also contains random noise. </a:t>
            </a:r>
            <a:endParaRPr lang="en-US" dirty="0" smtClean="0"/>
          </a:p>
          <a:p>
            <a:r>
              <a:rPr lang="en-US" dirty="0" smtClean="0"/>
              <a:t>We </a:t>
            </a:r>
            <a:r>
              <a:rPr lang="en-US" dirty="0"/>
              <a:t>are asking it to subtract the noise and produce the underlying meaningful data. This is called a </a:t>
            </a:r>
            <a:r>
              <a:rPr lang="en-US" i="1" dirty="0" err="1"/>
              <a:t>denoising</a:t>
            </a:r>
            <a:r>
              <a:rPr lang="en-US" i="1" dirty="0"/>
              <a:t> </a:t>
            </a:r>
            <a:r>
              <a:rPr lang="en-US" i="1" dirty="0" err="1"/>
              <a:t>autoencoder</a:t>
            </a:r>
            <a:r>
              <a:rPr lang="en-US" i="1" dirty="0"/>
              <a:t>.</a:t>
            </a:r>
            <a:endParaRPr lang="en-IN" dirty="0"/>
          </a:p>
        </p:txBody>
      </p:sp>
    </p:spTree>
    <p:extLst>
      <p:ext uri="{BB962C8B-B14F-4D97-AF65-F5344CB8AC3E}">
        <p14:creationId xmlns:p14="http://schemas.microsoft.com/office/powerpoint/2010/main" val="2322727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Image for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181" y="1919015"/>
            <a:ext cx="7200000" cy="150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5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4819"/>
            <a:ext cx="10858500" cy="48387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5360" y="4943520"/>
            <a:ext cx="10511246" cy="1569660"/>
          </a:xfrm>
          <a:prstGeom prst="rect">
            <a:avLst/>
          </a:prstGeom>
        </p:spPr>
        <p:txBody>
          <a:bodyPr wrap="square">
            <a:spAutoFit/>
          </a:bodyPr>
          <a:lstStyle/>
          <a:p>
            <a:r>
              <a:rPr lang="en-US" sz="2400" dirty="0">
                <a:solidFill>
                  <a:srgbClr val="292929"/>
                </a:solidFill>
                <a:latin typeface="medium-content-serif-font"/>
              </a:rPr>
              <a:t>The top row contains the original images. We add random Gaussian noise to them and the noisy data becomes the input to the </a:t>
            </a:r>
            <a:r>
              <a:rPr lang="en-US" sz="2400" dirty="0" err="1">
                <a:solidFill>
                  <a:srgbClr val="292929"/>
                </a:solidFill>
                <a:latin typeface="medium-content-serif-font"/>
              </a:rPr>
              <a:t>autoencoder</a:t>
            </a:r>
            <a:r>
              <a:rPr lang="en-US" sz="2400" dirty="0">
                <a:solidFill>
                  <a:srgbClr val="292929"/>
                </a:solidFill>
                <a:latin typeface="medium-content-serif-font"/>
              </a:rPr>
              <a:t>. The </a:t>
            </a:r>
            <a:r>
              <a:rPr lang="en-US" sz="2400" dirty="0" err="1">
                <a:solidFill>
                  <a:srgbClr val="292929"/>
                </a:solidFill>
                <a:latin typeface="medium-content-serif-font"/>
              </a:rPr>
              <a:t>autoencoder</a:t>
            </a:r>
            <a:r>
              <a:rPr lang="en-US" sz="2400" dirty="0">
                <a:solidFill>
                  <a:srgbClr val="292929"/>
                </a:solidFill>
                <a:latin typeface="medium-content-serif-font"/>
              </a:rPr>
              <a:t> doesn’t see the original image at all. But then we expect the </a:t>
            </a:r>
            <a:r>
              <a:rPr lang="en-US" sz="2400" dirty="0" err="1">
                <a:solidFill>
                  <a:srgbClr val="292929"/>
                </a:solidFill>
                <a:latin typeface="medium-content-serif-font"/>
              </a:rPr>
              <a:t>autoencoder</a:t>
            </a:r>
            <a:r>
              <a:rPr lang="en-US" sz="2400" dirty="0">
                <a:solidFill>
                  <a:srgbClr val="292929"/>
                </a:solidFill>
                <a:latin typeface="medium-content-serif-font"/>
              </a:rPr>
              <a:t> to regenerate the noise-free original image.</a:t>
            </a:r>
            <a:endParaRPr lang="en-IN" sz="2400" dirty="0"/>
          </a:p>
        </p:txBody>
      </p:sp>
    </p:spTree>
    <p:extLst>
      <p:ext uri="{BB962C8B-B14F-4D97-AF65-F5344CB8AC3E}">
        <p14:creationId xmlns:p14="http://schemas.microsoft.com/office/powerpoint/2010/main" val="789795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Sparse </a:t>
            </a:r>
            <a:r>
              <a:rPr lang="en-IN" b="1" dirty="0" err="1"/>
              <a:t>Autoencoders</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We introduced two ways to force the </a:t>
            </a:r>
            <a:r>
              <a:rPr lang="en-US" dirty="0" err="1"/>
              <a:t>autoencoder</a:t>
            </a:r>
            <a:r>
              <a:rPr lang="en-US" dirty="0"/>
              <a:t> to learn useful features: keeping the code size small and </a:t>
            </a:r>
            <a:r>
              <a:rPr lang="en-US" dirty="0" err="1"/>
              <a:t>denoising</a:t>
            </a:r>
            <a:r>
              <a:rPr lang="en-US" dirty="0"/>
              <a:t> </a:t>
            </a:r>
            <a:r>
              <a:rPr lang="en-US" dirty="0" err="1"/>
              <a:t>autoencoders</a:t>
            </a:r>
            <a:r>
              <a:rPr lang="en-US" dirty="0"/>
              <a:t>. The third method is using </a:t>
            </a:r>
            <a:r>
              <a:rPr lang="en-US" i="1" dirty="0"/>
              <a:t>regularization</a:t>
            </a:r>
            <a:r>
              <a:rPr lang="en-US" dirty="0"/>
              <a:t>. </a:t>
            </a:r>
            <a:endParaRPr lang="en-US" dirty="0" smtClean="0"/>
          </a:p>
          <a:p>
            <a:r>
              <a:rPr lang="en-US" dirty="0" smtClean="0"/>
              <a:t>We </a:t>
            </a:r>
            <a:r>
              <a:rPr lang="en-US" dirty="0"/>
              <a:t>can regularize the </a:t>
            </a:r>
            <a:r>
              <a:rPr lang="en-US" dirty="0" err="1"/>
              <a:t>autoencoder</a:t>
            </a:r>
            <a:r>
              <a:rPr lang="en-US" dirty="0"/>
              <a:t> by using a </a:t>
            </a:r>
            <a:r>
              <a:rPr lang="en-US" i="1" dirty="0"/>
              <a:t>sparsity constraint</a:t>
            </a:r>
            <a:r>
              <a:rPr lang="en-US" dirty="0"/>
              <a:t> such that only a fraction of the nodes would have nonzero values, called active nodes.</a:t>
            </a:r>
          </a:p>
          <a:p>
            <a:r>
              <a:rPr lang="en-US" dirty="0"/>
              <a:t>In particular, we add a penalty term to the loss function such that only a fraction of the nodes become active. This forces the </a:t>
            </a:r>
            <a:r>
              <a:rPr lang="en-US" dirty="0" err="1"/>
              <a:t>autoencoder</a:t>
            </a:r>
            <a:r>
              <a:rPr lang="en-US" dirty="0"/>
              <a:t> to represent each input as a combination of small number of nodes, and demands it to discover interesting structure in the data. </a:t>
            </a:r>
            <a:endParaRPr lang="en-US" dirty="0" smtClean="0"/>
          </a:p>
          <a:p>
            <a:r>
              <a:rPr lang="en-US" dirty="0" smtClean="0"/>
              <a:t>This </a:t>
            </a:r>
            <a:r>
              <a:rPr lang="en-US" dirty="0"/>
              <a:t>method works even if the code size is large, since only a small subset of the nodes will be active at any time.</a:t>
            </a:r>
          </a:p>
          <a:p>
            <a:endParaRPr lang="en-IN" dirty="0"/>
          </a:p>
        </p:txBody>
      </p:sp>
    </p:spTree>
    <p:extLst>
      <p:ext uri="{BB962C8B-B14F-4D97-AF65-F5344CB8AC3E}">
        <p14:creationId xmlns:p14="http://schemas.microsoft.com/office/powerpoint/2010/main" val="239893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5131" y="0"/>
            <a:ext cx="6810103" cy="1001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4A4A4A"/>
                </a:solidFill>
                <a:effectLst/>
                <a:latin typeface="Open Sans"/>
              </a:rPr>
              <a:t>Autoencoders</a:t>
            </a:r>
            <a:r>
              <a:rPr kumimoji="0" lang="en-US" altLang="en-US" sz="2400" b="1" i="0" u="none" strike="noStrike" cap="none" normalizeH="0" baseline="0" dirty="0" smtClean="0">
                <a:ln>
                  <a:noFill/>
                </a:ln>
                <a:solidFill>
                  <a:srgbClr val="4A4A4A"/>
                </a:solidFill>
                <a:effectLst/>
                <a:latin typeface="Open Sans"/>
              </a:rPr>
              <a:t> Tutorial: Its Emergence</a:t>
            </a:r>
            <a:endParaRPr kumimoji="0" lang="en-US" altLang="en-US" sz="2400" b="0" i="0" u="none" strike="noStrike" cap="none" normalizeH="0" baseline="0" dirty="0" smtClean="0">
              <a:ln>
                <a:noFill/>
              </a:ln>
              <a:solidFill>
                <a:srgbClr val="4A4A4A"/>
              </a:solidFill>
              <a:effectLst/>
              <a:latin typeface="Open Sans"/>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4A4A4A"/>
                </a:solidFill>
                <a:effectLst/>
                <a:latin typeface="Open Sans"/>
              </a:rPr>
              <a:t>Autoencoders</a:t>
            </a:r>
            <a:r>
              <a:rPr kumimoji="0" lang="en-US" altLang="en-US" sz="2400" b="0" i="0" u="none" strike="noStrike" cap="none" normalizeH="0" baseline="0" dirty="0" smtClean="0">
                <a:ln>
                  <a:noFill/>
                </a:ln>
                <a:solidFill>
                  <a:srgbClr val="4A4A4A"/>
                </a:solidFill>
                <a:effectLst/>
                <a:latin typeface="Open Sans"/>
              </a:rPr>
              <a:t> are preferred over PCA because:</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A4A4A"/>
                </a:solidFill>
                <a:effectLst/>
                <a:latin typeface="Open Sans"/>
              </a:rPr>
              <a:t>  </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An </a:t>
            </a:r>
            <a:r>
              <a:rPr kumimoji="0" lang="en-US" altLang="en-US" sz="2400" b="0" i="0" u="none" strike="noStrike" cap="none" normalizeH="0" baseline="0" dirty="0" err="1" smtClean="0">
                <a:ln>
                  <a:noFill/>
                </a:ln>
                <a:solidFill>
                  <a:srgbClr val="4A4A4A"/>
                </a:solidFill>
                <a:effectLst/>
                <a:latin typeface="Open Sans"/>
              </a:rPr>
              <a:t>autoencoder</a:t>
            </a:r>
            <a:r>
              <a:rPr kumimoji="0" lang="en-US" altLang="en-US" sz="2400" b="0" i="0" u="none" strike="noStrike" cap="none" normalizeH="0" baseline="0" dirty="0" smtClean="0">
                <a:ln>
                  <a:noFill/>
                </a:ln>
                <a:solidFill>
                  <a:srgbClr val="4A4A4A"/>
                </a:solidFill>
                <a:effectLst/>
                <a:latin typeface="Open Sans"/>
              </a:rPr>
              <a:t> can learn </a:t>
            </a:r>
            <a:r>
              <a:rPr kumimoji="0" lang="en-US" altLang="en-US" sz="2400" b="1" i="0" u="none" strike="noStrike" cap="none" normalizeH="0" baseline="0" dirty="0" smtClean="0">
                <a:ln>
                  <a:noFill/>
                </a:ln>
                <a:solidFill>
                  <a:srgbClr val="4A4A4A"/>
                </a:solidFill>
                <a:effectLst/>
                <a:latin typeface="Open Sans"/>
              </a:rPr>
              <a:t>non-linear</a:t>
            </a:r>
            <a:r>
              <a:rPr kumimoji="0" lang="en-US" altLang="en-US" sz="2400" b="0" i="0" u="none" strike="noStrike" cap="none" normalizeH="0" baseline="0" dirty="0" smtClean="0">
                <a:ln>
                  <a:noFill/>
                </a:ln>
                <a:solidFill>
                  <a:srgbClr val="4A4A4A"/>
                </a:solidFill>
                <a:effectLst/>
                <a:latin typeface="Open Sans"/>
              </a:rPr>
              <a:t> </a:t>
            </a:r>
            <a:r>
              <a:rPr kumimoji="0" lang="en-US" altLang="en-US" sz="2400" b="1" i="0" u="none" strike="noStrike" cap="none" normalizeH="0" baseline="0" dirty="0" smtClean="0">
                <a:ln>
                  <a:noFill/>
                </a:ln>
                <a:solidFill>
                  <a:srgbClr val="4A4A4A"/>
                </a:solidFill>
                <a:effectLst/>
                <a:latin typeface="Open Sans"/>
              </a:rPr>
              <a:t>transformations</a:t>
            </a:r>
            <a:r>
              <a:rPr kumimoji="0" lang="en-US" altLang="en-US" sz="2400" b="0" i="0" u="none" strike="noStrike" cap="none" normalizeH="0" baseline="0" dirty="0" smtClean="0">
                <a:ln>
                  <a:noFill/>
                </a:ln>
                <a:solidFill>
                  <a:srgbClr val="4A4A4A"/>
                </a:solidFill>
                <a:effectLst/>
                <a:latin typeface="Open Sans"/>
              </a:rPr>
              <a:t> with a </a:t>
            </a:r>
            <a:r>
              <a:rPr kumimoji="0" lang="en-US" altLang="en-US" sz="2400" b="1" i="0" u="none" strike="noStrike" cap="none" normalizeH="0" baseline="0" dirty="0" smtClean="0">
                <a:ln>
                  <a:noFill/>
                </a:ln>
                <a:solidFill>
                  <a:srgbClr val="4A4A4A"/>
                </a:solidFill>
                <a:effectLst/>
                <a:latin typeface="Open Sans"/>
              </a:rPr>
              <a:t>non-linear activation function</a:t>
            </a:r>
            <a:r>
              <a:rPr kumimoji="0" lang="en-US" altLang="en-US" sz="2400" b="0" i="0" u="none" strike="noStrike" cap="none" normalizeH="0" baseline="0" dirty="0" smtClean="0">
                <a:ln>
                  <a:noFill/>
                </a:ln>
                <a:solidFill>
                  <a:srgbClr val="4A4A4A"/>
                </a:solidFill>
                <a:effectLst/>
                <a:latin typeface="Open Sans"/>
              </a:rPr>
              <a:t> and multiple layers.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It doesn’t have to learn dense layers. It can use </a:t>
            </a:r>
            <a:r>
              <a:rPr kumimoji="0" lang="en-US" altLang="en-US" sz="2400" b="1" i="0" u="none" strike="noStrike" cap="none" normalizeH="0" baseline="0" dirty="0" smtClean="0">
                <a:ln>
                  <a:noFill/>
                </a:ln>
                <a:solidFill>
                  <a:srgbClr val="4A4A4A"/>
                </a:solidFill>
                <a:effectLst/>
                <a:latin typeface="Open Sans"/>
              </a:rPr>
              <a:t>convolutional layers</a:t>
            </a:r>
            <a:r>
              <a:rPr kumimoji="0" lang="en-US" altLang="en-US" sz="2400" b="0" i="0" u="none" strike="noStrike" cap="none" normalizeH="0" baseline="0" dirty="0" smtClean="0">
                <a:ln>
                  <a:noFill/>
                </a:ln>
                <a:solidFill>
                  <a:srgbClr val="4A4A4A"/>
                </a:solidFill>
                <a:effectLst/>
                <a:latin typeface="Open Sans"/>
              </a:rPr>
              <a:t> to learn which is better for video, image and series data.</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It is more efficient to learn several layers with an </a:t>
            </a:r>
            <a:r>
              <a:rPr kumimoji="0" lang="en-US" altLang="en-US" sz="2400" b="0" i="0" u="none" strike="noStrike" cap="none" normalizeH="0" baseline="0" dirty="0" err="1" smtClean="0">
                <a:ln>
                  <a:noFill/>
                </a:ln>
                <a:solidFill>
                  <a:srgbClr val="4A4A4A"/>
                </a:solidFill>
                <a:effectLst/>
                <a:latin typeface="Open Sans"/>
              </a:rPr>
              <a:t>autoencoder</a:t>
            </a:r>
            <a:r>
              <a:rPr kumimoji="0" lang="en-US" altLang="en-US" sz="2400" b="0" i="0" u="none" strike="noStrike" cap="none" normalizeH="0" baseline="0" dirty="0" smtClean="0">
                <a:ln>
                  <a:noFill/>
                </a:ln>
                <a:solidFill>
                  <a:srgbClr val="4A4A4A"/>
                </a:solidFill>
                <a:effectLst/>
                <a:latin typeface="Open Sans"/>
              </a:rPr>
              <a:t> rather than learn one huge transformation with PCA.</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An </a:t>
            </a:r>
            <a:r>
              <a:rPr kumimoji="0" lang="en-US" altLang="en-US" sz="2400" b="0" i="0" u="none" strike="noStrike" cap="none" normalizeH="0" baseline="0" dirty="0" err="1" smtClean="0">
                <a:ln>
                  <a:noFill/>
                </a:ln>
                <a:solidFill>
                  <a:srgbClr val="4A4A4A"/>
                </a:solidFill>
                <a:effectLst/>
                <a:latin typeface="Open Sans"/>
              </a:rPr>
              <a:t>autoencoder</a:t>
            </a:r>
            <a:r>
              <a:rPr kumimoji="0" lang="en-US" altLang="en-US" sz="2400" b="0" i="0" u="none" strike="noStrike" cap="none" normalizeH="0" baseline="0" dirty="0" smtClean="0">
                <a:ln>
                  <a:noFill/>
                </a:ln>
                <a:solidFill>
                  <a:srgbClr val="4A4A4A"/>
                </a:solidFill>
                <a:effectLst/>
                <a:latin typeface="Open Sans"/>
              </a:rPr>
              <a:t> provides a representation of each layer as the output.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4A4A4A"/>
                </a:solidFill>
                <a:effectLst/>
                <a:latin typeface="Open Sans"/>
              </a:rPr>
              <a:t>It can make use of </a:t>
            </a:r>
            <a:r>
              <a:rPr kumimoji="0" lang="en-US" altLang="en-US" sz="2400" b="1" i="0" u="none" strike="noStrike" cap="none" normalizeH="0" baseline="0" dirty="0" smtClean="0">
                <a:ln>
                  <a:noFill/>
                </a:ln>
                <a:solidFill>
                  <a:srgbClr val="4A4A4A"/>
                </a:solidFill>
                <a:effectLst/>
                <a:latin typeface="Open Sans"/>
              </a:rPr>
              <a:t>pre-trained layers</a:t>
            </a:r>
            <a:r>
              <a:rPr kumimoji="0" lang="en-US" altLang="en-US" sz="2400" b="0" i="0" u="none" strike="noStrike" cap="none" normalizeH="0" baseline="0" dirty="0" smtClean="0">
                <a:ln>
                  <a:noFill/>
                </a:ln>
                <a:solidFill>
                  <a:srgbClr val="4A4A4A"/>
                </a:solidFill>
                <a:effectLst/>
                <a:latin typeface="Open Sans"/>
              </a:rPr>
              <a:t> from another model to apply transfer learning to enhance the encoder/decoder.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A4A4A"/>
                </a:solidFill>
                <a:effectLst/>
                <a:latin typeface="Open Sans"/>
              </a:rPr>
              <a:t>Now let’s have a look at a few Industrial Applications of </a:t>
            </a:r>
            <a:r>
              <a:rPr kumimoji="0" lang="en-US" altLang="en-US" sz="2400" b="0" i="0" u="none" strike="noStrike" cap="none" normalizeH="0" baseline="0" dirty="0" err="1" smtClean="0">
                <a:ln>
                  <a:noFill/>
                </a:ln>
                <a:solidFill>
                  <a:srgbClr val="4A4A4A"/>
                </a:solidFill>
                <a:effectLst/>
                <a:latin typeface="Open Sans"/>
              </a:rPr>
              <a:t>Autoencoders</a:t>
            </a:r>
            <a:r>
              <a:rPr kumimoji="0" lang="en-US" altLang="en-US" sz="2400" b="0" i="0" u="none" strike="noStrike" cap="none" normalizeH="0" baseline="0" dirty="0" smtClean="0">
                <a:ln>
                  <a:noFill/>
                </a:ln>
                <a:solidFill>
                  <a:srgbClr val="4A4A4A"/>
                </a:solidFill>
                <a:effectLst/>
                <a:latin typeface="Open Sans"/>
              </a:rPr>
              <a:t>.</a:t>
            </a:r>
            <a:endParaRPr kumimoji="0" lang="en-US" alt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4A4A"/>
                </a:solidFill>
                <a:effectLst/>
                <a:latin typeface="Open Sans"/>
              </a:rPr>
              <a:t/>
            </a:r>
            <a:br>
              <a:rPr kumimoji="0" lang="en-US" altLang="en-US" sz="1200" b="0" i="0" u="none" strike="noStrike" cap="none" normalizeH="0" baseline="0" dirty="0" smtClean="0">
                <a:ln>
                  <a:noFill/>
                </a:ln>
                <a:solidFill>
                  <a:srgbClr val="4A4A4A"/>
                </a:solidFill>
                <a:effectLst/>
                <a:latin typeface="Open Sans"/>
              </a:rPr>
            </a:br>
            <a:endParaRPr kumimoji="0" lang="en-US" altLang="en-US" sz="18000" b="0" i="0" u="none" strike="noStrike" cap="none" normalizeH="0" baseline="0" dirty="0" smtClean="0">
              <a:ln>
                <a:noFill/>
              </a:ln>
              <a:solidFill>
                <a:srgbClr val="4A4A4A"/>
              </a:solidFill>
              <a:effectLst/>
              <a:latin typeface="Open Sans"/>
            </a:endParaRPr>
          </a:p>
        </p:txBody>
      </p:sp>
      <p:pic>
        <p:nvPicPr>
          <p:cNvPr id="3074" name="Picture 2" descr="Autoencoders Tutorial - PCA vs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063" y="3192643"/>
            <a:ext cx="329565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512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960" y="75456"/>
            <a:ext cx="110714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4A4A4A"/>
                </a:solidFill>
                <a:effectLst/>
                <a:latin typeface="Open Sans"/>
              </a:rPr>
              <a:t>Contractive </a:t>
            </a:r>
            <a:r>
              <a:rPr kumimoji="0" lang="en-US" altLang="en-US" sz="2000" b="1" i="0" u="none" strike="noStrike" cap="none" normalizeH="0" baseline="0" dirty="0" err="1" smtClean="0">
                <a:ln>
                  <a:noFill/>
                </a:ln>
                <a:solidFill>
                  <a:srgbClr val="4A4A4A"/>
                </a:solidFill>
                <a:effectLst/>
                <a:latin typeface="Open Sans"/>
              </a:rPr>
              <a:t>Autoencoders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A </a:t>
            </a:r>
            <a:r>
              <a:rPr kumimoji="0" lang="en-US" altLang="en-US" sz="2000" b="1" i="0" u="none" strike="noStrike" cap="none" normalizeH="0" baseline="0" dirty="0" smtClean="0">
                <a:ln>
                  <a:noFill/>
                </a:ln>
                <a:solidFill>
                  <a:srgbClr val="4A4A4A"/>
                </a:solidFill>
                <a:effectLst/>
                <a:latin typeface="Open Sans"/>
              </a:rPr>
              <a:t>contractive </a:t>
            </a:r>
            <a:r>
              <a:rPr kumimoji="0" lang="en-US" altLang="en-US" sz="2000" b="1" i="0" u="none" strike="noStrike" cap="none" normalizeH="0" baseline="0" dirty="0" err="1" smtClean="0">
                <a:ln>
                  <a:noFill/>
                </a:ln>
                <a:solidFill>
                  <a:srgbClr val="4A4A4A"/>
                </a:solidFill>
                <a:effectLst/>
                <a:latin typeface="Open Sans"/>
              </a:rPr>
              <a:t>autoencoder</a:t>
            </a:r>
            <a:r>
              <a:rPr kumimoji="0" lang="en-US" altLang="en-US" sz="2000" b="1" i="0" u="none" strike="noStrike" cap="none" normalizeH="0" baseline="0" dirty="0" smtClean="0">
                <a:ln>
                  <a:noFill/>
                </a:ln>
                <a:solidFill>
                  <a:srgbClr val="4A4A4A"/>
                </a:solidFill>
                <a:effectLst/>
                <a:latin typeface="Open Sans"/>
              </a:rPr>
              <a:t> </a:t>
            </a:r>
            <a:r>
              <a:rPr kumimoji="0" lang="en-US" altLang="en-US" sz="2000" b="0" i="0" u="none" strike="noStrike" cap="none" normalizeH="0" baseline="0" dirty="0" smtClean="0">
                <a:ln>
                  <a:noFill/>
                </a:ln>
                <a:solidFill>
                  <a:srgbClr val="4A4A4A"/>
                </a:solidFill>
                <a:effectLst/>
                <a:latin typeface="Open Sans"/>
              </a:rPr>
              <a:t>is an unsupervised deep learning technique that helps a neural network encode unlabeled training data. This is accomplished by constructing a </a:t>
            </a:r>
            <a:r>
              <a:rPr kumimoji="0" lang="en-US" altLang="en-US" sz="2000" b="1" i="0" u="none" strike="noStrike" cap="none" normalizeH="0" baseline="0" dirty="0" smtClean="0">
                <a:ln>
                  <a:noFill/>
                </a:ln>
                <a:solidFill>
                  <a:srgbClr val="4A4A4A"/>
                </a:solidFill>
                <a:effectLst/>
                <a:latin typeface="Open Sans"/>
              </a:rPr>
              <a:t>loss term</a:t>
            </a:r>
            <a:r>
              <a:rPr kumimoji="0" lang="en-US" altLang="en-US" sz="2000" b="0" i="0" u="none" strike="noStrike" cap="none" normalizeH="0" baseline="0" dirty="0" smtClean="0">
                <a:ln>
                  <a:noFill/>
                </a:ln>
                <a:solidFill>
                  <a:srgbClr val="4A4A4A"/>
                </a:solidFill>
                <a:effectLst/>
                <a:latin typeface="Open Sans"/>
              </a:rPr>
              <a:t> which penalizes large derivatives of our hidden layer activations with respect to the input training examples, </a:t>
            </a:r>
            <a:r>
              <a:rPr kumimoji="0" lang="en-US" altLang="en-US" sz="2000" b="1" i="0" u="none" strike="noStrike" cap="none" normalizeH="0" baseline="0" dirty="0" smtClean="0">
                <a:ln>
                  <a:noFill/>
                </a:ln>
                <a:solidFill>
                  <a:srgbClr val="4A4A4A"/>
                </a:solidFill>
                <a:effectLst/>
                <a:latin typeface="Open Sans"/>
              </a:rPr>
              <a:t>essentially penalizing</a:t>
            </a:r>
            <a:r>
              <a:rPr kumimoji="0" lang="en-US" altLang="en-US" sz="2000" b="0" i="0" u="none" strike="noStrike" cap="none" normalizeH="0" baseline="0" dirty="0" smtClean="0">
                <a:ln>
                  <a:noFill/>
                </a:ln>
                <a:solidFill>
                  <a:srgbClr val="4A4A4A"/>
                </a:solidFill>
                <a:effectLst/>
                <a:latin typeface="Open Sans"/>
              </a:rPr>
              <a:t> instances where a small change in the input leads to a large change in the encoding space.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A4A4A"/>
                </a:solidFill>
                <a:effectLst/>
                <a:latin typeface="Open Sans"/>
              </a:rPr>
              <a:t>  </a:t>
            </a:r>
            <a:endParaRPr kumimoji="0" lang="en-US" altLang="en-US" sz="29400" b="0" i="0" u="none" strike="noStrike" cap="none" normalizeH="0" baseline="0" dirty="0" smtClean="0">
              <a:ln>
                <a:noFill/>
              </a:ln>
              <a:solidFill>
                <a:srgbClr val="4A4A4A"/>
              </a:solidFill>
              <a:effectLst/>
              <a:latin typeface="Open Sans"/>
            </a:endParaRPr>
          </a:p>
        </p:txBody>
      </p:sp>
      <p:pic>
        <p:nvPicPr>
          <p:cNvPr id="15362" name="Picture 2" descr="Autoencoders Tutorial - Contractive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98" y="3902916"/>
            <a:ext cx="9307326"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8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11" y="156980"/>
            <a:ext cx="11547565" cy="1200329"/>
          </a:xfrm>
          <a:prstGeom prst="rect">
            <a:avLst/>
          </a:prstGeom>
        </p:spPr>
        <p:txBody>
          <a:bodyPr wrap="square">
            <a:spAutoFit/>
          </a:bodyPr>
          <a:lstStyle/>
          <a:p>
            <a:r>
              <a:rPr lang="en-US" b="1" i="0" dirty="0" smtClean="0">
                <a:solidFill>
                  <a:srgbClr val="4A4A4A"/>
                </a:solidFill>
                <a:effectLst/>
                <a:latin typeface="Open Sans"/>
              </a:rPr>
              <a:t>Sparse </a:t>
            </a:r>
            <a:r>
              <a:rPr lang="en-US" b="1" i="0" dirty="0" err="1" smtClean="0">
                <a:solidFill>
                  <a:srgbClr val="4A4A4A"/>
                </a:solidFill>
                <a:effectLst/>
                <a:latin typeface="Open Sans"/>
              </a:rPr>
              <a:t>Autoencoders</a:t>
            </a:r>
            <a:endParaRPr lang="en-US" b="0" i="0" dirty="0" smtClean="0">
              <a:solidFill>
                <a:srgbClr val="4A4A4A"/>
              </a:solidFill>
              <a:effectLst/>
              <a:latin typeface="Open Sans"/>
            </a:endParaRPr>
          </a:p>
          <a:p>
            <a:pPr algn="just"/>
            <a:r>
              <a:rPr lang="en-US" b="0" i="0" dirty="0" smtClean="0">
                <a:solidFill>
                  <a:srgbClr val="4A4A4A"/>
                </a:solidFill>
                <a:effectLst/>
                <a:latin typeface="Open Sans"/>
              </a:rPr>
              <a:t>Sparse </a:t>
            </a:r>
            <a:r>
              <a:rPr lang="en-US" b="0" i="0" dirty="0" err="1" smtClean="0">
                <a:solidFill>
                  <a:srgbClr val="4A4A4A"/>
                </a:solidFill>
                <a:effectLst/>
                <a:latin typeface="Open Sans"/>
              </a:rPr>
              <a:t>autoencoders</a:t>
            </a:r>
            <a:r>
              <a:rPr lang="en-US" b="0" i="0" dirty="0" smtClean="0">
                <a:solidFill>
                  <a:srgbClr val="4A4A4A"/>
                </a:solidFill>
                <a:effectLst/>
                <a:latin typeface="Open Sans"/>
              </a:rPr>
              <a:t> offer us an alternative method for introducing an information bottleneck </a:t>
            </a:r>
            <a:r>
              <a:rPr lang="en-US" b="1" i="0" dirty="0" smtClean="0">
                <a:solidFill>
                  <a:srgbClr val="4A4A4A"/>
                </a:solidFill>
                <a:effectLst/>
                <a:latin typeface="Open Sans"/>
              </a:rPr>
              <a:t>without requiring a reduction in the number of nodes</a:t>
            </a:r>
            <a:r>
              <a:rPr lang="en-US" b="0" i="0" dirty="0" smtClean="0">
                <a:solidFill>
                  <a:srgbClr val="4A4A4A"/>
                </a:solidFill>
                <a:effectLst/>
                <a:latin typeface="Open Sans"/>
              </a:rPr>
              <a:t> at our hidden layers. Instead, we’ll construct our loss function such that we penalize activations within a layer.</a:t>
            </a:r>
            <a:endParaRPr lang="en-US" b="0" i="0" dirty="0">
              <a:solidFill>
                <a:srgbClr val="4A4A4A"/>
              </a:solidFill>
              <a:effectLst/>
              <a:latin typeface="Open Sans"/>
            </a:endParaRPr>
          </a:p>
        </p:txBody>
      </p:sp>
      <p:pic>
        <p:nvPicPr>
          <p:cNvPr id="13314" name="Picture 2" descr="Autoencoders Tutorial - Sparse Autoenco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501" y="1685108"/>
            <a:ext cx="7190288" cy="509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67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fitting and Overfitting in Machine Learn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78" y="1113609"/>
            <a:ext cx="114300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57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a:t>
            </a:r>
            <a:r>
              <a:rPr lang="en-IN" b="1" dirty="0" err="1"/>
              <a:t>Autoencoders</a:t>
            </a:r>
            <a:r>
              <a:rPr lang="en-IN" dirty="0"/>
              <a:t/>
            </a:r>
            <a:br>
              <a:rPr lang="en-IN" dirty="0"/>
            </a:br>
            <a:r>
              <a:rPr lang="en-IN" dirty="0"/>
              <a:t/>
            </a:r>
            <a:br>
              <a:rPr lang="en-IN" dirty="0"/>
            </a:br>
            <a:endParaRPr lang="en-IN" dirty="0"/>
          </a:p>
        </p:txBody>
      </p:sp>
      <p:sp>
        <p:nvSpPr>
          <p:cNvPr id="5" name="Content Placeholder 4"/>
          <p:cNvSpPr>
            <a:spLocks noGrp="1"/>
          </p:cNvSpPr>
          <p:nvPr>
            <p:ph idx="1"/>
          </p:nvPr>
        </p:nvSpPr>
        <p:spPr/>
        <p:txBody>
          <a:bodyPr/>
          <a:lstStyle/>
          <a:p>
            <a:endParaRPr lang="en-IN" dirty="0"/>
          </a:p>
        </p:txBody>
      </p:sp>
      <p:sp>
        <p:nvSpPr>
          <p:cNvPr id="9" name="Content Placeholder 2"/>
          <p:cNvSpPr txBox="1">
            <a:spLocks/>
          </p:cNvSpPr>
          <p:nvPr/>
        </p:nvSpPr>
        <p:spPr>
          <a:xfrm>
            <a:off x="609600" y="38019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Image </a:t>
            </a:r>
            <a:r>
              <a:rPr lang="en-IN" b="1" dirty="0" err="1" smtClean="0"/>
              <a:t>Coloring</a:t>
            </a:r>
            <a:endParaRPr lang="en-IN" b="1" dirty="0" smtClean="0"/>
          </a:p>
          <a:p>
            <a:r>
              <a:rPr lang="en-US" dirty="0" err="1" smtClean="0"/>
              <a:t>Autoencoders</a:t>
            </a:r>
            <a:r>
              <a:rPr lang="en-US" dirty="0" smtClean="0"/>
              <a:t> are used for converting any black and white picture into a colored image. Depending on what is in the picture, it is possible to tell what the color should be</a:t>
            </a:r>
            <a:endParaRPr lang="en-IN" dirty="0"/>
          </a:p>
        </p:txBody>
      </p:sp>
      <p:pic>
        <p:nvPicPr>
          <p:cNvPr id="10" name="Picture 2" descr="Autoencoders Tutorial - Image Col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45325"/>
            <a:ext cx="50292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Applications of </a:t>
            </a:r>
            <a:r>
              <a:rPr lang="en-IN" b="1" dirty="0" err="1" smtClean="0"/>
              <a:t>Autoencoders</a:t>
            </a: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b="1" dirty="0"/>
              <a:t>Feature variation</a:t>
            </a:r>
            <a:endParaRPr lang="en-US" dirty="0"/>
          </a:p>
          <a:p>
            <a:r>
              <a:rPr lang="en-US" dirty="0"/>
              <a:t>It extracts only the required features of an image and generates the output by removing any noise or unnecessary interruption.</a:t>
            </a:r>
          </a:p>
          <a:p>
            <a:endParaRPr lang="en-IN" dirty="0"/>
          </a:p>
        </p:txBody>
      </p:sp>
      <p:pic>
        <p:nvPicPr>
          <p:cNvPr id="5122" name="Picture 2" descr="Autoencoders Tutorial - Feature Var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06" y="4338638"/>
            <a:ext cx="50292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0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of </a:t>
            </a:r>
            <a:r>
              <a:rPr lang="en-IN" b="1" dirty="0" err="1" smtClean="0"/>
              <a:t>Autoencoders</a:t>
            </a:r>
            <a:endParaRPr lang="en-IN" dirty="0"/>
          </a:p>
        </p:txBody>
      </p:sp>
      <p:sp>
        <p:nvSpPr>
          <p:cNvPr id="3" name="Content Placeholder 2"/>
          <p:cNvSpPr>
            <a:spLocks noGrp="1"/>
          </p:cNvSpPr>
          <p:nvPr>
            <p:ph idx="1"/>
          </p:nvPr>
        </p:nvSpPr>
        <p:spPr/>
        <p:txBody>
          <a:bodyPr/>
          <a:lstStyle/>
          <a:p>
            <a:r>
              <a:rPr lang="en-US" b="1" dirty="0"/>
              <a:t>Dimensionality Reduction</a:t>
            </a:r>
            <a:endParaRPr lang="en-US" dirty="0"/>
          </a:p>
          <a:p>
            <a:r>
              <a:rPr lang="en-US" dirty="0"/>
              <a:t>The reconstructed image is the same as our input but with reduced dimensions. It helps in providing the similar image with a reduced pixel value.</a:t>
            </a:r>
          </a:p>
          <a:p>
            <a:endParaRPr lang="en-IN" dirty="0"/>
          </a:p>
        </p:txBody>
      </p:sp>
      <p:pic>
        <p:nvPicPr>
          <p:cNvPr id="6146" name="Picture 2" descr="Autoencoders Tutorial - Dimensionality Re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175" y="1825625"/>
            <a:ext cx="50292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of </a:t>
            </a:r>
            <a:r>
              <a:rPr lang="en-IN" b="1" dirty="0" err="1" smtClean="0"/>
              <a:t>Autoencoders</a:t>
            </a:r>
            <a:endParaRPr lang="en-IN" dirty="0"/>
          </a:p>
        </p:txBody>
      </p:sp>
      <p:sp>
        <p:nvSpPr>
          <p:cNvPr id="3" name="Content Placeholder 2"/>
          <p:cNvSpPr>
            <a:spLocks noGrp="1"/>
          </p:cNvSpPr>
          <p:nvPr>
            <p:ph idx="1"/>
          </p:nvPr>
        </p:nvSpPr>
        <p:spPr/>
        <p:txBody>
          <a:bodyPr/>
          <a:lstStyle/>
          <a:p>
            <a:r>
              <a:rPr lang="en-US" b="1" dirty="0" err="1"/>
              <a:t>Denoising</a:t>
            </a:r>
            <a:r>
              <a:rPr lang="en-US" b="1" dirty="0"/>
              <a:t> Image</a:t>
            </a:r>
            <a:endParaRPr lang="en-US" dirty="0"/>
          </a:p>
          <a:p>
            <a:r>
              <a:rPr lang="en-US" dirty="0"/>
              <a:t>The input seen by the </a:t>
            </a:r>
            <a:r>
              <a:rPr lang="en-US" dirty="0" err="1" smtClean="0"/>
              <a:t>autoencoder</a:t>
            </a:r>
            <a:endParaRPr lang="en-US" dirty="0" smtClean="0"/>
          </a:p>
          <a:p>
            <a:pPr marL="0" indent="0">
              <a:buNone/>
            </a:pPr>
            <a:r>
              <a:rPr lang="en-US" dirty="0" smtClean="0"/>
              <a:t> </a:t>
            </a:r>
            <a:r>
              <a:rPr lang="en-US" dirty="0"/>
              <a:t>is not the raw input but a </a:t>
            </a:r>
            <a:endParaRPr lang="en-US" dirty="0" smtClean="0"/>
          </a:p>
          <a:p>
            <a:pPr marL="0" indent="0">
              <a:buNone/>
            </a:pPr>
            <a:r>
              <a:rPr lang="en-US" dirty="0" smtClean="0"/>
              <a:t>stochastically </a:t>
            </a:r>
            <a:r>
              <a:rPr lang="en-US" dirty="0"/>
              <a:t>corrupted version. </a:t>
            </a:r>
            <a:endParaRPr lang="en-US" dirty="0" smtClean="0"/>
          </a:p>
          <a:p>
            <a:pPr marL="0" indent="0">
              <a:buNone/>
            </a:pPr>
            <a:r>
              <a:rPr lang="en-US" dirty="0" smtClean="0"/>
              <a:t>A </a:t>
            </a:r>
            <a:r>
              <a:rPr lang="en-US" dirty="0" err="1"/>
              <a:t>denoising</a:t>
            </a:r>
            <a:r>
              <a:rPr lang="en-US" dirty="0"/>
              <a:t> </a:t>
            </a:r>
            <a:r>
              <a:rPr lang="en-US" dirty="0" err="1"/>
              <a:t>autoencoder</a:t>
            </a:r>
            <a:r>
              <a:rPr lang="en-US" dirty="0"/>
              <a:t> is thus </a:t>
            </a:r>
            <a:endParaRPr lang="en-US" dirty="0" smtClean="0"/>
          </a:p>
          <a:p>
            <a:pPr marL="0" indent="0">
              <a:buNone/>
            </a:pPr>
            <a:r>
              <a:rPr lang="en-US" dirty="0" smtClean="0"/>
              <a:t>trained </a:t>
            </a:r>
            <a:r>
              <a:rPr lang="en-US" dirty="0"/>
              <a:t>to reconstruct the original input from the noisy version.</a:t>
            </a:r>
          </a:p>
          <a:p>
            <a:endParaRPr lang="en-IN" dirty="0"/>
          </a:p>
        </p:txBody>
      </p:sp>
      <p:pic>
        <p:nvPicPr>
          <p:cNvPr id="7170" name="Picture 2" descr="Autoencoders Tutorial - Denoisi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51672"/>
            <a:ext cx="50292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12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 of </a:t>
            </a:r>
            <a:r>
              <a:rPr lang="en-IN" b="1" dirty="0" err="1" smtClean="0"/>
              <a:t>Autoencoders</a:t>
            </a:r>
            <a:endParaRPr lang="en-IN" dirty="0"/>
          </a:p>
        </p:txBody>
      </p:sp>
      <p:sp>
        <p:nvSpPr>
          <p:cNvPr id="3" name="Content Placeholder 2"/>
          <p:cNvSpPr>
            <a:spLocks noGrp="1"/>
          </p:cNvSpPr>
          <p:nvPr>
            <p:ph idx="1"/>
          </p:nvPr>
        </p:nvSpPr>
        <p:spPr>
          <a:xfrm>
            <a:off x="275317" y="2905488"/>
            <a:ext cx="10515600" cy="4351338"/>
          </a:xfrm>
        </p:spPr>
        <p:txBody>
          <a:bodyPr/>
          <a:lstStyle/>
          <a:p>
            <a:r>
              <a:rPr lang="en-US" b="1" dirty="0"/>
              <a:t>Watermark Removal</a:t>
            </a:r>
            <a:endParaRPr lang="en-US" dirty="0"/>
          </a:p>
          <a:p>
            <a:r>
              <a:rPr lang="en-US" dirty="0"/>
              <a:t>It is also used for removing watermarks from images or to remove any object while filming a video or a movie.</a:t>
            </a:r>
          </a:p>
          <a:p>
            <a:r>
              <a:rPr lang="en-US" dirty="0" smtClean="0"/>
              <a:t>Now </a:t>
            </a:r>
            <a:r>
              <a:rPr lang="en-US" dirty="0"/>
              <a:t>that you have an idea of the different industrial applications of </a:t>
            </a:r>
            <a:r>
              <a:rPr lang="en-US" dirty="0" err="1"/>
              <a:t>Autoencoders</a:t>
            </a:r>
            <a:r>
              <a:rPr lang="en-US" dirty="0"/>
              <a:t>, let’s continue our </a:t>
            </a:r>
            <a:r>
              <a:rPr lang="en-US" dirty="0" err="1"/>
              <a:t>Autoencoders</a:t>
            </a:r>
            <a:r>
              <a:rPr lang="en-US" dirty="0"/>
              <a:t> Tutorial Blog and understand the complex architecture of </a:t>
            </a:r>
            <a:r>
              <a:rPr lang="en-US" dirty="0" err="1"/>
              <a:t>Autoencoders</a:t>
            </a:r>
            <a:r>
              <a:rPr lang="en-US" dirty="0"/>
              <a:t>.</a:t>
            </a:r>
          </a:p>
          <a:p>
            <a:endParaRPr lang="en-IN" dirty="0"/>
          </a:p>
        </p:txBody>
      </p:sp>
      <p:pic>
        <p:nvPicPr>
          <p:cNvPr id="8194" name="Picture 2" descr="Autoencoders Tutorial - Watermark Remo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71" y="1716630"/>
            <a:ext cx="50292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5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Architecture of </a:t>
            </a:r>
            <a:r>
              <a:rPr lang="en-IN" b="1" dirty="0" err="1"/>
              <a:t>Autoencoders</a:t>
            </a:r>
            <a:endParaRPr lang="en-IN" dirty="0"/>
          </a:p>
        </p:txBody>
      </p:sp>
      <p:pic>
        <p:nvPicPr>
          <p:cNvPr id="9220" name="Picture 4" descr="Autoencoders Tutorial - Autoencoder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6549" y="2433207"/>
            <a:ext cx="8003177" cy="454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14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 of </a:t>
            </a:r>
            <a:r>
              <a:rPr lang="en-IN" b="1" dirty="0" err="1" smtClean="0"/>
              <a:t>Autoencoders</a:t>
            </a:r>
            <a:endParaRPr lang="en-IN" dirty="0"/>
          </a:p>
        </p:txBody>
      </p:sp>
      <p:sp>
        <p:nvSpPr>
          <p:cNvPr id="3" name="Content Placeholder 2"/>
          <p:cNvSpPr>
            <a:spLocks noGrp="1"/>
          </p:cNvSpPr>
          <p:nvPr>
            <p:ph idx="1"/>
          </p:nvPr>
        </p:nvSpPr>
        <p:spPr/>
        <p:txBody>
          <a:bodyPr/>
          <a:lstStyle/>
          <a:p>
            <a:r>
              <a:rPr lang="en-US" b="1" dirty="0"/>
              <a:t>Encoder:</a:t>
            </a:r>
            <a:r>
              <a:rPr lang="en-US" dirty="0"/>
              <a:t> This part of the network compresses the input into a </a:t>
            </a:r>
            <a:r>
              <a:rPr lang="en-US" b="1" dirty="0"/>
              <a:t>latent space representation</a:t>
            </a:r>
            <a:r>
              <a:rPr lang="en-US" dirty="0"/>
              <a:t>. The encoder layer </a:t>
            </a:r>
            <a:r>
              <a:rPr lang="en-US" b="1" dirty="0"/>
              <a:t>encodes</a:t>
            </a:r>
            <a:r>
              <a:rPr lang="en-US" dirty="0"/>
              <a:t> the input image as a compressed representation in a reduced dimension. The compressed image is the distorted version of the original image.</a:t>
            </a:r>
          </a:p>
          <a:p>
            <a:r>
              <a:rPr lang="en-US" b="1" dirty="0"/>
              <a:t>Code:</a:t>
            </a:r>
            <a:r>
              <a:rPr lang="en-US" dirty="0"/>
              <a:t> This part of the network represents the compressed input which is fed to the decoder.</a:t>
            </a:r>
          </a:p>
          <a:p>
            <a:r>
              <a:rPr lang="en-US" b="1" dirty="0"/>
              <a:t>Decoder:</a:t>
            </a:r>
            <a:r>
              <a:rPr lang="en-US" dirty="0"/>
              <a:t> This layer </a:t>
            </a:r>
            <a:r>
              <a:rPr lang="en-US" b="1" dirty="0"/>
              <a:t>decodes</a:t>
            </a:r>
            <a:r>
              <a:rPr lang="en-US" dirty="0"/>
              <a:t> the encoded image back to the original dimension. The decoded image is a </a:t>
            </a:r>
            <a:r>
              <a:rPr lang="en-US" dirty="0" err="1"/>
              <a:t>lossy</a:t>
            </a:r>
            <a:r>
              <a:rPr lang="en-US" dirty="0"/>
              <a:t> reconstruction of the original image and it is reconstructed from the latent space representation.</a:t>
            </a:r>
          </a:p>
          <a:p>
            <a:endParaRPr lang="en-IN" dirty="0"/>
          </a:p>
        </p:txBody>
      </p:sp>
    </p:spTree>
    <p:extLst>
      <p:ext uri="{BB962C8B-B14F-4D97-AF65-F5344CB8AC3E}">
        <p14:creationId xmlns:p14="http://schemas.microsoft.com/office/powerpoint/2010/main" val="33023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436</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medium-content-serif-font</vt:lpstr>
      <vt:lpstr>Open Sans</vt:lpstr>
      <vt:lpstr>Office Theme</vt:lpstr>
      <vt:lpstr>PowerPoint Presentation</vt:lpstr>
      <vt:lpstr>PowerPoint Presentation</vt:lpstr>
      <vt:lpstr>Applications of Autoencoders  </vt:lpstr>
      <vt:lpstr>Applications of Autoencoders  </vt:lpstr>
      <vt:lpstr>Applications of Autoencoders</vt:lpstr>
      <vt:lpstr>Applications of Autoencoders</vt:lpstr>
      <vt:lpstr>Applications of Autoencoders</vt:lpstr>
      <vt:lpstr>Architecture of Autoencoders</vt:lpstr>
      <vt:lpstr>Architecture of Autoencoders</vt:lpstr>
      <vt:lpstr>Architecture of Autoencoders</vt:lpstr>
      <vt:lpstr>PowerPoint Presentation</vt:lpstr>
      <vt:lpstr>PowerPoint Presentation</vt:lpstr>
      <vt:lpstr>PowerPoint Presentation</vt:lpstr>
      <vt:lpstr>PowerPoint Presentation</vt:lpstr>
      <vt:lpstr>PowerPoint Presentation</vt:lpstr>
      <vt:lpstr>Denoising Autoencoders</vt:lpstr>
      <vt:lpstr>PowerPoint Presentation</vt:lpstr>
      <vt:lpstr>PowerPoint Presentation</vt:lpstr>
      <vt:lpstr> Sparse Autoencoders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2020-09-04T07:05:22Z</dcterms:created>
  <dcterms:modified xsi:type="dcterms:W3CDTF">2020-09-09T05:35:46Z</dcterms:modified>
</cp:coreProperties>
</file>