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9" r:id="rId3"/>
    <p:sldId id="257" r:id="rId4"/>
    <p:sldId id="295" r:id="rId5"/>
    <p:sldId id="260" r:id="rId6"/>
    <p:sldId id="263" r:id="rId7"/>
    <p:sldId id="262" r:id="rId8"/>
    <p:sldId id="264" r:id="rId9"/>
    <p:sldId id="296" r:id="rId10"/>
    <p:sldId id="271" r:id="rId11"/>
    <p:sldId id="298" r:id="rId12"/>
    <p:sldId id="279" r:id="rId13"/>
    <p:sldId id="278" r:id="rId14"/>
  </p:sldIdLst>
  <p:sldSz cx="9144000" cy="5143500" type="screen16x9"/>
  <p:notesSz cx="6858000" cy="9144000"/>
  <p:embeddedFontLst>
    <p:embeddedFont>
      <p:font typeface="Quicksand" panose="020B0604020202020204" charset="0"/>
      <p:regular r:id="rId16"/>
      <p:bold r:id="rId17"/>
    </p:embeddedFont>
    <p:embeddedFont>
      <p:font typeface="Amatic SC" panose="020B0604020202020204" charset="-79"/>
      <p:regular r:id="rId18"/>
      <p:bold r:id="rId19"/>
    </p:embeddedFont>
    <p:embeddedFont>
      <p:font typeface="Short Stack"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03CB37-95F9-485E-A174-E9CAC466BC3E}">
  <a:tblStyle styleId="{2B03CB37-95F9-485E-A174-E9CAC466BC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D57D16-7341-47D1-A7A5-6802A93928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639925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417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714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91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427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717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282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492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49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498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977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720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21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729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5"/>
        </a:solidFill>
        <a:effectLst/>
      </p:bgPr>
    </p:bg>
    <p:spTree>
      <p:nvGrpSpPr>
        <p:cNvPr id="1"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endParaRP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0"/>
        <p:cNvGrpSpPr/>
        <p:nvPr/>
      </p:nvGrpSpPr>
      <p:grpSpPr>
        <a:xfrm>
          <a:off x="0" y="0"/>
          <a:ext cx="0" cy="0"/>
          <a:chOff x="0" y="0"/>
          <a:chExt cx="0" cy="0"/>
        </a:xfrm>
      </p:grpSpPr>
      <p:grpSp>
        <p:nvGrpSpPr>
          <p:cNvPr id="371"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2"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7"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0"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25"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31" name="Google Shape;431;p7"/>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2" name="Google Shape;432;p7"/>
          <p:cNvSpPr txBox="1">
            <a:spLocks noGrp="1"/>
          </p:cNvSpPr>
          <p:nvPr>
            <p:ph type="body" idx="1"/>
          </p:nvPr>
        </p:nvSpPr>
        <p:spPr>
          <a:xfrm>
            <a:off x="1028375"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3" name="Google Shape;433;p7"/>
          <p:cNvSpPr txBox="1">
            <a:spLocks noGrp="1"/>
          </p:cNvSpPr>
          <p:nvPr>
            <p:ph type="body" idx="2"/>
          </p:nvPr>
        </p:nvSpPr>
        <p:spPr>
          <a:xfrm>
            <a:off x="3439718"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4" name="Google Shape;434;p7"/>
          <p:cNvSpPr txBox="1">
            <a:spLocks noGrp="1"/>
          </p:cNvSpPr>
          <p:nvPr>
            <p:ph type="body" idx="3"/>
          </p:nvPr>
        </p:nvSpPr>
        <p:spPr>
          <a:xfrm>
            <a:off x="5851061" y="1431000"/>
            <a:ext cx="2200500" cy="2657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5" name="Google Shape;435;p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ith pattern">
  <p:cSld name="BLANK_1">
    <p:spTree>
      <p:nvGrpSpPr>
        <p:cNvPr id="1" name="Shape 564"/>
        <p:cNvGrpSpPr/>
        <p:nvPr/>
      </p:nvGrpSpPr>
      <p:grpSpPr>
        <a:xfrm>
          <a:off x="0" y="0"/>
          <a:ext cx="0" cy="0"/>
          <a:chOff x="0" y="0"/>
          <a:chExt cx="0" cy="0"/>
        </a:xfrm>
      </p:grpSpPr>
      <p:grpSp>
        <p:nvGrpSpPr>
          <p:cNvPr id="565"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6"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91"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14"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19"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25" name="Google Shape;625;p1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1">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0" dirty="0" smtClean="0"/>
              <a:t>Technology</a:t>
            </a:r>
            <a:endParaRPr sz="8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28"/>
          <p:cNvSpPr txBox="1">
            <a:spLocks noGrp="1"/>
          </p:cNvSpPr>
          <p:nvPr>
            <p:ph type="ctrTitle" idx="4294967295"/>
          </p:nvPr>
        </p:nvSpPr>
        <p:spPr>
          <a:xfrm>
            <a:off x="745334" y="1122829"/>
            <a:ext cx="7653282" cy="2212042"/>
          </a:xfrm>
          <a:prstGeom prst="rect">
            <a:avLst/>
          </a:prstGeom>
        </p:spPr>
        <p:txBody>
          <a:bodyPr spcFirstLastPara="1" wrap="square" lIns="0" tIns="0" rIns="0" bIns="0" anchor="b" anchorCtr="0">
            <a:noAutofit/>
          </a:bodyPr>
          <a:lstStyle/>
          <a:p>
            <a:pPr lvl="0" indent="457200" algn="just"/>
            <a:r>
              <a:rPr lang="en-US" sz="1800" b="0" dirty="0">
                <a:latin typeface="Quicksand" panose="020B0604020202020204" charset="0"/>
              </a:rPr>
              <a:t>To make matters worse, a consensus definition of technology has become more difficult to find due to recent evolution in science and its applications. It is especially confusing to decide whether technology refers to the machines (or more precisely the hardware), the rules that govern or make them work, the system that operates them or the different applications of science that are related to them. What is sure is that technology has shaped societies and adapted itself to people's changing needs.</a:t>
            </a:r>
            <a:endParaRPr sz="1800" dirty="0">
              <a:latin typeface="Quicksand" panose="020B0604020202020204" charset="0"/>
            </a:endParaRPr>
          </a:p>
        </p:txBody>
      </p:sp>
      <p:sp>
        <p:nvSpPr>
          <p:cNvPr id="832" name="Google Shape;832;p28"/>
          <p:cNvSpPr txBox="1">
            <a:spLocks noGrp="1"/>
          </p:cNvSpPr>
          <p:nvPr>
            <p:ph type="subTitle" idx="4294967295"/>
          </p:nvPr>
        </p:nvSpPr>
        <p:spPr>
          <a:xfrm>
            <a:off x="501020" y="117123"/>
            <a:ext cx="5819097" cy="750212"/>
          </a:xfrm>
          <a:prstGeom prst="rect">
            <a:avLst/>
          </a:prstGeom>
        </p:spPr>
        <p:txBody>
          <a:bodyPr spcFirstLastPara="1" wrap="square" lIns="0" tIns="0" rIns="0" bIns="0" anchor="t" anchorCtr="0">
            <a:noAutofit/>
          </a:bodyPr>
          <a:lstStyle/>
          <a:p>
            <a:pPr marL="114300" indent="0">
              <a:buNone/>
            </a:pPr>
            <a:r>
              <a:rPr lang="en-US" sz="2800" b="1" dirty="0">
                <a:solidFill>
                  <a:srgbClr val="FF0000"/>
                </a:solidFill>
                <a:latin typeface="Amatic SC" panose="020B0604020202020204" charset="-79"/>
                <a:cs typeface="Amatic SC" panose="020B0604020202020204" charset="-79"/>
              </a:rPr>
              <a:t>Contemporary view about technology</a:t>
            </a:r>
          </a:p>
        </p:txBody>
      </p:sp>
      <p:sp>
        <p:nvSpPr>
          <p:cNvPr id="835" name="Google Shape;835;p2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1964484" y="1290918"/>
            <a:ext cx="4919400" cy="1566532"/>
          </a:xfrm>
          <a:prstGeom prst="rect">
            <a:avLst/>
          </a:prstGeom>
        </p:spPr>
        <p:txBody>
          <a:bodyPr spcFirstLastPara="1" wrap="square" lIns="0" tIns="0" rIns="0" bIns="0" anchor="b" anchorCtr="0">
            <a:noAutofit/>
          </a:bodyPr>
          <a:lstStyle/>
          <a:p>
            <a:r>
              <a:rPr lang="en-US" sz="5400" dirty="0">
                <a:solidFill>
                  <a:srgbClr val="FF0000"/>
                </a:solidFill>
              </a:rPr>
              <a:t>Tools made by animals</a:t>
            </a:r>
          </a:p>
        </p:txBody>
      </p:sp>
    </p:spTree>
    <p:extLst>
      <p:ext uri="{BB962C8B-B14F-4D97-AF65-F5344CB8AC3E}">
        <p14:creationId xmlns:p14="http://schemas.microsoft.com/office/powerpoint/2010/main" val="1311977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36"/>
          <p:cNvSpPr txBox="1">
            <a:spLocks noGrp="1"/>
          </p:cNvSpPr>
          <p:nvPr>
            <p:ph type="title"/>
          </p:nvPr>
        </p:nvSpPr>
        <p:spPr>
          <a:xfrm>
            <a:off x="-1291243" y="589254"/>
            <a:ext cx="7087200" cy="550200"/>
          </a:xfrm>
          <a:prstGeom prst="rect">
            <a:avLst/>
          </a:prstGeom>
        </p:spPr>
        <p:txBody>
          <a:bodyPr spcFirstLastPara="1" wrap="square" lIns="0" tIns="0" rIns="0" bIns="0" anchor="b" anchorCtr="0">
            <a:noAutofit/>
          </a:bodyPr>
          <a:lstStyle/>
          <a:p>
            <a:r>
              <a:rPr lang="en-US" sz="2000" dirty="0">
                <a:solidFill>
                  <a:srgbClr val="FF0000"/>
                </a:solidFill>
                <a:latin typeface="Quicksand" panose="020B0604020202020204" charset="0"/>
              </a:rPr>
              <a:t>Tools made by animals</a:t>
            </a:r>
          </a:p>
        </p:txBody>
      </p:sp>
      <p:sp>
        <p:nvSpPr>
          <p:cNvPr id="931" name="Google Shape;931;p36"/>
          <p:cNvSpPr txBox="1">
            <a:spLocks noGrp="1"/>
          </p:cNvSpPr>
          <p:nvPr>
            <p:ph type="body" idx="1"/>
          </p:nvPr>
        </p:nvSpPr>
        <p:spPr>
          <a:xfrm>
            <a:off x="901943" y="1415358"/>
            <a:ext cx="7087200" cy="2683200"/>
          </a:xfrm>
          <a:prstGeom prst="rect">
            <a:avLst/>
          </a:prstGeom>
        </p:spPr>
        <p:txBody>
          <a:bodyPr spcFirstLastPara="1" wrap="square" lIns="0" tIns="0" rIns="0" bIns="0" anchor="t" anchorCtr="0">
            <a:noAutofit/>
          </a:bodyPr>
          <a:lstStyle/>
          <a:p>
            <a:pPr marL="0" lvl="0" indent="457200" algn="just">
              <a:buNone/>
            </a:pPr>
            <a:r>
              <a:rPr lang="en-US" sz="1800" dirty="0"/>
              <a:t>Until recently, it was believed that the development of technology was restricted only to human beings, but 21st-century scientific studies indicate that other primates and certain dolphin communities have developed simple tools and passed their knowledge to other generations.</a:t>
            </a:r>
            <a:endParaRPr sz="1800" dirty="0"/>
          </a:p>
        </p:txBody>
      </p:sp>
      <p:sp>
        <p:nvSpPr>
          <p:cNvPr id="932" name="Google Shape;932;p3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3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923" name="Google Shape;923;p35"/>
          <p:cNvSpPr txBox="1">
            <a:spLocks noGrp="1"/>
          </p:cNvSpPr>
          <p:nvPr>
            <p:ph type="ctrTitle" idx="4294967295"/>
          </p:nvPr>
        </p:nvSpPr>
        <p:spPr>
          <a:xfrm>
            <a:off x="1392600" y="2140129"/>
            <a:ext cx="6593700" cy="86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924" name="Google Shape;924;p35"/>
          <p:cNvSpPr txBox="1">
            <a:spLocks noGrp="1"/>
          </p:cNvSpPr>
          <p:nvPr>
            <p:ph type="subTitle" idx="4294967295"/>
          </p:nvPr>
        </p:nvSpPr>
        <p:spPr>
          <a:xfrm>
            <a:off x="1392600" y="3001134"/>
            <a:ext cx="6593700" cy="1015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800" b="1" dirty="0"/>
              <a:t>Any questions?</a:t>
            </a:r>
            <a:endParaRPr sz="1800" b="1" dirty="0"/>
          </a:p>
          <a:p>
            <a:pPr marL="0" lvl="0" indent="0" algn="ctr" rtl="0">
              <a:spcBef>
                <a:spcPts val="0"/>
              </a:spcBef>
              <a:spcAft>
                <a:spcPts val="0"/>
              </a:spcAft>
              <a:buClr>
                <a:schemeClr val="dk1"/>
              </a:buClr>
              <a:buSzPts val="1100"/>
              <a:buFont typeface="Arial"/>
              <a:buNone/>
            </a:pPr>
            <a:r>
              <a:rPr lang="en" sz="1800" dirty="0"/>
              <a:t>You can find me at </a:t>
            </a:r>
            <a:r>
              <a:rPr lang="en" sz="1800" dirty="0" smtClean="0"/>
              <a:t>@</a:t>
            </a:r>
            <a:r>
              <a:rPr lang="en" sz="1800" dirty="0" smtClean="0">
                <a:solidFill>
                  <a:srgbClr val="FFC000"/>
                </a:solidFill>
              </a:rPr>
              <a:t>Team5</a:t>
            </a:r>
            <a:r>
              <a:rPr lang="en" sz="1800" dirty="0" smtClean="0"/>
              <a:t> </a:t>
            </a:r>
            <a:r>
              <a:rPr lang="en" sz="1800" dirty="0"/>
              <a:t>&amp; </a:t>
            </a:r>
            <a:r>
              <a:rPr lang="en" sz="1800" dirty="0" smtClean="0"/>
              <a:t>Team5@Pro.vip</a:t>
            </a:r>
            <a:endParaRPr sz="1800" b="1" dirty="0"/>
          </a:p>
        </p:txBody>
      </p:sp>
      <p:sp>
        <p:nvSpPr>
          <p:cNvPr id="925" name="Google Shape;925;p35"/>
          <p:cNvSpPr/>
          <p:nvPr/>
        </p:nvSpPr>
        <p:spPr>
          <a:xfrm>
            <a:off x="4039248" y="927032"/>
            <a:ext cx="1300413" cy="114978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1964484" y="1290918"/>
            <a:ext cx="4919400" cy="1566532"/>
          </a:xfrm>
          <a:prstGeom prst="rect">
            <a:avLst/>
          </a:prstGeom>
        </p:spPr>
        <p:txBody>
          <a:bodyPr spcFirstLastPara="1" wrap="square" lIns="0" tIns="0" rIns="0" bIns="0" anchor="b" anchorCtr="0">
            <a:noAutofit/>
          </a:bodyPr>
          <a:lstStyle/>
          <a:p>
            <a:pPr lvl="0"/>
            <a:r>
              <a:rPr lang="en-US" sz="5400" dirty="0" smtClean="0">
                <a:solidFill>
                  <a:srgbClr val="FF0000"/>
                </a:solidFill>
              </a:rPr>
              <a:t>What is technology</a:t>
            </a:r>
            <a:endParaRPr sz="5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598694" y="602362"/>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200" dirty="0" smtClean="0">
                <a:solidFill>
                  <a:srgbClr val="FF0000"/>
                </a:solidFill>
              </a:rPr>
              <a:t>W</a:t>
            </a:r>
            <a:r>
              <a:rPr lang="en" sz="3200" dirty="0" smtClean="0">
                <a:solidFill>
                  <a:srgbClr val="FF0000"/>
                </a:solidFill>
              </a:rPr>
              <a:t>hat is technology?</a:t>
            </a:r>
            <a:endParaRPr sz="3200" dirty="0">
              <a:solidFill>
                <a:srgbClr val="FF0000"/>
              </a:solidFill>
            </a:endParaRPr>
          </a:p>
        </p:txBody>
      </p:sp>
      <p:sp>
        <p:nvSpPr>
          <p:cNvPr id="701" name="Google Shape;701;p14"/>
          <p:cNvSpPr txBox="1">
            <a:spLocks noGrp="1"/>
          </p:cNvSpPr>
          <p:nvPr>
            <p:ph type="body" idx="1"/>
          </p:nvPr>
        </p:nvSpPr>
        <p:spPr>
          <a:xfrm>
            <a:off x="948019" y="1213074"/>
            <a:ext cx="3529852" cy="3061197"/>
          </a:xfrm>
          <a:prstGeom prst="rect">
            <a:avLst/>
          </a:prstGeom>
        </p:spPr>
        <p:txBody>
          <a:bodyPr spcFirstLastPara="1" wrap="square" lIns="0" tIns="0" rIns="0" bIns="0" anchor="t" anchorCtr="0">
            <a:noAutofit/>
          </a:bodyPr>
          <a:lstStyle/>
          <a:p>
            <a:pPr marL="0" lvl="0" indent="0" algn="just">
              <a:buClr>
                <a:schemeClr val="dk1"/>
              </a:buClr>
              <a:buSzPts val="1100"/>
              <a:buNone/>
            </a:pPr>
            <a:r>
              <a:rPr lang="en-US" sz="1200" b="1" dirty="0" smtClean="0"/>
              <a:t>   </a:t>
            </a:r>
            <a:r>
              <a:rPr lang="en-US" sz="1400" b="1" dirty="0"/>
              <a:t>Etymologically the term technology comes from the combination of these two Greek morphemes </a:t>
            </a:r>
            <a:r>
              <a:rPr lang="en-US" sz="1400" b="1" dirty="0" err="1"/>
              <a:t>tékhnē</a:t>
            </a:r>
            <a:r>
              <a:rPr lang="en-US" sz="1400" b="1" dirty="0"/>
              <a:t>, (meaning “art”) and ‎-</a:t>
            </a:r>
            <a:r>
              <a:rPr lang="en-US" sz="1400" b="1" dirty="0" err="1"/>
              <a:t>logía</a:t>
            </a:r>
            <a:r>
              <a:rPr lang="en-US" sz="1400" b="1" dirty="0"/>
              <a:t> (meaning “study”). It refers to the collection of techniques, skills, methods, and processes used in the production of goods or services or the accomplishment of objectives, such as scientific </a:t>
            </a:r>
            <a:r>
              <a:rPr lang="en-US" sz="1400" b="1" dirty="0" smtClean="0"/>
              <a:t>investigation..</a:t>
            </a:r>
          </a:p>
          <a:p>
            <a:pPr marL="0" lvl="0" indent="0" algn="just">
              <a:buClr>
                <a:schemeClr val="dk1"/>
              </a:buClr>
              <a:buSzPts val="1100"/>
              <a:buNone/>
            </a:pPr>
            <a:endParaRPr sz="1400" b="1"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000" y="1105497"/>
            <a:ext cx="2558617" cy="30785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598694" y="602362"/>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200" dirty="0" smtClean="0">
                <a:solidFill>
                  <a:srgbClr val="FF0000"/>
                </a:solidFill>
              </a:rPr>
              <a:t>W</a:t>
            </a:r>
            <a:r>
              <a:rPr lang="en" sz="3200" dirty="0" smtClean="0">
                <a:solidFill>
                  <a:srgbClr val="FF0000"/>
                </a:solidFill>
              </a:rPr>
              <a:t>hat is technology?</a:t>
            </a:r>
            <a:endParaRPr sz="3200" dirty="0">
              <a:solidFill>
                <a:srgbClr val="FF0000"/>
              </a:solidFill>
            </a:endParaRPr>
          </a:p>
        </p:txBody>
      </p:sp>
      <p:sp>
        <p:nvSpPr>
          <p:cNvPr id="701" name="Google Shape;701;p14"/>
          <p:cNvSpPr txBox="1">
            <a:spLocks noGrp="1"/>
          </p:cNvSpPr>
          <p:nvPr>
            <p:ph type="body" idx="1"/>
          </p:nvPr>
        </p:nvSpPr>
        <p:spPr>
          <a:xfrm>
            <a:off x="948019" y="1213074"/>
            <a:ext cx="3529852" cy="3338755"/>
          </a:xfrm>
          <a:prstGeom prst="rect">
            <a:avLst/>
          </a:prstGeom>
        </p:spPr>
        <p:txBody>
          <a:bodyPr spcFirstLastPara="1" wrap="square" lIns="0" tIns="0" rIns="0" bIns="0" anchor="t" anchorCtr="0">
            <a:noAutofit/>
          </a:bodyPr>
          <a:lstStyle/>
          <a:p>
            <a:pPr marL="0" lvl="0" indent="0" algn="just">
              <a:buClr>
                <a:schemeClr val="dk1"/>
              </a:buClr>
              <a:buSzPts val="1100"/>
              <a:buNone/>
            </a:pPr>
            <a:r>
              <a:rPr lang="en-US" sz="1200" b="1" dirty="0"/>
              <a:t>The human species' use of technology began with the conversion of natural resources into simple tools. The prehistoric discovery of how to control fire and the later Agricultural Revolution increased the available sources of food. Likewise, the invention of the wheel helped humans to travel in and control their environment. Later developments in historic times, including the printing press, the telephone, and the Internet, have lessened physical barriers to communication and allowed humans to interact freely on a global scale. The steady progress of military technology has brought weapons of ever-increasing destructive power.</a:t>
            </a:r>
            <a:endParaRPr sz="1200" b="1"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24" y="1350583"/>
            <a:ext cx="4017343" cy="2912136"/>
          </a:xfrm>
          <a:prstGeom prst="rect">
            <a:avLst/>
          </a:prstGeom>
        </p:spPr>
      </p:pic>
    </p:spTree>
    <p:extLst>
      <p:ext uri="{BB962C8B-B14F-4D97-AF65-F5344CB8AC3E}">
        <p14:creationId xmlns:p14="http://schemas.microsoft.com/office/powerpoint/2010/main" val="2099920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1917729" y="1670784"/>
            <a:ext cx="5039700" cy="1704428"/>
          </a:xfrm>
          <a:prstGeom prst="rect">
            <a:avLst/>
          </a:prstGeom>
        </p:spPr>
        <p:txBody>
          <a:bodyPr spcFirstLastPara="1" wrap="square" lIns="0" tIns="0" rIns="0" bIns="0" anchor="t" anchorCtr="0">
            <a:noAutofit/>
          </a:bodyPr>
          <a:lstStyle/>
          <a:p>
            <a:pPr marL="0" indent="0">
              <a:buNone/>
            </a:pPr>
            <a:r>
              <a:rPr lang="en-US" sz="5400" dirty="0">
                <a:solidFill>
                  <a:srgbClr val="FF0000"/>
                </a:solidFill>
              </a:rPr>
              <a:t>The Greeks view about technology</a:t>
            </a:r>
          </a:p>
          <a:p>
            <a:pPr marL="0" lvl="0" indent="0" algn="ctr" rtl="0">
              <a:spcBef>
                <a:spcPts val="0"/>
              </a:spcBef>
              <a:spcAft>
                <a:spcPts val="0"/>
              </a:spcAft>
              <a:buNone/>
            </a:pPr>
            <a:endParaRPr dirty="0">
              <a:solidFill>
                <a:srgbClr val="FF0000"/>
              </a:solidFill>
            </a:endParaRPr>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0"/>
          <p:cNvSpPr txBox="1">
            <a:spLocks noGrp="1"/>
          </p:cNvSpPr>
          <p:nvPr>
            <p:ph type="body" idx="1"/>
          </p:nvPr>
        </p:nvSpPr>
        <p:spPr>
          <a:xfrm>
            <a:off x="873733" y="1383162"/>
            <a:ext cx="4753859" cy="2778702"/>
          </a:xfrm>
          <a:prstGeom prst="rect">
            <a:avLst/>
          </a:prstGeom>
        </p:spPr>
        <p:txBody>
          <a:bodyPr spcFirstLastPara="1" wrap="square" lIns="0" tIns="0" rIns="0" bIns="0" anchor="t" anchorCtr="0">
            <a:noAutofit/>
          </a:bodyPr>
          <a:lstStyle/>
          <a:p>
            <a:pPr marL="0" lvl="0" indent="0" algn="just">
              <a:buNone/>
            </a:pPr>
            <a:r>
              <a:rPr lang="en-US" sz="1600" dirty="0" smtClean="0"/>
              <a:t>Technology has been a subject of discussion in philosophy since the Greeks. The Greek philosopher Democritus, for example, believed that technology is an imitation of nature. House-building and weaving were first invented by imitating swallows and spiders building their nests and nets, respectively.</a:t>
            </a:r>
            <a:endParaRPr sz="1600" dirty="0"/>
          </a:p>
        </p:txBody>
      </p:sp>
      <p:sp>
        <p:nvSpPr>
          <p:cNvPr id="747" name="Google Shape;747;p20"/>
          <p:cNvSpPr txBox="1">
            <a:spLocks noGrp="1"/>
          </p:cNvSpPr>
          <p:nvPr>
            <p:ph type="title"/>
          </p:nvPr>
        </p:nvSpPr>
        <p:spPr>
          <a:xfrm>
            <a:off x="645458" y="722400"/>
            <a:ext cx="5567083" cy="478370"/>
          </a:xfrm>
          <a:prstGeom prst="rect">
            <a:avLst/>
          </a:prstGeom>
        </p:spPr>
        <p:txBody>
          <a:bodyPr spcFirstLastPara="1" wrap="square" lIns="0" tIns="0" rIns="0" bIns="0" anchor="b" anchorCtr="0">
            <a:noAutofit/>
          </a:bodyPr>
          <a:lstStyle/>
          <a:p>
            <a:r>
              <a:rPr lang="en-US" sz="3200" dirty="0" smtClean="0">
                <a:solidFill>
                  <a:srgbClr val="FF0000"/>
                </a:solidFill>
              </a:rPr>
              <a:t>The Greeks view about technology</a:t>
            </a:r>
            <a:endParaRPr lang="en-US" sz="3200" dirty="0">
              <a:solidFill>
                <a:srgbClr val="FF0000"/>
              </a:solidFill>
            </a:endParaRPr>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629" y="1212226"/>
            <a:ext cx="1855695" cy="2255680"/>
          </a:xfrm>
          <a:prstGeom prst="rect">
            <a:avLst/>
          </a:prstGeom>
        </p:spPr>
      </p:pic>
      <p:sp>
        <p:nvSpPr>
          <p:cNvPr id="8" name="TextBox 7"/>
          <p:cNvSpPr txBox="1"/>
          <p:nvPr/>
        </p:nvSpPr>
        <p:spPr>
          <a:xfrm>
            <a:off x="6461311" y="3563473"/>
            <a:ext cx="1694329" cy="523220"/>
          </a:xfrm>
          <a:prstGeom prst="rect">
            <a:avLst/>
          </a:prstGeom>
          <a:noFill/>
        </p:spPr>
        <p:txBody>
          <a:bodyPr wrap="square" rtlCol="0">
            <a:spAutoFit/>
          </a:bodyPr>
          <a:lstStyle/>
          <a:p>
            <a:pPr algn="ctr"/>
            <a:r>
              <a:rPr lang="en-US" dirty="0" smtClean="0">
                <a:latin typeface="Quicksand" panose="020B0604020202020204" charset="0"/>
              </a:rPr>
              <a:t>Aristotle</a:t>
            </a:r>
          </a:p>
          <a:p>
            <a:pPr algn="ctr"/>
            <a:r>
              <a:rPr lang="en-US" dirty="0" smtClean="0">
                <a:latin typeface="Quicksand" panose="020B0604020202020204" charset="0"/>
              </a:rPr>
              <a:t>( 384–322</a:t>
            </a:r>
            <a:r>
              <a:rPr lang="en-US" dirty="0">
                <a:latin typeface="Quicksand" panose="020B0604020202020204" charset="0"/>
              </a:rPr>
              <a:t> </a:t>
            </a:r>
            <a:r>
              <a:rPr lang="en-US" dirty="0" smtClean="0">
                <a:latin typeface="Quicksand" panose="020B0604020202020204" charset="0"/>
              </a:rPr>
              <a:t>BC )</a:t>
            </a:r>
            <a:endParaRPr lang="en-US" dirty="0">
              <a:latin typeface="Quicksand" panose="020B060402020202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5" name="Google Shape;735;p19"/>
          <p:cNvSpPr txBox="1">
            <a:spLocks noGrp="1"/>
          </p:cNvSpPr>
          <p:nvPr>
            <p:ph type="subTitle" idx="4294967295"/>
          </p:nvPr>
        </p:nvSpPr>
        <p:spPr>
          <a:xfrm>
            <a:off x="973917" y="2291199"/>
            <a:ext cx="6361454" cy="784800"/>
          </a:xfrm>
          <a:prstGeom prst="rect">
            <a:avLst/>
          </a:prstGeom>
        </p:spPr>
        <p:txBody>
          <a:bodyPr spcFirstLastPara="1" wrap="square" lIns="0" tIns="0" rIns="0" bIns="0" anchor="t" anchorCtr="0">
            <a:noAutofit/>
          </a:bodyPr>
          <a:lstStyle/>
          <a:p>
            <a:pPr marL="0" lvl="0" indent="0" algn="ctr">
              <a:buNone/>
            </a:pPr>
            <a:r>
              <a:rPr lang="en-US" sz="2800" dirty="0">
                <a:solidFill>
                  <a:srgbClr val="FFFF00"/>
                </a:solidFill>
              </a:rPr>
              <a:t>"</a:t>
            </a:r>
            <a:r>
              <a:rPr lang="en-US" sz="2800" dirty="0">
                <a:solidFill>
                  <a:srgbClr val="FFC000"/>
                </a:solidFill>
              </a:rPr>
              <a:t>generally art in some cases completes what nature cannot bring to a finish.</a:t>
            </a:r>
            <a:r>
              <a:rPr lang="en-US" sz="2800" dirty="0">
                <a:solidFill>
                  <a:srgbClr val="FFFF00"/>
                </a:solidFill>
              </a:rPr>
              <a:t>"</a:t>
            </a:r>
            <a:endParaRPr sz="2800" dirty="0">
              <a:solidFill>
                <a:srgbClr val="FFFF00"/>
              </a:solidFill>
            </a:endParaRPr>
          </a:p>
        </p:txBody>
      </p:sp>
      <p:sp>
        <p:nvSpPr>
          <p:cNvPr id="736" name="Google Shape;736;p19"/>
          <p:cNvSpPr/>
          <p:nvPr/>
        </p:nvSpPr>
        <p:spPr>
          <a:xfrm>
            <a:off x="7121517" y="887642"/>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621007" y="3253838"/>
            <a:ext cx="1343140" cy="142077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7270572" y="474237"/>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1350824" y="2435862"/>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196772" y="4770021"/>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741" name="Google Shape;741;p19"/>
          <p:cNvSpPr txBox="1">
            <a:spLocks noGrp="1"/>
          </p:cNvSpPr>
          <p:nvPr>
            <p:ph type="ctrTitle" idx="4294967295"/>
          </p:nvPr>
        </p:nvSpPr>
        <p:spPr>
          <a:xfrm>
            <a:off x="1122972" y="676759"/>
            <a:ext cx="6147600" cy="1202645"/>
          </a:xfrm>
          <a:prstGeom prst="rect">
            <a:avLst/>
          </a:prstGeom>
        </p:spPr>
        <p:txBody>
          <a:bodyPr spcFirstLastPara="1" wrap="square" lIns="0" tIns="0" rIns="0" bIns="0" anchor="b" anchorCtr="0">
            <a:noAutofit/>
          </a:bodyPr>
          <a:lstStyle/>
          <a:p>
            <a:pPr lvl="0"/>
            <a:r>
              <a:rPr lang="en-US" sz="2800" dirty="0">
                <a:solidFill>
                  <a:schemeClr val="bg2">
                    <a:lumMod val="75000"/>
                  </a:schemeClr>
                </a:solidFill>
              </a:rPr>
              <a:t>Aristotle held the same view that technology is the consequence of imitation of nature, but he added in his book</a:t>
            </a:r>
            <a:r>
              <a:rPr lang="en-US" sz="2800" dirty="0">
                <a:solidFill>
                  <a:srgbClr val="FF0000"/>
                </a:solidFill>
              </a:rPr>
              <a:t> </a:t>
            </a:r>
            <a:r>
              <a:rPr lang="en-US" sz="2800" dirty="0">
                <a:solidFill>
                  <a:srgbClr val="FFFF00"/>
                </a:solidFill>
              </a:rPr>
              <a:t>Physics Book II</a:t>
            </a:r>
            <a:r>
              <a:rPr lang="en-US" sz="2800" dirty="0">
                <a:solidFill>
                  <a:srgbClr val="FF0000"/>
                </a:solidFill>
              </a:rPr>
              <a:t> </a:t>
            </a:r>
            <a:r>
              <a:rPr lang="en-US" sz="2800" dirty="0">
                <a:solidFill>
                  <a:schemeClr val="bg2">
                    <a:lumMod val="75000"/>
                  </a:schemeClr>
                </a:solidFill>
              </a:rPr>
              <a:t>that:</a:t>
            </a:r>
            <a:endParaRPr sz="2800" dirty="0">
              <a:solidFill>
                <a:schemeClr val="bg2">
                  <a:lumMod val="7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21"/>
          <p:cNvSpPr txBox="1">
            <a:spLocks noGrp="1"/>
          </p:cNvSpPr>
          <p:nvPr>
            <p:ph type="title"/>
          </p:nvPr>
        </p:nvSpPr>
        <p:spPr>
          <a:xfrm>
            <a:off x="268616" y="626475"/>
            <a:ext cx="7087200" cy="550200"/>
          </a:xfrm>
          <a:prstGeom prst="rect">
            <a:avLst/>
          </a:prstGeom>
        </p:spPr>
        <p:txBody>
          <a:bodyPr spcFirstLastPara="1" wrap="square" lIns="0" tIns="0" rIns="0" bIns="0" anchor="b" anchorCtr="0">
            <a:noAutofit/>
          </a:bodyPr>
          <a:lstStyle/>
          <a:p>
            <a:pPr lvl="0"/>
            <a:r>
              <a:rPr lang="en-US" sz="2400" dirty="0" smtClean="0"/>
              <a:t>Aristotle also distinguishes between natural things and artifacts. </a:t>
            </a:r>
            <a:endParaRPr sz="2400" dirty="0"/>
          </a:p>
        </p:txBody>
      </p:sp>
      <p:sp>
        <p:nvSpPr>
          <p:cNvPr id="758" name="Google Shape;758;p21"/>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3" name="Text Placeholder 2"/>
          <p:cNvSpPr>
            <a:spLocks noGrp="1"/>
          </p:cNvSpPr>
          <p:nvPr>
            <p:ph type="body" idx="2"/>
          </p:nvPr>
        </p:nvSpPr>
        <p:spPr>
          <a:xfrm>
            <a:off x="1326375" y="1392079"/>
            <a:ext cx="5128213" cy="1292029"/>
          </a:xfrm>
        </p:spPr>
        <p:txBody>
          <a:bodyPr/>
          <a:lstStyle/>
          <a:p>
            <a:pPr marL="127000" indent="0" algn="just">
              <a:buNone/>
            </a:pPr>
            <a:r>
              <a:rPr lang="en-US" dirty="0"/>
              <a:t> </a:t>
            </a:r>
            <a:r>
              <a:rPr lang="en-US" dirty="0">
                <a:solidFill>
                  <a:srgbClr val="002060"/>
                </a:solidFill>
              </a:rPr>
              <a:t>According to </a:t>
            </a:r>
            <a:r>
              <a:rPr lang="en-US" dirty="0" smtClean="0">
                <a:solidFill>
                  <a:srgbClr val="002060"/>
                </a:solidFill>
              </a:rPr>
              <a:t>Aristotle</a:t>
            </a:r>
            <a:r>
              <a:rPr lang="en-US" dirty="0" smtClean="0"/>
              <a:t>, the </a:t>
            </a:r>
            <a:r>
              <a:rPr lang="en-US" dirty="0"/>
              <a:t>former have their principles of generation and motion inside, whereas the latter, insofar as they are artifacts, are generated only by outward causes.</a:t>
            </a:r>
          </a:p>
        </p:txBody>
      </p:sp>
      <p:sp>
        <p:nvSpPr>
          <p:cNvPr id="4" name="Text Placeholder 3"/>
          <p:cNvSpPr>
            <a:spLocks noGrp="1"/>
          </p:cNvSpPr>
          <p:nvPr>
            <p:ph type="body" idx="3"/>
          </p:nvPr>
        </p:nvSpPr>
        <p:spPr>
          <a:xfrm>
            <a:off x="2462644" y="2684108"/>
            <a:ext cx="5644537" cy="1264517"/>
          </a:xfrm>
        </p:spPr>
        <p:txBody>
          <a:bodyPr/>
          <a:lstStyle/>
          <a:p>
            <a:pPr marL="127000" indent="0" algn="just">
              <a:buNone/>
            </a:pPr>
            <a:r>
              <a:rPr lang="en-US" dirty="0"/>
              <a:t> For example, animals, which are natura</a:t>
            </a:r>
            <a:r>
              <a:rPr lang="en-US" i="1" dirty="0"/>
              <a:t>l</a:t>
            </a:r>
            <a:r>
              <a:rPr lang="en-US" dirty="0"/>
              <a:t> things, can grow, move, and reproduce. A wooden bed, which is an artifact made by a human, cannot move, grow, or reproduce itself.</a:t>
            </a:r>
          </a:p>
        </p:txBody>
      </p:sp>
      <p:sp>
        <p:nvSpPr>
          <p:cNvPr id="12" name="Google Shape;738;p19"/>
          <p:cNvSpPr/>
          <p:nvPr/>
        </p:nvSpPr>
        <p:spPr>
          <a:xfrm>
            <a:off x="533595" y="785079"/>
            <a:ext cx="320293" cy="34447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3" name="Google Shape;736;p19"/>
          <p:cNvSpPr/>
          <p:nvPr/>
        </p:nvSpPr>
        <p:spPr>
          <a:xfrm>
            <a:off x="6806590" y="73464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4" name="Google Shape;737;p19"/>
          <p:cNvSpPr/>
          <p:nvPr/>
        </p:nvSpPr>
        <p:spPr>
          <a:xfrm rot="1473006">
            <a:off x="654806" y="2766474"/>
            <a:ext cx="1343140" cy="142077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28"/>
          <p:cNvSpPr txBox="1">
            <a:spLocks noGrp="1"/>
          </p:cNvSpPr>
          <p:nvPr>
            <p:ph type="ctrTitle" idx="4294967295"/>
          </p:nvPr>
        </p:nvSpPr>
        <p:spPr>
          <a:xfrm>
            <a:off x="751130" y="1116104"/>
            <a:ext cx="3659506" cy="2534771"/>
          </a:xfrm>
          <a:prstGeom prst="rect">
            <a:avLst/>
          </a:prstGeom>
        </p:spPr>
        <p:txBody>
          <a:bodyPr spcFirstLastPara="1" wrap="square" lIns="0" tIns="0" rIns="0" bIns="0" anchor="b" anchorCtr="0">
            <a:noAutofit/>
          </a:bodyPr>
          <a:lstStyle/>
          <a:p>
            <a:pPr lvl="0" indent="457200" algn="just"/>
            <a:r>
              <a:rPr lang="en-US" sz="1600" b="0" dirty="0">
                <a:latin typeface="Quicksand" panose="020B0604020202020204" charset="0"/>
              </a:rPr>
              <a:t>Today, technology is a subject of debate because it is considered to be a double-edged sword. While it has helped humanity in extending its potential with outstanding inventions, it is nonetheless threatening humankind through some other destructive ones. In addition to polluting the earth in unprecedented ways, wars have become more and more devastating due to technological inventions. </a:t>
            </a:r>
            <a:endParaRPr sz="1600" dirty="0">
              <a:latin typeface="Quicksand" panose="020B0604020202020204" charset="0"/>
            </a:endParaRPr>
          </a:p>
        </p:txBody>
      </p:sp>
      <p:sp>
        <p:nvSpPr>
          <p:cNvPr id="832" name="Google Shape;832;p28"/>
          <p:cNvSpPr txBox="1">
            <a:spLocks noGrp="1"/>
          </p:cNvSpPr>
          <p:nvPr>
            <p:ph type="subTitle" idx="4294967295"/>
          </p:nvPr>
        </p:nvSpPr>
        <p:spPr>
          <a:xfrm>
            <a:off x="501020" y="117123"/>
            <a:ext cx="5819097" cy="750212"/>
          </a:xfrm>
          <a:prstGeom prst="rect">
            <a:avLst/>
          </a:prstGeom>
        </p:spPr>
        <p:txBody>
          <a:bodyPr spcFirstLastPara="1" wrap="square" lIns="0" tIns="0" rIns="0" bIns="0" anchor="t" anchorCtr="0">
            <a:noAutofit/>
          </a:bodyPr>
          <a:lstStyle/>
          <a:p>
            <a:pPr marL="114300" indent="0">
              <a:buNone/>
            </a:pPr>
            <a:r>
              <a:rPr lang="en-US" sz="2800" b="1" dirty="0">
                <a:solidFill>
                  <a:srgbClr val="FF0000"/>
                </a:solidFill>
                <a:latin typeface="Amatic SC" panose="020B0604020202020204" charset="-79"/>
                <a:cs typeface="Amatic SC" panose="020B0604020202020204" charset="-79"/>
              </a:rPr>
              <a:t>Contemporary view about technology</a:t>
            </a:r>
          </a:p>
        </p:txBody>
      </p:sp>
      <p:sp>
        <p:nvSpPr>
          <p:cNvPr id="835" name="Google Shape;835;p2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dirty="0"/>
          </a:p>
        </p:txBody>
      </p:sp>
      <p:sp>
        <p:nvSpPr>
          <p:cNvPr id="3" name="TextBox 2"/>
          <p:cNvSpPr txBox="1"/>
          <p:nvPr/>
        </p:nvSpPr>
        <p:spPr>
          <a:xfrm>
            <a:off x="4765643" y="1203508"/>
            <a:ext cx="3699281" cy="2312897"/>
          </a:xfrm>
          <a:prstGeom prst="rect">
            <a:avLst/>
          </a:prstGeom>
          <a:noFill/>
        </p:spPr>
        <p:txBody>
          <a:bodyPr wrap="square" rtlCol="0">
            <a:spAutoFit/>
          </a:bodyPr>
          <a:lstStyle/>
          <a:p>
            <a:pPr algn="just"/>
            <a:r>
              <a:rPr lang="en-US" sz="1600" dirty="0">
                <a:latin typeface="Quicksand" panose="020B0604020202020204" charset="0"/>
              </a:rPr>
              <a:t> </a:t>
            </a:r>
            <a:r>
              <a:rPr lang="en-US" sz="1600" dirty="0">
                <a:solidFill>
                  <a:schemeClr val="tx1">
                    <a:lumMod val="75000"/>
                  </a:schemeClr>
                </a:solidFill>
                <a:latin typeface="Quicksand" panose="020B0604020202020204" charset="0"/>
              </a:rPr>
              <a:t>Ethical dimensions of recent technological developments, such as DNA engineering, have become a focal point of questioning and discussion. Philosophical debates have arisen over the use of technology, with disagreements over whether technology improves the human condition or worsens </a:t>
            </a:r>
            <a:r>
              <a:rPr lang="en-US" sz="1600" dirty="0" err="1" smtClean="0">
                <a:solidFill>
                  <a:schemeClr val="tx1">
                    <a:lumMod val="75000"/>
                  </a:schemeClr>
                </a:solidFill>
                <a:latin typeface="Quicksand" panose="020B0604020202020204" charset="0"/>
              </a:rPr>
              <a:t>it.x</a:t>
            </a:r>
            <a:endParaRPr lang="en-US" sz="1600" dirty="0">
              <a:solidFill>
                <a:schemeClr val="tx1">
                  <a:lumMod val="75000"/>
                </a:schemeClr>
              </a:solidFill>
              <a:latin typeface="Quicksand" panose="020B0604020202020204" charset="0"/>
            </a:endParaRPr>
          </a:p>
        </p:txBody>
      </p:sp>
    </p:spTree>
    <p:extLst>
      <p:ext uri="{BB962C8B-B14F-4D97-AF65-F5344CB8AC3E}">
        <p14:creationId xmlns:p14="http://schemas.microsoft.com/office/powerpoint/2010/main" val="3230544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A4D29CEF26DC274989D7E58284845F79" ma:contentTypeVersion="2" ma:contentTypeDescription="Tạo tài liệu mới." ma:contentTypeScope="" ma:versionID="43fb849e0c0f694aee5aab122b7ec210">
  <xsd:schema xmlns:xsd="http://www.w3.org/2001/XMLSchema" xmlns:xs="http://www.w3.org/2001/XMLSchema" xmlns:p="http://schemas.microsoft.com/office/2006/metadata/properties" xmlns:ns2="ba488cfe-30de-4d36-a66a-22183bba0550" targetNamespace="http://schemas.microsoft.com/office/2006/metadata/properties" ma:root="true" ma:fieldsID="8d69bd6110561f064996840b1cba1f16" ns2:_="">
    <xsd:import namespace="ba488cfe-30de-4d36-a66a-22183bba055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488cfe-30de-4d36-a66a-22183bba05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344018-90B4-438D-A7F5-075DE7D1412B}"/>
</file>

<file path=customXml/itemProps2.xml><?xml version="1.0" encoding="utf-8"?>
<ds:datastoreItem xmlns:ds="http://schemas.openxmlformats.org/officeDocument/2006/customXml" ds:itemID="{A857E3B1-5BB2-4E71-A5BE-9AD3A7D5EC7C}"/>
</file>

<file path=customXml/itemProps3.xml><?xml version="1.0" encoding="utf-8"?>
<ds:datastoreItem xmlns:ds="http://schemas.openxmlformats.org/officeDocument/2006/customXml" ds:itemID="{2C566879-C24C-41A5-8F21-F8B04992C588}"/>
</file>

<file path=docProps/app.xml><?xml version="1.0" encoding="utf-8"?>
<Properties xmlns="http://schemas.openxmlformats.org/officeDocument/2006/extended-properties" xmlns:vt="http://schemas.openxmlformats.org/officeDocument/2006/docPropsVTypes">
  <TotalTime>182</TotalTime>
  <Words>596</Words>
  <Application>Microsoft Office PowerPoint</Application>
  <PresentationFormat>On-screen Show (16:9)</PresentationFormat>
  <Paragraphs>37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Quicksand</vt:lpstr>
      <vt:lpstr>Amatic SC</vt:lpstr>
      <vt:lpstr>Short Stack</vt:lpstr>
      <vt:lpstr>Arial</vt:lpstr>
      <vt:lpstr>Knight template</vt:lpstr>
      <vt:lpstr>Technology</vt:lpstr>
      <vt:lpstr>What is technology</vt:lpstr>
      <vt:lpstr>What is technology?</vt:lpstr>
      <vt:lpstr>What is technology?</vt:lpstr>
      <vt:lpstr>PowerPoint Presentation</vt:lpstr>
      <vt:lpstr>The Greeks view about technology</vt:lpstr>
      <vt:lpstr>Aristotle held the same view that technology is the consequence of imitation of nature, but he added in his book Physics Book II that:</vt:lpstr>
      <vt:lpstr>Aristotle also distinguishes between natural things and artifacts. </vt:lpstr>
      <vt:lpstr>Today, technology is a subject of debate because it is considered to be a double-edged sword. While it has helped humanity in extending its potential with outstanding inventions, it is nonetheless threatening humankind through some other destructive ones. In addition to polluting the earth in unprecedented ways, wars have become more and more devastating due to technological inventions. </vt:lpstr>
      <vt:lpstr>To make matters worse, a consensus definition of technology has become more difficult to find due to recent evolution in science and its applications. It is especially confusing to decide whether technology refers to the machines (or more precisely the hardware), the rules that govern or make them work, the system that operates them or the different applications of science that are related to them. What is sure is that technology has shaped societies and adapted itself to people's changing needs.</vt:lpstr>
      <vt:lpstr>Tools made by animals</vt:lpstr>
      <vt:lpstr>Tools made by animals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dc:title>
  <cp:lastModifiedBy>USER</cp:lastModifiedBy>
  <cp:revision>10</cp:revision>
  <dcterms:modified xsi:type="dcterms:W3CDTF">2022-01-06T12:01:27Z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0x010100A4D29CEF26DC274989D7E58284845F79</vt:lpwstr>
  </property>
</Properties>
</file>