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3" r:id="rId7"/>
    <p:sldId id="534" r:id="rId8"/>
    <p:sldId id="535" r:id="rId9"/>
    <p:sldId id="536" r:id="rId10"/>
    <p:sldId id="545" r:id="rId11"/>
    <p:sldId id="538" r:id="rId12"/>
    <p:sldId id="539" r:id="rId13"/>
    <p:sldId id="546" r:id="rId14"/>
    <p:sldId id="540"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6BC43-593F-4B64-BD34-ADCF2D88CBCA}" v="102" dt="2023-12-12T01:50:06.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422"/>
  </p:normalViewPr>
  <p:slideViewPr>
    <p:cSldViewPr snapToGrid="0">
      <p:cViewPr>
        <p:scale>
          <a:sx n="75" d="100"/>
          <a:sy n="75" d="100"/>
        </p:scale>
        <p:origin x="883"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eev Kandel" userId="8d356e05c6c8bab5" providerId="LiveId" clId="{4906BC43-593F-4B64-BD34-ADCF2D88CBCA}"/>
    <pc:docChg chg="undo custSel modSld">
      <pc:chgData name="Sanjeev Kandel" userId="8d356e05c6c8bab5" providerId="LiveId" clId="{4906BC43-593F-4B64-BD34-ADCF2D88CBCA}" dt="2023-12-12T01:50:06.355" v="176"/>
      <pc:docMkLst>
        <pc:docMk/>
      </pc:docMkLst>
      <pc:sldChg chg="modTransition">
        <pc:chgData name="Sanjeev Kandel" userId="8d356e05c6c8bab5" providerId="LiveId" clId="{4906BC43-593F-4B64-BD34-ADCF2D88CBCA}" dt="2023-12-12T01:38:44.142" v="151"/>
        <pc:sldMkLst>
          <pc:docMk/>
          <pc:sldMk cId="1723491119" sldId="530"/>
        </pc:sldMkLst>
      </pc:sldChg>
      <pc:sldChg chg="modTransition">
        <pc:chgData name="Sanjeev Kandel" userId="8d356e05c6c8bab5" providerId="LiveId" clId="{4906BC43-593F-4B64-BD34-ADCF2D88CBCA}" dt="2023-12-12T01:38:28.642" v="150"/>
        <pc:sldMkLst>
          <pc:docMk/>
          <pc:sldMk cId="3548027083" sldId="531"/>
        </pc:sldMkLst>
      </pc:sldChg>
      <pc:sldChg chg="modTransition">
        <pc:chgData name="Sanjeev Kandel" userId="8d356e05c6c8bab5" providerId="LiveId" clId="{4906BC43-593F-4B64-BD34-ADCF2D88CBCA}" dt="2023-12-12T01:38:20.580" v="149"/>
        <pc:sldMkLst>
          <pc:docMk/>
          <pc:sldMk cId="3380759881" sldId="533"/>
        </pc:sldMkLst>
      </pc:sldChg>
      <pc:sldChg chg="modTransition">
        <pc:chgData name="Sanjeev Kandel" userId="8d356e05c6c8bab5" providerId="LiveId" clId="{4906BC43-593F-4B64-BD34-ADCF2D88CBCA}" dt="2023-12-12T01:38:00.818" v="148"/>
        <pc:sldMkLst>
          <pc:docMk/>
          <pc:sldMk cId="548476299" sldId="534"/>
        </pc:sldMkLst>
      </pc:sldChg>
      <pc:sldChg chg="modSp mod modTransition">
        <pc:chgData name="Sanjeev Kandel" userId="8d356e05c6c8bab5" providerId="LiveId" clId="{4906BC43-593F-4B64-BD34-ADCF2D88CBCA}" dt="2023-12-12T01:37:50.074" v="147"/>
        <pc:sldMkLst>
          <pc:docMk/>
          <pc:sldMk cId="1372651910" sldId="535"/>
        </pc:sldMkLst>
        <pc:spChg chg="mod">
          <ac:chgData name="Sanjeev Kandel" userId="8d356e05c6c8bab5" providerId="LiveId" clId="{4906BC43-593F-4B64-BD34-ADCF2D88CBCA}" dt="2023-12-12T01:30:06.155" v="107" actId="113"/>
          <ac:spMkLst>
            <pc:docMk/>
            <pc:sldMk cId="1372651910" sldId="535"/>
            <ac:spMk id="8" creationId="{D5ED85A0-E193-5F88-628C-949B6B47CAD8}"/>
          </ac:spMkLst>
        </pc:spChg>
      </pc:sldChg>
      <pc:sldChg chg="modSp mod modTransition">
        <pc:chgData name="Sanjeev Kandel" userId="8d356e05c6c8bab5" providerId="LiveId" clId="{4906BC43-593F-4B64-BD34-ADCF2D88CBCA}" dt="2023-12-12T01:37:37.695" v="146"/>
        <pc:sldMkLst>
          <pc:docMk/>
          <pc:sldMk cId="1208724409" sldId="536"/>
        </pc:sldMkLst>
        <pc:spChg chg="mod">
          <ac:chgData name="Sanjeev Kandel" userId="8d356e05c6c8bab5" providerId="LiveId" clId="{4906BC43-593F-4B64-BD34-ADCF2D88CBCA}" dt="2023-12-12T01:29:51.784" v="106" actId="113"/>
          <ac:spMkLst>
            <pc:docMk/>
            <pc:sldMk cId="1208724409" sldId="536"/>
            <ac:spMk id="7" creationId="{A8CFE01B-94CA-B59E-9ED7-EFDE25667A76}"/>
          </ac:spMkLst>
        </pc:spChg>
      </pc:sldChg>
      <pc:sldChg chg="modSp mod modTransition">
        <pc:chgData name="Sanjeev Kandel" userId="8d356e05c6c8bab5" providerId="LiveId" clId="{4906BC43-593F-4B64-BD34-ADCF2D88CBCA}" dt="2023-12-12T01:48:33.242" v="175"/>
        <pc:sldMkLst>
          <pc:docMk/>
          <pc:sldMk cId="765210901" sldId="538"/>
        </pc:sldMkLst>
        <pc:spChg chg="mod">
          <ac:chgData name="Sanjeev Kandel" userId="8d356e05c6c8bab5" providerId="LiveId" clId="{4906BC43-593F-4B64-BD34-ADCF2D88CBCA}" dt="2023-12-12T01:31:43.715" v="118" actId="368"/>
          <ac:spMkLst>
            <pc:docMk/>
            <pc:sldMk cId="765210901" sldId="538"/>
            <ac:spMk id="4" creationId="{BE22F651-7ABC-015D-B5C4-622708A64CB1}"/>
          </ac:spMkLst>
        </pc:spChg>
      </pc:sldChg>
      <pc:sldChg chg="modTransition">
        <pc:chgData name="Sanjeev Kandel" userId="8d356e05c6c8bab5" providerId="LiveId" clId="{4906BC43-593F-4B64-BD34-ADCF2D88CBCA}" dt="2023-12-12T01:40:26.740" v="152"/>
        <pc:sldMkLst>
          <pc:docMk/>
          <pc:sldMk cId="1877080978" sldId="539"/>
        </pc:sldMkLst>
      </pc:sldChg>
      <pc:sldChg chg="addSp delSp modSp mod modTransition">
        <pc:chgData name="Sanjeev Kandel" userId="8d356e05c6c8bab5" providerId="LiveId" clId="{4906BC43-593F-4B64-BD34-ADCF2D88CBCA}" dt="2023-12-12T01:50:06.355" v="176"/>
        <pc:sldMkLst>
          <pc:docMk/>
          <pc:sldMk cId="1579562137" sldId="540"/>
        </pc:sldMkLst>
        <pc:spChg chg="del">
          <ac:chgData name="Sanjeev Kandel" userId="8d356e05c6c8bab5" providerId="LiveId" clId="{4906BC43-593F-4B64-BD34-ADCF2D88CBCA}" dt="2023-12-12T00:38:56.076" v="0" actId="478"/>
          <ac:spMkLst>
            <pc:docMk/>
            <pc:sldMk cId="1579562137" sldId="540"/>
            <ac:spMk id="2" creationId="{3ABC54C0-6A78-BC7D-2113-6DEE80387331}"/>
          </ac:spMkLst>
        </pc:spChg>
        <pc:spChg chg="mod">
          <ac:chgData name="Sanjeev Kandel" userId="8d356e05c6c8bab5" providerId="LiveId" clId="{4906BC43-593F-4B64-BD34-ADCF2D88CBCA}" dt="2023-12-12T01:33:00.456" v="124" actId="2711"/>
          <ac:spMkLst>
            <pc:docMk/>
            <pc:sldMk cId="1579562137" sldId="540"/>
            <ac:spMk id="3" creationId="{DC0DEF4D-B5CD-8BFD-503F-4A5C19B7DA06}"/>
          </ac:spMkLst>
        </pc:spChg>
        <pc:spChg chg="mod">
          <ac:chgData name="Sanjeev Kandel" userId="8d356e05c6c8bab5" providerId="LiveId" clId="{4906BC43-593F-4B64-BD34-ADCF2D88CBCA}" dt="2023-12-12T00:39:18.190" v="3" actId="1076"/>
          <ac:spMkLst>
            <pc:docMk/>
            <pc:sldMk cId="1579562137" sldId="540"/>
            <ac:spMk id="4" creationId="{EDFC9A07-EB51-3573-EAFD-01A5AEFA3723}"/>
          </ac:spMkLst>
        </pc:spChg>
        <pc:spChg chg="mod">
          <ac:chgData name="Sanjeev Kandel" userId="8d356e05c6c8bab5" providerId="LiveId" clId="{4906BC43-593F-4B64-BD34-ADCF2D88CBCA}" dt="2023-12-12T00:39:08.852" v="2" actId="1076"/>
          <ac:spMkLst>
            <pc:docMk/>
            <pc:sldMk cId="1579562137" sldId="540"/>
            <ac:spMk id="6" creationId="{7627CF44-C88F-70AB-7B72-8774A5FEFD1E}"/>
          </ac:spMkLst>
        </pc:spChg>
        <pc:spChg chg="mod">
          <ac:chgData name="Sanjeev Kandel" userId="8d356e05c6c8bab5" providerId="LiveId" clId="{4906BC43-593F-4B64-BD34-ADCF2D88CBCA}" dt="2023-12-12T01:33:13.419" v="125" actId="1076"/>
          <ac:spMkLst>
            <pc:docMk/>
            <pc:sldMk cId="1579562137" sldId="540"/>
            <ac:spMk id="7" creationId="{839E8628-B933-9271-D803-CB9569D1D583}"/>
          </ac:spMkLst>
        </pc:spChg>
        <pc:spChg chg="mod">
          <ac:chgData name="Sanjeev Kandel" userId="8d356e05c6c8bab5" providerId="LiveId" clId="{4906BC43-593F-4B64-BD34-ADCF2D88CBCA}" dt="2023-12-12T00:39:01.903" v="1" actId="1076"/>
          <ac:spMkLst>
            <pc:docMk/>
            <pc:sldMk cId="1579562137" sldId="540"/>
            <ac:spMk id="8" creationId="{21565C7C-0DB0-6F15-F8FA-0D8E59BFB79F}"/>
          </ac:spMkLst>
        </pc:spChg>
        <pc:spChg chg="del">
          <ac:chgData name="Sanjeev Kandel" userId="8d356e05c6c8bab5" providerId="LiveId" clId="{4906BC43-593F-4B64-BD34-ADCF2D88CBCA}" dt="2023-12-12T01:00:58.684" v="12" actId="931"/>
          <ac:spMkLst>
            <pc:docMk/>
            <pc:sldMk cId="1579562137" sldId="540"/>
            <ac:spMk id="13" creationId="{B0A805E7-6D15-5496-F7F9-84EF28736AAC}"/>
          </ac:spMkLst>
        </pc:spChg>
        <pc:spChg chg="add del mod">
          <ac:chgData name="Sanjeev Kandel" userId="8d356e05c6c8bab5" providerId="LiveId" clId="{4906BC43-593F-4B64-BD34-ADCF2D88CBCA}" dt="2023-12-12T01:02:30.059" v="28" actId="478"/>
          <ac:spMkLst>
            <pc:docMk/>
            <pc:sldMk cId="1579562137" sldId="540"/>
            <ac:spMk id="18" creationId="{2B8314F8-118B-40A3-69F6-76CF93B92E56}"/>
          </ac:spMkLst>
        </pc:spChg>
        <pc:spChg chg="mod">
          <ac:chgData name="Sanjeev Kandel" userId="8d356e05c6c8bab5" providerId="LiveId" clId="{4906BC43-593F-4B64-BD34-ADCF2D88CBCA}" dt="2023-12-12T00:39:47.866" v="6" actId="1076"/>
          <ac:spMkLst>
            <pc:docMk/>
            <pc:sldMk cId="1579562137" sldId="540"/>
            <ac:spMk id="38" creationId="{BA8420E8-9E12-4F34-4532-FE3F8CE6C22E}"/>
          </ac:spMkLst>
        </pc:spChg>
        <pc:spChg chg="mod">
          <ac:chgData name="Sanjeev Kandel" userId="8d356e05c6c8bab5" providerId="LiveId" clId="{4906BC43-593F-4B64-BD34-ADCF2D88CBCA}" dt="2023-12-12T00:40:09.801" v="7" actId="1076"/>
          <ac:spMkLst>
            <pc:docMk/>
            <pc:sldMk cId="1579562137" sldId="540"/>
            <ac:spMk id="40" creationId="{E106B93C-9766-505A-10AD-6D97C7A15338}"/>
          </ac:spMkLst>
        </pc:spChg>
        <pc:graphicFrameChg chg="add del mod">
          <ac:chgData name="Sanjeev Kandel" userId="8d356e05c6c8bab5" providerId="LiveId" clId="{4906BC43-593F-4B64-BD34-ADCF2D88CBCA}" dt="2023-12-12T01:12:34.099" v="68"/>
          <ac:graphicFrameMkLst>
            <pc:docMk/>
            <pc:sldMk cId="1579562137" sldId="540"/>
            <ac:graphicFrameMk id="16" creationId="{4DD280D1-9325-B9D7-C5E4-2503D2CDFB0B}"/>
          </ac:graphicFrameMkLst>
        </pc:graphicFrameChg>
        <pc:picChg chg="add del mod">
          <ac:chgData name="Sanjeev Kandel" userId="8d356e05c6c8bab5" providerId="LiveId" clId="{4906BC43-593F-4B64-BD34-ADCF2D88CBCA}" dt="2023-12-12T01:01:34.573" v="17" actId="12084"/>
          <ac:picMkLst>
            <pc:docMk/>
            <pc:sldMk cId="1579562137" sldId="540"/>
            <ac:picMk id="14" creationId="{FB95F7A0-A963-779A-0DC6-3593A7682D7E}"/>
          </ac:picMkLst>
        </pc:picChg>
      </pc:sldChg>
      <pc:sldChg chg="modTransition">
        <pc:chgData name="Sanjeev Kandel" userId="8d356e05c6c8bab5" providerId="LiveId" clId="{4906BC43-593F-4B64-BD34-ADCF2D88CBCA}" dt="2023-12-12T01:35:58.993" v="138"/>
        <pc:sldMkLst>
          <pc:docMk/>
          <pc:sldMk cId="1877701230" sldId="544"/>
        </pc:sldMkLst>
      </pc:sldChg>
      <pc:sldChg chg="modSp mod modTransition">
        <pc:chgData name="Sanjeev Kandel" userId="8d356e05c6c8bab5" providerId="LiveId" clId="{4906BC43-593F-4B64-BD34-ADCF2D88CBCA}" dt="2023-12-12T01:37:22.632" v="145"/>
        <pc:sldMkLst>
          <pc:docMk/>
          <pc:sldMk cId="1071096590" sldId="545"/>
        </pc:sldMkLst>
        <pc:spChg chg="mod">
          <ac:chgData name="Sanjeev Kandel" userId="8d356e05c6c8bab5" providerId="LiveId" clId="{4906BC43-593F-4B64-BD34-ADCF2D88CBCA}" dt="2023-12-12T01:30:36.010" v="111" actId="113"/>
          <ac:spMkLst>
            <pc:docMk/>
            <pc:sldMk cId="1071096590" sldId="545"/>
            <ac:spMk id="4" creationId="{BE22F651-7ABC-015D-B5C4-622708A64CB1}"/>
          </ac:spMkLst>
        </pc:spChg>
      </pc:sldChg>
      <pc:sldChg chg="modSp mod modTransition">
        <pc:chgData name="Sanjeev Kandel" userId="8d356e05c6c8bab5" providerId="LiveId" clId="{4906BC43-593F-4B64-BD34-ADCF2D88CBCA}" dt="2023-12-12T01:43:56.165" v="168"/>
        <pc:sldMkLst>
          <pc:docMk/>
          <pc:sldMk cId="1830056796" sldId="546"/>
        </pc:sldMkLst>
        <pc:spChg chg="mod">
          <ac:chgData name="Sanjeev Kandel" userId="8d356e05c6c8bab5" providerId="LiveId" clId="{4906BC43-593F-4B64-BD34-ADCF2D88CBCA}" dt="2023-12-12T01:32:18.352" v="122" actId="14100"/>
          <ac:spMkLst>
            <pc:docMk/>
            <pc:sldMk cId="1830056796" sldId="546"/>
            <ac:spMk id="3" creationId="{9FFC4B29-AC23-7752-8E9A-7807FF73357E}"/>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8756A-EFD2-44C0-8A06-3AA4B579A68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FFAE1559-11DE-40D0-9C9F-86B29F0FB5B1}">
      <dgm:prSet phldrT="[Text]"/>
      <dgm:spPr/>
      <dgm:t>
        <a:bodyPr/>
        <a:lstStyle/>
        <a:p>
          <a:endParaRPr lang="en-CA" dirty="0"/>
        </a:p>
      </dgm:t>
    </dgm:pt>
    <dgm:pt modelId="{7DA70FAF-2960-4A88-A924-2A00D2736CBE}" type="sibTrans" cxnId="{9138411F-DC7B-4651-B5B6-74CB6ED2B0B0}">
      <dgm:prSet/>
      <dgm:spPr>
        <a:blipFill>
          <a:blip xmlns:r="http://schemas.openxmlformats.org/officeDocument/2006/relationships" r:embed="rId1"/>
          <a:srcRect/>
          <a:stretch>
            <a:fillRect t="-12000" b="-12000"/>
          </a:stretch>
        </a:blipFill>
      </dgm:spPr>
      <dgm:t>
        <a:bodyPr/>
        <a:lstStyle/>
        <a:p>
          <a:endParaRPr lang="en-CA"/>
        </a:p>
      </dgm:t>
      <dgm:extLst>
        <a:ext uri="{E40237B7-FDA0-4F09-8148-C483321AD2D9}">
          <dgm14:cNvPr xmlns:dgm14="http://schemas.microsoft.com/office/drawing/2010/diagram" id="0" name="" descr="A person with a beard&#10;&#10;Description automatically generated">
            <a:extLst>
              <a:ext uri="{FF2B5EF4-FFF2-40B4-BE49-F238E27FC236}">
                <a16:creationId xmlns:a16="http://schemas.microsoft.com/office/drawing/2014/main" id="{FB95F7A0-A963-779A-0DC6-3593A7682D7E}"/>
              </a:ext>
            </a:extLst>
          </dgm14:cNvPr>
        </a:ext>
      </dgm:extLst>
    </dgm:pt>
    <dgm:pt modelId="{FA9D9D34-C610-4780-8D95-B7019C48A3A7}" type="parTrans" cxnId="{9138411F-DC7B-4651-B5B6-74CB6ED2B0B0}">
      <dgm:prSet/>
      <dgm:spPr/>
      <dgm:t>
        <a:bodyPr/>
        <a:lstStyle/>
        <a:p>
          <a:endParaRPr lang="en-CA"/>
        </a:p>
      </dgm:t>
    </dgm:pt>
    <dgm:pt modelId="{E0FB9283-C29C-494B-898C-EB2F92DB22EF}" type="pres">
      <dgm:prSet presAssocID="{4F38756A-EFD2-44C0-8A06-3AA4B579A68C}" presName="Name0" presStyleCnt="0">
        <dgm:presLayoutVars>
          <dgm:chMax val="7"/>
          <dgm:chPref val="7"/>
          <dgm:dir/>
        </dgm:presLayoutVars>
      </dgm:prSet>
      <dgm:spPr/>
    </dgm:pt>
    <dgm:pt modelId="{66E42D1E-67B8-424E-BA1D-880E5CA8C16C}" type="pres">
      <dgm:prSet presAssocID="{4F38756A-EFD2-44C0-8A06-3AA4B579A68C}" presName="Name1" presStyleCnt="0"/>
      <dgm:spPr/>
    </dgm:pt>
    <dgm:pt modelId="{B4FDA063-DE34-4EED-BFD0-EF8D078BF8EC}" type="pres">
      <dgm:prSet presAssocID="{7DA70FAF-2960-4A88-A924-2A00D2736CBE}" presName="picture_1" presStyleCnt="0"/>
      <dgm:spPr/>
    </dgm:pt>
    <dgm:pt modelId="{656CA886-581E-4286-978D-69EDD82BCDBE}" type="pres">
      <dgm:prSet presAssocID="{7DA70FAF-2960-4A88-A924-2A00D2736CBE}" presName="pictureRepeatNode" presStyleLbl="alignImgPlace1" presStyleIdx="0" presStyleCnt="1" custScaleX="193464" custScaleY="193422" custLinFactNeighborX="4289" custLinFactNeighborY="17307"/>
      <dgm:spPr/>
    </dgm:pt>
    <dgm:pt modelId="{70FF7743-2112-4DDF-8052-DFE3844E86E2}" type="pres">
      <dgm:prSet presAssocID="{FFAE1559-11DE-40D0-9C9F-86B29F0FB5B1}" presName="text_1" presStyleLbl="node1" presStyleIdx="0" presStyleCnt="0" custScaleX="12763" custScaleY="606060" custLinFactX="144875" custLinFactY="-203954" custLinFactNeighborX="200000" custLinFactNeighborY="-300000">
        <dgm:presLayoutVars>
          <dgm:bulletEnabled val="1"/>
        </dgm:presLayoutVars>
      </dgm:prSet>
      <dgm:spPr/>
    </dgm:pt>
  </dgm:ptLst>
  <dgm:cxnLst>
    <dgm:cxn modelId="{9138411F-DC7B-4651-B5B6-74CB6ED2B0B0}" srcId="{4F38756A-EFD2-44C0-8A06-3AA4B579A68C}" destId="{FFAE1559-11DE-40D0-9C9F-86B29F0FB5B1}" srcOrd="0" destOrd="0" parTransId="{FA9D9D34-C610-4780-8D95-B7019C48A3A7}" sibTransId="{7DA70FAF-2960-4A88-A924-2A00D2736CBE}"/>
    <dgm:cxn modelId="{89C77742-2A21-4768-80DB-767E7BAF5630}" type="presOf" srcId="{7DA70FAF-2960-4A88-A924-2A00D2736CBE}" destId="{656CA886-581E-4286-978D-69EDD82BCDBE}" srcOrd="0" destOrd="0" presId="urn:microsoft.com/office/officeart/2008/layout/CircularPictureCallout"/>
    <dgm:cxn modelId="{85536E66-B766-47FB-B0F0-A573AF3E0E58}" type="presOf" srcId="{FFAE1559-11DE-40D0-9C9F-86B29F0FB5B1}" destId="{70FF7743-2112-4DDF-8052-DFE3844E86E2}" srcOrd="0" destOrd="0" presId="urn:microsoft.com/office/officeart/2008/layout/CircularPictureCallout"/>
    <dgm:cxn modelId="{798F4E94-29F8-446B-8CA3-972C1FD08BDF}" type="presOf" srcId="{4F38756A-EFD2-44C0-8A06-3AA4B579A68C}" destId="{E0FB9283-C29C-494B-898C-EB2F92DB22EF}" srcOrd="0" destOrd="0" presId="urn:microsoft.com/office/officeart/2008/layout/CircularPictureCallout"/>
    <dgm:cxn modelId="{3031107B-21C5-428C-A3EC-DD48B22E9522}" type="presParOf" srcId="{E0FB9283-C29C-494B-898C-EB2F92DB22EF}" destId="{66E42D1E-67B8-424E-BA1D-880E5CA8C16C}" srcOrd="0" destOrd="0" presId="urn:microsoft.com/office/officeart/2008/layout/CircularPictureCallout"/>
    <dgm:cxn modelId="{EAD51689-E75F-49BE-BD44-A5FED184F00D}" type="presParOf" srcId="{66E42D1E-67B8-424E-BA1D-880E5CA8C16C}" destId="{B4FDA063-DE34-4EED-BFD0-EF8D078BF8EC}" srcOrd="0" destOrd="0" presId="urn:microsoft.com/office/officeart/2008/layout/CircularPictureCallout"/>
    <dgm:cxn modelId="{EA1E3763-BF1E-4CE2-B1BA-3E3D17236B1E}" type="presParOf" srcId="{B4FDA063-DE34-4EED-BFD0-EF8D078BF8EC}" destId="{656CA886-581E-4286-978D-69EDD82BCDBE}" srcOrd="0" destOrd="0" presId="urn:microsoft.com/office/officeart/2008/layout/CircularPictureCallout"/>
    <dgm:cxn modelId="{2C3C7AA8-11A9-4497-B6C5-9F09815071A8}" type="presParOf" srcId="{66E42D1E-67B8-424E-BA1D-880E5CA8C16C}" destId="{70FF7743-2112-4DDF-8052-DFE3844E86E2}"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CA886-581E-4286-978D-69EDD82BCDBE}">
      <dsp:nvSpPr>
        <dsp:cNvPr id="0" name=""/>
        <dsp:cNvSpPr/>
      </dsp:nvSpPr>
      <dsp:spPr>
        <a:xfrm>
          <a:off x="36584" y="192490"/>
          <a:ext cx="1082885" cy="1082650"/>
        </a:xfrm>
        <a:prstGeom prst="ellipse">
          <a:avLst/>
        </a:prstGeom>
        <a:blipFill>
          <a:blip xmlns:r="http://schemas.openxmlformats.org/officeDocument/2006/relationships" r:embed="rId1"/>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FF7743-2112-4DDF-8052-DFE3844E86E2}">
      <dsp:nvSpPr>
        <dsp:cNvPr id="0" name=""/>
        <dsp:cNvSpPr/>
      </dsp:nvSpPr>
      <dsp:spPr>
        <a:xfrm>
          <a:off x="1073749" y="0"/>
          <a:ext cx="45720" cy="11194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44800">
            <a:lnSpc>
              <a:spcPct val="90000"/>
            </a:lnSpc>
            <a:spcBef>
              <a:spcPct val="0"/>
            </a:spcBef>
            <a:spcAft>
              <a:spcPct val="35000"/>
            </a:spcAft>
            <a:buNone/>
          </a:pPr>
          <a:endParaRPr lang="en-CA" sz="6400" kern="1200" dirty="0"/>
        </a:p>
      </dsp:txBody>
      <dsp:txXfrm>
        <a:off x="1073749" y="0"/>
        <a:ext cx="45720" cy="1119468"/>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056722" y="953729"/>
            <a:ext cx="9921240" cy="3022437"/>
          </a:xfrm>
        </p:spPr>
        <p:txBody>
          <a:bodyPr/>
          <a:lstStyle/>
          <a:p>
            <a:r>
              <a:rPr lang="en-US" dirty="0"/>
              <a:t>Machine learning</a:t>
            </a:r>
            <a:br>
              <a:rPr lang="en-US" dirty="0"/>
            </a:br>
            <a:r>
              <a:rPr lang="en-US" dirty="0"/>
              <a:t>Group-2</a:t>
            </a:r>
            <a:br>
              <a:rPr lang="en-US" dirty="0"/>
            </a:br>
            <a:r>
              <a:rPr lang="en-US" dirty="0"/>
              <a:t>Say my name</a:t>
            </a:r>
            <a:br>
              <a:rPr lang="en-US" dirty="0"/>
            </a:b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154925"/>
            <a:ext cx="7273036" cy="2865120"/>
          </a:xfrm>
        </p:spPr>
        <p:txBody>
          <a:bodyPr/>
          <a:lstStyle/>
          <a:p>
            <a:r>
              <a:rPr lang="en-US" dirty="0"/>
              <a:t>NINU BASHEER</a:t>
            </a:r>
          </a:p>
          <a:p>
            <a:r>
              <a:rPr lang="en-US" dirty="0"/>
              <a:t>SANJEEV KANDEL</a:t>
            </a:r>
          </a:p>
          <a:p>
            <a:r>
              <a:rPr lang="en-US" dirty="0"/>
              <a:t>SUPRIYA POLANGARI</a:t>
            </a:r>
          </a:p>
          <a:p>
            <a:r>
              <a:rPr lang="en-US" dirty="0"/>
              <a:t>VIJAY BHASKAR BONTHU</a:t>
            </a:r>
          </a:p>
          <a:p>
            <a:r>
              <a:rPr lang="en-US" dirty="0"/>
              <a:t>VYSAKH MOHAN THERATTIL</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9AB7-7595-7A3D-4047-51B06A0319A3}"/>
              </a:ext>
            </a:extLst>
          </p:cNvPr>
          <p:cNvSpPr>
            <a:spLocks noGrp="1"/>
          </p:cNvSpPr>
          <p:nvPr>
            <p:ph type="ctrTitle"/>
          </p:nvPr>
        </p:nvSpPr>
        <p:spPr>
          <a:xfrm>
            <a:off x="2071396" y="1149786"/>
            <a:ext cx="7763256" cy="830611"/>
          </a:xfrm>
        </p:spPr>
        <p:txBody>
          <a:bodyPr/>
          <a:lstStyle/>
          <a:p>
            <a:r>
              <a:rPr lang="en-CA" dirty="0"/>
              <a:t>Challenges faced</a:t>
            </a:r>
          </a:p>
        </p:txBody>
      </p:sp>
      <p:sp>
        <p:nvSpPr>
          <p:cNvPr id="3" name="Subtitle 2">
            <a:extLst>
              <a:ext uri="{FF2B5EF4-FFF2-40B4-BE49-F238E27FC236}">
                <a16:creationId xmlns:a16="http://schemas.microsoft.com/office/drawing/2014/main" id="{9FFC4B29-AC23-7752-8E9A-7807FF73357E}"/>
              </a:ext>
            </a:extLst>
          </p:cNvPr>
          <p:cNvSpPr>
            <a:spLocks noGrp="1"/>
          </p:cNvSpPr>
          <p:nvPr>
            <p:ph type="subTitle" idx="1"/>
          </p:nvPr>
        </p:nvSpPr>
        <p:spPr>
          <a:xfrm>
            <a:off x="2071396" y="2714916"/>
            <a:ext cx="8145624" cy="2649564"/>
          </a:xfrm>
        </p:spPr>
        <p:txBody>
          <a:bodyPr/>
          <a:lstStyle/>
          <a:p>
            <a:pPr marL="342900" indent="-342900" algn="l">
              <a:buFont typeface="Courier New" panose="02070309020205020404" pitchFamily="49" charset="0"/>
              <a:buChar char="o"/>
            </a:pPr>
            <a:r>
              <a:rPr lang="en-US" b="0" i="0" dirty="0">
                <a:effectLst/>
              </a:rPr>
              <a:t>Our project faced hurdles in generating accurate phonetic sounds for regional names, showcasing the linguistic diversity challenge. Selecting a suitable library and precisely segmenting words into phonetic components proved challenging, especially for non-English names.</a:t>
            </a:r>
          </a:p>
          <a:p>
            <a:pPr algn="l"/>
            <a:endParaRPr lang="en-US" b="0" i="0" dirty="0">
              <a:effectLst/>
            </a:endParaRPr>
          </a:p>
          <a:p>
            <a:pPr marL="342900" indent="-342900" algn="l">
              <a:buFont typeface="Courier New" panose="02070309020205020404" pitchFamily="49" charset="0"/>
              <a:buChar char="o"/>
            </a:pPr>
            <a:r>
              <a:rPr lang="en-US" b="0" i="0" dirty="0">
                <a:effectLst/>
              </a:rPr>
              <a:t> Additionally, discrepancies arose between audio output and phonetic text representation, underscoring the necessity for improved precision in the phonetic representation process</a:t>
            </a:r>
            <a:r>
              <a:rPr lang="en-US" b="0" i="0" dirty="0">
                <a:effectLst/>
                <a:latin typeface="Söhne"/>
              </a:rPr>
              <a:t>.</a:t>
            </a:r>
            <a:endParaRPr lang="en-CA" dirty="0"/>
          </a:p>
        </p:txBody>
      </p:sp>
    </p:spTree>
    <p:extLst>
      <p:ext uri="{BB962C8B-B14F-4D97-AF65-F5344CB8AC3E}">
        <p14:creationId xmlns:p14="http://schemas.microsoft.com/office/powerpoint/2010/main" val="1830056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10B75B35-1304-9492-76AE-B97DBB1221B3}"/>
              </a:ext>
            </a:extLst>
          </p:cNvPr>
          <p:cNvSpPr>
            <a:spLocks noGrp="1"/>
          </p:cNvSpPr>
          <p:nvPr>
            <p:ph type="title"/>
          </p:nvPr>
        </p:nvSpPr>
        <p:spPr>
          <a:xfrm>
            <a:off x="1792224" y="832104"/>
            <a:ext cx="8878824" cy="1069848"/>
          </a:xfrm>
        </p:spPr>
        <p:txBody>
          <a:bodyPr anchor="b">
            <a:normAutofit/>
          </a:bodyPr>
          <a:lstStyle/>
          <a:p>
            <a:r>
              <a:rPr lang="en-US"/>
              <a:t>MEET OUR TEAM</a:t>
            </a:r>
          </a:p>
        </p:txBody>
      </p:sp>
      <p:sp>
        <p:nvSpPr>
          <p:cNvPr id="11" name="Slide Number Placeholder 10">
            <a:extLst>
              <a:ext uri="{FF2B5EF4-FFF2-40B4-BE49-F238E27FC236}">
                <a16:creationId xmlns:a16="http://schemas.microsoft.com/office/drawing/2014/main" id="{8778E274-9B21-A9E7-279F-63F07116411B}"/>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3" name="Text Placeholder 2">
            <a:extLst>
              <a:ext uri="{FF2B5EF4-FFF2-40B4-BE49-F238E27FC236}">
                <a16:creationId xmlns:a16="http://schemas.microsoft.com/office/drawing/2014/main" id="{DC0DEF4D-B5CD-8BFD-503F-4A5C19B7DA06}"/>
              </a:ext>
            </a:extLst>
          </p:cNvPr>
          <p:cNvSpPr>
            <a:spLocks noGrp="1"/>
          </p:cNvSpPr>
          <p:nvPr>
            <p:ph type="body" sz="quarter" idx="12"/>
          </p:nvPr>
        </p:nvSpPr>
        <p:spPr>
          <a:xfrm>
            <a:off x="1125660" y="4046220"/>
            <a:ext cx="1821016" cy="384392"/>
          </a:xfrm>
        </p:spPr>
        <p:txBody>
          <a:bodyPr anchor="t">
            <a:noAutofit/>
          </a:bodyPr>
          <a:lstStyle/>
          <a:p>
            <a:pPr>
              <a:lnSpc>
                <a:spcPct val="90000"/>
              </a:lnSpc>
              <a:spcAft>
                <a:spcPts val="600"/>
              </a:spcAft>
            </a:pPr>
            <a:r>
              <a:rPr lang="en-US" sz="1400" dirty="0"/>
              <a:t>Vijay Bhaskar </a:t>
            </a:r>
            <a:r>
              <a:rPr lang="en-US" sz="1400" dirty="0" err="1"/>
              <a:t>Bontu</a:t>
            </a:r>
            <a:endParaRPr lang="en-US" sz="1400" dirty="0"/>
          </a:p>
        </p:txBody>
      </p:sp>
      <p:sp>
        <p:nvSpPr>
          <p:cNvPr id="4" name="Text Placeholder 3">
            <a:extLst>
              <a:ext uri="{FF2B5EF4-FFF2-40B4-BE49-F238E27FC236}">
                <a16:creationId xmlns:a16="http://schemas.microsoft.com/office/drawing/2014/main" id="{EDFC9A07-EB51-3573-EAFD-01A5AEFA3723}"/>
              </a:ext>
            </a:extLst>
          </p:cNvPr>
          <p:cNvSpPr>
            <a:spLocks noGrp="1"/>
          </p:cNvSpPr>
          <p:nvPr>
            <p:ph type="body" sz="quarter" idx="13"/>
          </p:nvPr>
        </p:nvSpPr>
        <p:spPr>
          <a:xfrm>
            <a:off x="1251662" y="4471588"/>
            <a:ext cx="1362456" cy="740664"/>
          </a:xfrm>
        </p:spPr>
        <p:txBody>
          <a:bodyPr anchor="t">
            <a:normAutofit/>
          </a:bodyPr>
          <a:lstStyle/>
          <a:p>
            <a:pPr>
              <a:spcAft>
                <a:spcPts val="600"/>
              </a:spcAft>
            </a:pPr>
            <a:r>
              <a:rPr lang="en-US" dirty="0"/>
              <a:t>Team Member</a:t>
            </a:r>
          </a:p>
        </p:txBody>
      </p:sp>
      <p:sp>
        <p:nvSpPr>
          <p:cNvPr id="5" name="Text Placeholder 4">
            <a:extLst>
              <a:ext uri="{FF2B5EF4-FFF2-40B4-BE49-F238E27FC236}">
                <a16:creationId xmlns:a16="http://schemas.microsoft.com/office/drawing/2014/main" id="{4208F181-3787-04FE-9855-6DF836844CAE}"/>
              </a:ext>
            </a:extLst>
          </p:cNvPr>
          <p:cNvSpPr>
            <a:spLocks noGrp="1"/>
          </p:cNvSpPr>
          <p:nvPr>
            <p:ph type="body" sz="quarter" idx="14"/>
          </p:nvPr>
        </p:nvSpPr>
        <p:spPr>
          <a:xfrm>
            <a:off x="3541587" y="4031472"/>
            <a:ext cx="1362456" cy="466344"/>
          </a:xfrm>
        </p:spPr>
        <p:txBody>
          <a:bodyPr anchor="t">
            <a:normAutofit/>
          </a:bodyPr>
          <a:lstStyle/>
          <a:p>
            <a:pPr>
              <a:lnSpc>
                <a:spcPct val="90000"/>
              </a:lnSpc>
              <a:spcAft>
                <a:spcPts val="600"/>
              </a:spcAft>
            </a:pPr>
            <a:r>
              <a:rPr lang="en-US" sz="1400" dirty="0" err="1"/>
              <a:t>Ninu</a:t>
            </a:r>
            <a:r>
              <a:rPr lang="en-US" sz="1400" dirty="0"/>
              <a:t> Basheer​</a:t>
            </a:r>
          </a:p>
        </p:txBody>
      </p:sp>
      <p:sp>
        <p:nvSpPr>
          <p:cNvPr id="6" name="Text Placeholder 5">
            <a:extLst>
              <a:ext uri="{FF2B5EF4-FFF2-40B4-BE49-F238E27FC236}">
                <a16:creationId xmlns:a16="http://schemas.microsoft.com/office/drawing/2014/main" id="{7627CF44-C88F-70AB-7B72-8774A5FEFD1E}"/>
              </a:ext>
            </a:extLst>
          </p:cNvPr>
          <p:cNvSpPr>
            <a:spLocks noGrp="1"/>
          </p:cNvSpPr>
          <p:nvPr>
            <p:ph type="body" sz="quarter" idx="15"/>
          </p:nvPr>
        </p:nvSpPr>
        <p:spPr>
          <a:xfrm>
            <a:off x="3514071" y="4426056"/>
            <a:ext cx="1362456" cy="740664"/>
          </a:xfrm>
        </p:spPr>
        <p:txBody>
          <a:bodyPr anchor="t">
            <a:normAutofit/>
          </a:bodyPr>
          <a:lstStyle/>
          <a:p>
            <a:pPr>
              <a:spcAft>
                <a:spcPts val="600"/>
              </a:spcAft>
            </a:pPr>
            <a:r>
              <a:rPr lang="en-US" dirty="0"/>
              <a:t>Team Member</a:t>
            </a:r>
          </a:p>
        </p:txBody>
      </p:sp>
      <p:sp>
        <p:nvSpPr>
          <p:cNvPr id="7" name="Text Placeholder 6">
            <a:extLst>
              <a:ext uri="{FF2B5EF4-FFF2-40B4-BE49-F238E27FC236}">
                <a16:creationId xmlns:a16="http://schemas.microsoft.com/office/drawing/2014/main" id="{839E8628-B933-9271-D803-CB9569D1D583}"/>
              </a:ext>
            </a:extLst>
          </p:cNvPr>
          <p:cNvSpPr>
            <a:spLocks noGrp="1"/>
          </p:cNvSpPr>
          <p:nvPr>
            <p:ph type="body" sz="quarter" idx="16"/>
          </p:nvPr>
        </p:nvSpPr>
        <p:spPr>
          <a:xfrm>
            <a:off x="5548939" y="3965718"/>
            <a:ext cx="1675888" cy="466344"/>
          </a:xfrm>
        </p:spPr>
        <p:txBody>
          <a:bodyPr anchor="t">
            <a:normAutofit/>
          </a:bodyPr>
          <a:lstStyle/>
          <a:p>
            <a:pPr>
              <a:lnSpc>
                <a:spcPct val="90000"/>
              </a:lnSpc>
              <a:spcAft>
                <a:spcPts val="600"/>
              </a:spcAft>
            </a:pPr>
            <a:r>
              <a:rPr lang="en-US" sz="1400" dirty="0"/>
              <a:t>Supriya</a:t>
            </a:r>
            <a:r>
              <a:rPr lang="en-US" sz="1500" dirty="0"/>
              <a:t> </a:t>
            </a:r>
            <a:r>
              <a:rPr lang="en-US" sz="1500" dirty="0" err="1"/>
              <a:t>Polangari</a:t>
            </a:r>
            <a:endParaRPr lang="en-US" sz="1500" dirty="0"/>
          </a:p>
        </p:txBody>
      </p:sp>
      <p:sp>
        <p:nvSpPr>
          <p:cNvPr id="8" name="Text Placeholder 7">
            <a:extLst>
              <a:ext uri="{FF2B5EF4-FFF2-40B4-BE49-F238E27FC236}">
                <a16:creationId xmlns:a16="http://schemas.microsoft.com/office/drawing/2014/main" id="{21565C7C-0DB0-6F15-F8FA-0D8E59BFB79F}"/>
              </a:ext>
            </a:extLst>
          </p:cNvPr>
          <p:cNvSpPr>
            <a:spLocks noGrp="1"/>
          </p:cNvSpPr>
          <p:nvPr>
            <p:ph type="body" sz="quarter" idx="17"/>
          </p:nvPr>
        </p:nvSpPr>
        <p:spPr>
          <a:xfrm>
            <a:off x="5705655" y="4430612"/>
            <a:ext cx="1362456" cy="740664"/>
          </a:xfrm>
        </p:spPr>
        <p:txBody>
          <a:bodyPr anchor="t">
            <a:normAutofit/>
          </a:bodyPr>
          <a:lstStyle/>
          <a:p>
            <a:pPr>
              <a:spcAft>
                <a:spcPts val="600"/>
              </a:spcAft>
            </a:pPr>
            <a:r>
              <a:rPr lang="en-US" dirty="0"/>
              <a:t>Team Member</a:t>
            </a:r>
          </a:p>
        </p:txBody>
      </p:sp>
      <p:sp>
        <p:nvSpPr>
          <p:cNvPr id="10" name="Text Placeholder 9">
            <a:extLst>
              <a:ext uri="{FF2B5EF4-FFF2-40B4-BE49-F238E27FC236}">
                <a16:creationId xmlns:a16="http://schemas.microsoft.com/office/drawing/2014/main" id="{E9063445-CDCE-4CDF-9AA5-AE686D91125F}"/>
              </a:ext>
            </a:extLst>
          </p:cNvPr>
          <p:cNvSpPr>
            <a:spLocks noGrp="1"/>
          </p:cNvSpPr>
          <p:nvPr>
            <p:ph type="body" sz="quarter" idx="18"/>
          </p:nvPr>
        </p:nvSpPr>
        <p:spPr>
          <a:xfrm>
            <a:off x="7815204" y="4005244"/>
            <a:ext cx="1459565" cy="466344"/>
          </a:xfrm>
        </p:spPr>
        <p:txBody>
          <a:bodyPr anchor="t">
            <a:normAutofit/>
          </a:bodyPr>
          <a:lstStyle/>
          <a:p>
            <a:pPr>
              <a:lnSpc>
                <a:spcPct val="90000"/>
              </a:lnSpc>
              <a:spcAft>
                <a:spcPts val="600"/>
              </a:spcAft>
            </a:pPr>
            <a:r>
              <a:rPr lang="en-US" sz="1400" dirty="0"/>
              <a:t>Sanjeev</a:t>
            </a:r>
            <a:r>
              <a:rPr lang="en-US" sz="1500" dirty="0"/>
              <a:t> Kandel</a:t>
            </a:r>
          </a:p>
        </p:txBody>
      </p:sp>
      <p:sp>
        <p:nvSpPr>
          <p:cNvPr id="38" name="Text Placeholder 11">
            <a:extLst>
              <a:ext uri="{FF2B5EF4-FFF2-40B4-BE49-F238E27FC236}">
                <a16:creationId xmlns:a16="http://schemas.microsoft.com/office/drawing/2014/main" id="{BA8420E8-9E12-4F34-4532-FE3F8CE6C22E}"/>
              </a:ext>
            </a:extLst>
          </p:cNvPr>
          <p:cNvSpPr>
            <a:spLocks noGrp="1"/>
          </p:cNvSpPr>
          <p:nvPr>
            <p:ph type="body" sz="quarter" idx="19"/>
          </p:nvPr>
        </p:nvSpPr>
        <p:spPr>
          <a:xfrm>
            <a:off x="7869723" y="4407936"/>
            <a:ext cx="1362456" cy="740664"/>
          </a:xfrm>
        </p:spPr>
        <p:txBody>
          <a:bodyPr/>
          <a:lstStyle/>
          <a:p>
            <a:r>
              <a:rPr lang="en-US" dirty="0"/>
              <a:t>Team Member</a:t>
            </a:r>
          </a:p>
        </p:txBody>
      </p:sp>
      <p:sp>
        <p:nvSpPr>
          <p:cNvPr id="9" name="Text Placeholder 8">
            <a:extLst>
              <a:ext uri="{FF2B5EF4-FFF2-40B4-BE49-F238E27FC236}">
                <a16:creationId xmlns:a16="http://schemas.microsoft.com/office/drawing/2014/main" id="{8490995D-272C-EE8C-A1BF-42D357788A70}"/>
              </a:ext>
            </a:extLst>
          </p:cNvPr>
          <p:cNvSpPr>
            <a:spLocks noGrp="1"/>
          </p:cNvSpPr>
          <p:nvPr>
            <p:ph type="body" sz="quarter" idx="20"/>
          </p:nvPr>
        </p:nvSpPr>
        <p:spPr>
          <a:xfrm>
            <a:off x="9824727" y="3965718"/>
            <a:ext cx="1968695" cy="466344"/>
          </a:xfrm>
        </p:spPr>
        <p:txBody>
          <a:bodyPr anchor="t">
            <a:normAutofit/>
          </a:bodyPr>
          <a:lstStyle/>
          <a:p>
            <a:pPr>
              <a:lnSpc>
                <a:spcPct val="90000"/>
              </a:lnSpc>
              <a:spcAft>
                <a:spcPts val="600"/>
              </a:spcAft>
            </a:pPr>
            <a:r>
              <a:rPr lang="en-US" sz="1400" dirty="0"/>
              <a:t>Vysakh Mohan </a:t>
            </a:r>
            <a:r>
              <a:rPr lang="en-US" sz="1400" dirty="0" err="1"/>
              <a:t>Therattil</a:t>
            </a:r>
            <a:r>
              <a:rPr lang="en-US" sz="1400" dirty="0"/>
              <a:t>​</a:t>
            </a:r>
          </a:p>
        </p:txBody>
      </p:sp>
      <p:sp>
        <p:nvSpPr>
          <p:cNvPr id="40" name="Text Placeholder 13">
            <a:extLst>
              <a:ext uri="{FF2B5EF4-FFF2-40B4-BE49-F238E27FC236}">
                <a16:creationId xmlns:a16="http://schemas.microsoft.com/office/drawing/2014/main" id="{E106B93C-9766-505A-10AD-6D97C7A15338}"/>
              </a:ext>
            </a:extLst>
          </p:cNvPr>
          <p:cNvSpPr>
            <a:spLocks noGrp="1"/>
          </p:cNvSpPr>
          <p:nvPr>
            <p:ph type="body" sz="quarter" idx="21"/>
          </p:nvPr>
        </p:nvSpPr>
        <p:spPr>
          <a:xfrm>
            <a:off x="10127846" y="4407936"/>
            <a:ext cx="1362456" cy="740664"/>
          </a:xfrm>
        </p:spPr>
        <p:txBody>
          <a:bodyPr/>
          <a:lstStyle/>
          <a:p>
            <a:r>
              <a:rPr lang="en-US" dirty="0"/>
              <a:t>Team Member</a:t>
            </a:r>
          </a:p>
        </p:txBody>
      </p:sp>
      <p:sp>
        <p:nvSpPr>
          <p:cNvPr id="42" name="Picture Placeholder 18">
            <a:extLst>
              <a:ext uri="{FF2B5EF4-FFF2-40B4-BE49-F238E27FC236}">
                <a16:creationId xmlns:a16="http://schemas.microsoft.com/office/drawing/2014/main" id="{DAE9875E-6795-8382-42F2-04A2E8D5AB4D}"/>
              </a:ext>
            </a:extLst>
          </p:cNvPr>
          <p:cNvSpPr>
            <a:spLocks noGrp="1"/>
          </p:cNvSpPr>
          <p:nvPr>
            <p:ph type="pic" sz="quarter" idx="26"/>
          </p:nvPr>
        </p:nvSpPr>
        <p:spPr>
          <a:xfrm>
            <a:off x="10347831" y="3017032"/>
            <a:ext cx="621792" cy="621792"/>
          </a:xfrm>
        </p:spPr>
        <p:txBody>
          <a:bodyPr/>
          <a:lstStyle/>
          <a:p>
            <a:endParaRPr lang="en-CA"/>
          </a:p>
        </p:txBody>
      </p:sp>
      <p:graphicFrame>
        <p:nvGraphicFramePr>
          <p:cNvPr id="16" name="Picture Placeholder 15">
            <a:extLst>
              <a:ext uri="{FF2B5EF4-FFF2-40B4-BE49-F238E27FC236}">
                <a16:creationId xmlns:a16="http://schemas.microsoft.com/office/drawing/2014/main" id="{4DD280D1-9325-B9D7-C5E4-2503D2CDFB0B}"/>
              </a:ext>
            </a:extLst>
          </p:cNvPr>
          <p:cNvGraphicFramePr>
            <a:graphicFrameLocks noGrp="1"/>
          </p:cNvGraphicFramePr>
          <p:nvPr>
            <p:ph type="pic" sz="quarter" idx="25"/>
            <p:extLst>
              <p:ext uri="{D42A27DB-BD31-4B8C-83A1-F6EECF244321}">
                <p14:modId xmlns:p14="http://schemas.microsoft.com/office/powerpoint/2010/main" val="4153611444"/>
              </p:ext>
            </p:extLst>
          </p:nvPr>
        </p:nvGraphicFramePr>
        <p:xfrm>
          <a:off x="7870543" y="2603241"/>
          <a:ext cx="1119470" cy="1402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Picture Placeholder 14">
            <a:extLst>
              <a:ext uri="{FF2B5EF4-FFF2-40B4-BE49-F238E27FC236}">
                <a16:creationId xmlns:a16="http://schemas.microsoft.com/office/drawing/2014/main" id="{20B0EB75-F2C3-1ADE-A822-82E821716EC2}"/>
              </a:ext>
            </a:extLst>
          </p:cNvPr>
          <p:cNvSpPr>
            <a:spLocks noGrp="1"/>
          </p:cNvSpPr>
          <p:nvPr>
            <p:ph type="pic" sz="quarter" idx="24"/>
          </p:nvPr>
        </p:nvSpPr>
        <p:spPr/>
        <p:txBody>
          <a:bodyPr/>
          <a:lstStyle/>
          <a:p>
            <a:endParaRPr lang="en-CA"/>
          </a:p>
        </p:txBody>
      </p:sp>
      <p:sp>
        <p:nvSpPr>
          <p:cNvPr id="21" name="Picture Placeholder 20">
            <a:extLst>
              <a:ext uri="{FF2B5EF4-FFF2-40B4-BE49-F238E27FC236}">
                <a16:creationId xmlns:a16="http://schemas.microsoft.com/office/drawing/2014/main" id="{59067C18-054D-8AEB-B877-405BD97C12A0}"/>
              </a:ext>
            </a:extLst>
          </p:cNvPr>
          <p:cNvSpPr>
            <a:spLocks noGrp="1"/>
          </p:cNvSpPr>
          <p:nvPr>
            <p:ph type="pic" sz="quarter" idx="23"/>
          </p:nvPr>
        </p:nvSpPr>
        <p:spPr/>
        <p:txBody>
          <a:bodyPr/>
          <a:lstStyle/>
          <a:p>
            <a:endParaRPr lang="en-CA"/>
          </a:p>
        </p:txBody>
      </p:sp>
      <p:sp>
        <p:nvSpPr>
          <p:cNvPr id="23" name="Picture Placeholder 22">
            <a:extLst>
              <a:ext uri="{FF2B5EF4-FFF2-40B4-BE49-F238E27FC236}">
                <a16:creationId xmlns:a16="http://schemas.microsoft.com/office/drawing/2014/main" id="{644DA8CE-9DAC-87BB-907A-5014BA21E2C4}"/>
              </a:ext>
            </a:extLst>
          </p:cNvPr>
          <p:cNvSpPr>
            <a:spLocks noGrp="1"/>
          </p:cNvSpPr>
          <p:nvPr>
            <p:ph type="pic" sz="quarter" idx="22"/>
          </p:nvPr>
        </p:nvSpPr>
        <p:spPr/>
        <p:txBody>
          <a:bodyPr/>
          <a:lstStyle/>
          <a:p>
            <a:endParaRPr lang="en-CA"/>
          </a:p>
        </p:txBody>
      </p:sp>
    </p:spTree>
    <p:extLst>
      <p:ext uri="{BB962C8B-B14F-4D97-AF65-F5344CB8AC3E}">
        <p14:creationId xmlns:p14="http://schemas.microsoft.com/office/powerpoint/2010/main" val="1579562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7"/>
            <a:ext cx="6422136" cy="4095355"/>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Objectives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Project Details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Technical Analysis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Challenges Faced</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48389" y="610765"/>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142028" y="1893884"/>
            <a:ext cx="7735824" cy="3549486"/>
          </a:xfrm>
        </p:spPr>
        <p:txBody>
          <a:bodyPr/>
          <a:lstStyle/>
          <a:p>
            <a:pPr marL="285750" indent="-285750" algn="l">
              <a:buFont typeface="Courier New" panose="02070309020205020404" pitchFamily="49" charset="0"/>
              <a:buChar char="o"/>
            </a:pPr>
            <a:r>
              <a:rPr lang="en-US" sz="2400" dirty="0"/>
              <a:t>The project is centered on addressing the challenges of pronouncing the names from various cultural backgrounds accurately, especially in diverse academic environments.</a:t>
            </a:r>
          </a:p>
          <a:p>
            <a:endParaRPr lang="en-US" sz="2400" dirty="0"/>
          </a:p>
          <a:p>
            <a:pPr marL="285750" indent="-285750" algn="l">
              <a:buFont typeface="Courier New" panose="02070309020205020404" pitchFamily="49" charset="0"/>
              <a:buChar char="o"/>
            </a:pPr>
            <a:r>
              <a:rPr lang="en-US" sz="2400" dirty="0"/>
              <a:t> It is crafted to ensure that each student’s name is recognized and pronounced correctly, thereby promoting respect and inclusivity.</a:t>
            </a:r>
          </a:p>
          <a:p>
            <a:endParaRPr lang="en-US" sz="2400" dirty="0"/>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416423" y="620716"/>
            <a:ext cx="9144000" cy="1069848"/>
          </a:xfrm>
        </p:spPr>
        <p:txBody>
          <a:bodyPr/>
          <a:lstStyle/>
          <a:p>
            <a:r>
              <a:rPr lang="en-US" dirty="0"/>
              <a:t>objectives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0320" y="2194561"/>
            <a:ext cx="7068312" cy="4292300"/>
          </a:xfrm>
        </p:spPr>
        <p:txBody>
          <a:bodyPr/>
          <a:lstStyle/>
          <a:p>
            <a:pPr marL="342900" indent="-342900" algn="l">
              <a:buFont typeface="Courier New" panose="02070309020205020404" pitchFamily="49" charset="0"/>
              <a:buChar char="o"/>
            </a:pPr>
            <a:r>
              <a:rPr lang="en-US" dirty="0"/>
              <a:t>Our project aims to create a website where</a:t>
            </a:r>
            <a:r>
              <a:rPr lang="en-CA" dirty="0"/>
              <a:t> users can input their names and receive precise phonetics transcriptions along with audio outputs.</a:t>
            </a:r>
          </a:p>
          <a:p>
            <a:pPr marL="342900" indent="-342900" algn="l">
              <a:buFont typeface="Courier New" panose="02070309020205020404" pitchFamily="49" charset="0"/>
              <a:buChar char="o"/>
            </a:pPr>
            <a:endParaRPr lang="en-CA" dirty="0"/>
          </a:p>
          <a:p>
            <a:pPr marL="342900" indent="-342900" algn="l">
              <a:buFont typeface="Courier New" panose="02070309020205020404" pitchFamily="49" charset="0"/>
              <a:buChar char="o"/>
            </a:pPr>
            <a:r>
              <a:rPr lang="en-CA" dirty="0"/>
              <a:t>Moreover, the result is an improved and extract phonetic transcription accompanied by audio, enhancing the overall user experience by ensuring the accuracy of the name pronunciation.</a:t>
            </a:r>
            <a:endParaRPr lang="en-US" dirty="0"/>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40664" y="315737"/>
            <a:ext cx="10881360" cy="1069848"/>
          </a:xfrm>
        </p:spPr>
        <p:txBody>
          <a:bodyPr/>
          <a:lstStyle/>
          <a:p>
            <a:r>
              <a:rPr lang="en-US" sz="4000" b="1" spc="600" dirty="0">
                <a:ln w="28575">
                  <a:noFill/>
                  <a:prstDash val="solid"/>
                </a:ln>
                <a:solidFill>
                  <a:schemeClr val="bg1"/>
                </a:solidFill>
                <a:latin typeface="Tw Cen MT" panose="020B0602020104020603" pitchFamily="34" charset="77"/>
              </a:rPr>
              <a:t>Project details </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D5ED85A0-E193-5F88-628C-949B6B47CAD8}"/>
              </a:ext>
            </a:extLst>
          </p:cNvPr>
          <p:cNvSpPr>
            <a:spLocks noGrp="1"/>
          </p:cNvSpPr>
          <p:nvPr>
            <p:ph idx="1"/>
          </p:nvPr>
        </p:nvSpPr>
        <p:spPr>
          <a:xfrm>
            <a:off x="1014984" y="1739511"/>
            <a:ext cx="10332720" cy="4424620"/>
          </a:xfrm>
        </p:spPr>
        <p:txBody>
          <a:bodyPr/>
          <a:lstStyle/>
          <a:p>
            <a:pPr marL="342900" indent="-342900"/>
            <a:r>
              <a:rPr lang="en-CA" sz="2400" dirty="0">
                <a:cs typeface="Times New Roman" panose="02020603050405020304" pitchFamily="18" charset="0"/>
              </a:rPr>
              <a:t>The </a:t>
            </a:r>
            <a:r>
              <a:rPr lang="en-CA" sz="2400" b="1" dirty="0">
                <a:cs typeface="Times New Roman" panose="02020603050405020304" pitchFamily="18" charset="0"/>
              </a:rPr>
              <a:t>flask</a:t>
            </a:r>
            <a:r>
              <a:rPr lang="en-CA" sz="2400" dirty="0">
                <a:cs typeface="Times New Roman" panose="02020603050405020304" pitchFamily="18" charset="0"/>
              </a:rPr>
              <a:t> frontend establishes a secure foundation, managing user session with a generated secret key and configuring routes of data submission and processing. </a:t>
            </a:r>
          </a:p>
          <a:p>
            <a:pPr marL="0" indent="0">
              <a:buNone/>
            </a:pPr>
            <a:endParaRPr lang="en-CA" sz="2400" dirty="0">
              <a:cs typeface="Times New Roman" panose="02020603050405020304" pitchFamily="18" charset="0"/>
            </a:endParaRPr>
          </a:p>
          <a:p>
            <a:pPr marL="342900" indent="-342900"/>
            <a:r>
              <a:rPr lang="en-CA" sz="2400" dirty="0">
                <a:cs typeface="Times New Roman" panose="02020603050405020304" pitchFamily="18" charset="0"/>
              </a:rPr>
              <a:t>Key routes include </a:t>
            </a:r>
            <a:r>
              <a:rPr lang="en-CA" sz="2400" b="1" dirty="0">
                <a:cs typeface="Times New Roman" panose="02020603050405020304" pitchFamily="18" charset="0"/>
              </a:rPr>
              <a:t>‘/’</a:t>
            </a:r>
            <a:r>
              <a:rPr lang="en-CA" sz="2400" dirty="0">
                <a:cs typeface="Times New Roman" panose="02020603050405020304" pitchFamily="18" charset="0"/>
              </a:rPr>
              <a:t> for user input, </a:t>
            </a:r>
            <a:r>
              <a:rPr lang="en-CA" sz="2400" b="1" dirty="0">
                <a:cs typeface="Times New Roman" panose="02020603050405020304" pitchFamily="18" charset="0"/>
              </a:rPr>
              <a:t>‘/process’</a:t>
            </a:r>
            <a:r>
              <a:rPr lang="en-CA" sz="2400" dirty="0">
                <a:cs typeface="Times New Roman" panose="02020603050405020304" pitchFamily="18" charset="0"/>
              </a:rPr>
              <a:t> for handling </a:t>
            </a:r>
            <a:r>
              <a:rPr lang="en-CA" sz="2400" b="1" dirty="0">
                <a:cs typeface="Times New Roman" panose="02020603050405020304" pitchFamily="18" charset="0"/>
              </a:rPr>
              <a:t>POST</a:t>
            </a:r>
            <a:r>
              <a:rPr lang="en-CA" sz="2400" dirty="0">
                <a:cs typeface="Times New Roman" panose="02020603050405020304" pitchFamily="18" charset="0"/>
              </a:rPr>
              <a:t> requests and sending the data to the backend, and </a:t>
            </a:r>
            <a:r>
              <a:rPr lang="en-CA" sz="2400" b="1" dirty="0">
                <a:cs typeface="Times New Roman" panose="02020603050405020304" pitchFamily="18" charset="0"/>
              </a:rPr>
              <a:t>‘/submit’ </a:t>
            </a:r>
            <a:r>
              <a:rPr lang="en-CA" sz="2400" dirty="0">
                <a:cs typeface="Times New Roman" panose="02020603050405020304" pitchFamily="18" charset="0"/>
              </a:rPr>
              <a:t>for final data submission and result display.</a:t>
            </a:r>
          </a:p>
          <a:p>
            <a:pPr marL="0" indent="0">
              <a:buNone/>
            </a:pPr>
            <a:endParaRPr lang="en-CA" sz="2400" dirty="0">
              <a:cs typeface="Times New Roman" panose="02020603050405020304" pitchFamily="18" charset="0"/>
            </a:endParaRPr>
          </a:p>
          <a:p>
            <a:pPr marL="342900" indent="-342900"/>
            <a:r>
              <a:rPr lang="en-CA" sz="2400" dirty="0">
                <a:cs typeface="Times New Roman" panose="02020603050405020304" pitchFamily="18" charset="0"/>
              </a:rPr>
              <a:t>The </a:t>
            </a:r>
            <a:r>
              <a:rPr lang="en-CA" sz="2400" b="1" dirty="0">
                <a:cs typeface="Times New Roman" panose="02020603050405020304" pitchFamily="18" charset="0"/>
              </a:rPr>
              <a:t>HTML</a:t>
            </a:r>
            <a:r>
              <a:rPr lang="en-CA" sz="2400" dirty="0">
                <a:cs typeface="Times New Roman" panose="02020603050405020304" pitchFamily="18" charset="0"/>
              </a:rPr>
              <a:t> files, such as </a:t>
            </a:r>
            <a:r>
              <a:rPr lang="en-CA" sz="2400" b="1" dirty="0">
                <a:cs typeface="Times New Roman" panose="02020603050405020304" pitchFamily="18" charset="0"/>
              </a:rPr>
              <a:t>“input_form2.html </a:t>
            </a:r>
            <a:r>
              <a:rPr lang="en-CA" sz="2400" dirty="0">
                <a:cs typeface="Times New Roman" panose="02020603050405020304" pitchFamily="18" charset="0"/>
              </a:rPr>
              <a:t>and </a:t>
            </a:r>
            <a:r>
              <a:rPr lang="en-CA" sz="2400" b="1" dirty="0">
                <a:cs typeface="Times New Roman" panose="02020603050405020304" pitchFamily="18" charset="0"/>
              </a:rPr>
              <a:t>“result2.html”</a:t>
            </a:r>
            <a:r>
              <a:rPr lang="en-CA" sz="2400" dirty="0">
                <a:cs typeface="Times New Roman" panose="02020603050405020304" pitchFamily="18" charset="0"/>
              </a:rPr>
              <a:t>, play crucial roles in user interactions, providing input forms, displaying processed results, and presenting final outcomes with audio features.</a:t>
            </a:r>
          </a:p>
        </p:txBody>
      </p:sp>
    </p:spTree>
    <p:extLst>
      <p:ext uri="{BB962C8B-B14F-4D97-AF65-F5344CB8AC3E}">
        <p14:creationId xmlns:p14="http://schemas.microsoft.com/office/powerpoint/2010/main" val="13726519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A8CFE01B-94CA-B59E-9ED7-EFDE25667A76}"/>
              </a:ext>
            </a:extLst>
          </p:cNvPr>
          <p:cNvSpPr>
            <a:spLocks noGrp="1"/>
          </p:cNvSpPr>
          <p:nvPr>
            <p:ph idx="1"/>
          </p:nvPr>
        </p:nvSpPr>
        <p:spPr>
          <a:xfrm>
            <a:off x="1111803" y="1807284"/>
            <a:ext cx="10332720" cy="3937300"/>
          </a:xfrm>
        </p:spPr>
        <p:txBody>
          <a:bodyPr/>
          <a:lstStyle/>
          <a:p>
            <a:r>
              <a:rPr lang="en-CA" sz="2400" dirty="0">
                <a:cs typeface="Times New Roman" panose="02020603050405020304" pitchFamily="18" charset="0"/>
              </a:rPr>
              <a:t>Error handling is robust, with an </a:t>
            </a:r>
            <a:r>
              <a:rPr lang="en-CA" sz="2400" b="1" dirty="0">
                <a:cs typeface="Times New Roman" panose="02020603050405020304" pitchFamily="18" charset="0"/>
              </a:rPr>
              <a:t>“error_display2.html” </a:t>
            </a:r>
            <a:r>
              <a:rPr lang="en-CA" sz="2400" dirty="0">
                <a:cs typeface="Times New Roman" panose="02020603050405020304" pitchFamily="18" charset="0"/>
              </a:rPr>
              <a:t>file designed to transparently informs user about specific errors during their interactions.</a:t>
            </a:r>
          </a:p>
          <a:p>
            <a:pPr marL="0" indent="0">
              <a:buNone/>
            </a:pPr>
            <a:endParaRPr lang="en-CA" sz="2400" dirty="0"/>
          </a:p>
          <a:p>
            <a:r>
              <a:rPr lang="en-CA" sz="2400" dirty="0"/>
              <a:t>The </a:t>
            </a:r>
            <a:r>
              <a:rPr lang="en-CA" sz="2400" b="1" dirty="0"/>
              <a:t>Fast-API</a:t>
            </a:r>
            <a:r>
              <a:rPr lang="en-CA" sz="2400" dirty="0"/>
              <a:t> backend validates data from the frontend, processes it through modules like </a:t>
            </a:r>
            <a:r>
              <a:rPr lang="en-CA" sz="2400" b="1" dirty="0"/>
              <a:t>G2p</a:t>
            </a:r>
            <a:r>
              <a:rPr lang="en-CA" sz="2400" dirty="0"/>
              <a:t> and </a:t>
            </a:r>
            <a:r>
              <a:rPr lang="en-CA" sz="2400" b="1" dirty="0"/>
              <a:t>GTTS</a:t>
            </a:r>
            <a:r>
              <a:rPr lang="en-CA" sz="2400" dirty="0"/>
              <a:t> for phonetic transformation and audio conversion, and stores the information in a </a:t>
            </a:r>
            <a:r>
              <a:rPr lang="en-CA" sz="2400" b="1" dirty="0"/>
              <a:t>Postgres</a:t>
            </a:r>
            <a:r>
              <a:rPr lang="en-CA" sz="2400" dirty="0"/>
              <a:t> database.</a:t>
            </a:r>
          </a:p>
          <a:p>
            <a:pPr marL="0" indent="0">
              <a:buNone/>
            </a:pPr>
            <a:endParaRPr lang="en-CA" sz="2400" dirty="0"/>
          </a:p>
          <a:p>
            <a:r>
              <a:rPr lang="en-CA" sz="2400" dirty="0"/>
              <a:t>The database, structured with tables for the student profiles and name selections, supports a recommendation algorithm based on name popularity, ensuring data availability for the future retrieval.</a:t>
            </a:r>
          </a:p>
        </p:txBody>
      </p:sp>
      <p:sp>
        <p:nvSpPr>
          <p:cNvPr id="8" name="TextBox 7">
            <a:extLst>
              <a:ext uri="{FF2B5EF4-FFF2-40B4-BE49-F238E27FC236}">
                <a16:creationId xmlns:a16="http://schemas.microsoft.com/office/drawing/2014/main" id="{91E295D6-7ED7-E180-B552-35543B5926E1}"/>
              </a:ext>
            </a:extLst>
          </p:cNvPr>
          <p:cNvSpPr txBox="1"/>
          <p:nvPr/>
        </p:nvSpPr>
        <p:spPr>
          <a:xfrm>
            <a:off x="1280159" y="851806"/>
            <a:ext cx="1148071" cy="523220"/>
          </a:xfrm>
          <a:prstGeom prst="rect">
            <a:avLst/>
          </a:prstGeom>
          <a:noFill/>
        </p:spPr>
        <p:txBody>
          <a:bodyPr wrap="none" rtlCol="0">
            <a:spAutoFit/>
          </a:bodyPr>
          <a:lstStyle/>
          <a:p>
            <a:r>
              <a:rPr lang="en-CA" sz="2800" b="1" dirty="0" err="1">
                <a:solidFill>
                  <a:schemeClr val="bg1"/>
                </a:solidFill>
              </a:rPr>
              <a:t>Cont</a:t>
            </a:r>
            <a:r>
              <a:rPr lang="en-CA" sz="2800" b="1" dirty="0">
                <a:solidFill>
                  <a:schemeClr val="bg1"/>
                </a:solidFill>
              </a:rPr>
              <a:t>…</a:t>
            </a:r>
          </a:p>
        </p:txBody>
      </p:sp>
    </p:spTree>
    <p:extLst>
      <p:ext uri="{BB962C8B-B14F-4D97-AF65-F5344CB8AC3E}">
        <p14:creationId xmlns:p14="http://schemas.microsoft.com/office/powerpoint/2010/main" val="120872440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ctr"/>
            <a:r>
              <a:rPr lang="en-US" dirty="0"/>
              <a:t>Technical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1" y="2743200"/>
            <a:ext cx="8984787" cy="2578608"/>
          </a:xfrm>
        </p:spPr>
        <p:txBody>
          <a:bodyPr/>
          <a:lstStyle/>
          <a:p>
            <a:r>
              <a:rPr lang="en-US" sz="2400" dirty="0"/>
              <a:t>Technically, the project leverages </a:t>
            </a:r>
            <a:r>
              <a:rPr lang="en-US" sz="2400" b="1" dirty="0"/>
              <a:t>Flask</a:t>
            </a:r>
            <a:r>
              <a:rPr lang="en-US" sz="2400" dirty="0"/>
              <a:t> for the Front-end development, </a:t>
            </a:r>
            <a:r>
              <a:rPr lang="en-US" sz="2400" b="1" dirty="0"/>
              <a:t>Python</a:t>
            </a:r>
            <a:r>
              <a:rPr lang="en-US" sz="2400" dirty="0"/>
              <a:t> for programming, </a:t>
            </a:r>
            <a:r>
              <a:rPr lang="en-US" sz="2400" b="1" dirty="0"/>
              <a:t>Fast-API</a:t>
            </a:r>
            <a:r>
              <a:rPr lang="en-US" sz="2400" dirty="0"/>
              <a:t> and </a:t>
            </a:r>
            <a:r>
              <a:rPr lang="en-US" sz="2400" b="1" dirty="0" err="1"/>
              <a:t>Uvicorn</a:t>
            </a:r>
            <a:r>
              <a:rPr lang="en-US" sz="2400" dirty="0"/>
              <a:t> for the server, </a:t>
            </a:r>
            <a:r>
              <a:rPr lang="en-US" sz="2400" b="1" dirty="0"/>
              <a:t>SQL Alchemy</a:t>
            </a:r>
            <a:r>
              <a:rPr lang="en-US" sz="2400" dirty="0"/>
              <a:t> and </a:t>
            </a:r>
            <a:r>
              <a:rPr lang="en-US" sz="2400" b="1" dirty="0"/>
              <a:t>Psycopg2</a:t>
            </a:r>
            <a:r>
              <a:rPr lang="en-US" sz="2400" dirty="0"/>
              <a:t> for database interactions.</a:t>
            </a:r>
          </a:p>
          <a:p>
            <a:pPr marL="0" indent="0">
              <a:buNone/>
            </a:pPr>
            <a:endParaRPr lang="en-US" sz="2400" dirty="0"/>
          </a:p>
          <a:p>
            <a:r>
              <a:rPr lang="en-US" sz="2400" dirty="0"/>
              <a:t>It also leverages </a:t>
            </a:r>
            <a:r>
              <a:rPr lang="en-US" sz="2400" b="1" dirty="0"/>
              <a:t>GTTS</a:t>
            </a:r>
            <a:r>
              <a:rPr lang="en-US" sz="2400" dirty="0"/>
              <a:t>, </a:t>
            </a:r>
            <a:r>
              <a:rPr lang="en-US" sz="2400" b="1" dirty="0"/>
              <a:t>G2p</a:t>
            </a:r>
            <a:r>
              <a:rPr lang="en-US" sz="2400" dirty="0"/>
              <a:t>, </a:t>
            </a:r>
            <a:r>
              <a:rPr lang="en-US" sz="2400" b="1" dirty="0" err="1"/>
              <a:t>Pypen</a:t>
            </a:r>
            <a:r>
              <a:rPr lang="en-US" sz="2400" dirty="0"/>
              <a:t>, and </a:t>
            </a:r>
            <a:r>
              <a:rPr lang="en-US" sz="2400" b="1" dirty="0"/>
              <a:t>Eng-to-</a:t>
            </a:r>
            <a:r>
              <a:rPr lang="en-US" sz="2400" b="1" dirty="0" err="1"/>
              <a:t>ipa</a:t>
            </a:r>
            <a:r>
              <a:rPr lang="en-US" sz="2400" dirty="0"/>
              <a:t> for processing. The database is managed using </a:t>
            </a:r>
            <a:r>
              <a:rPr lang="en-US" sz="2400" b="1" dirty="0"/>
              <a:t>Postgres</a:t>
            </a:r>
            <a:r>
              <a:rPr lang="en-US" sz="2400" dirty="0"/>
              <a:t>, and </a:t>
            </a:r>
            <a:r>
              <a:rPr lang="en-US" sz="2400" b="1" dirty="0"/>
              <a:t>Git</a:t>
            </a:r>
            <a:r>
              <a:rPr lang="en-US" sz="2400" dirty="0"/>
              <a:t> is utilized for version control.  </a:t>
            </a:r>
          </a:p>
        </p:txBody>
      </p:sp>
    </p:spTree>
    <p:extLst>
      <p:ext uri="{BB962C8B-B14F-4D97-AF65-F5344CB8AC3E}">
        <p14:creationId xmlns:p14="http://schemas.microsoft.com/office/powerpoint/2010/main" val="10710965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383971" y="94399"/>
            <a:ext cx="8878824" cy="1069848"/>
          </a:xfrm>
        </p:spPr>
        <p:txBody>
          <a:bodyPr/>
          <a:lstStyle/>
          <a:p>
            <a:pPr algn="ctr"/>
            <a:r>
              <a:rPr lang="en-US" dirty="0"/>
              <a:t>Technical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823106" y="1743690"/>
            <a:ext cx="4471418" cy="1952075"/>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just" rtl="0" fontAlgn="base"/>
            <a:r>
              <a:rPr lang="en-US" sz="2400" b="1" i="0" dirty="0">
                <a:solidFill>
                  <a:schemeClr val="bg1"/>
                </a:solidFill>
                <a:effectLst/>
              </a:rPr>
              <a:t>Front-End Development</a:t>
            </a:r>
            <a:r>
              <a:rPr lang="en-US" sz="1800" b="0" i="0" dirty="0">
                <a:solidFill>
                  <a:schemeClr val="bg1"/>
                </a:solidFill>
                <a:effectLst/>
                <a:latin typeface="Times New Roman" panose="02020603050405020304" pitchFamily="18" charset="0"/>
              </a:rPr>
              <a:t>: </a:t>
            </a:r>
          </a:p>
          <a:p>
            <a:pPr algn="just" rtl="0" fontAlgn="base">
              <a:buFont typeface="Arial" panose="020B0604020202020204" pitchFamily="34" charset="0"/>
              <a:buChar char="•"/>
            </a:pPr>
            <a:r>
              <a:rPr lang="en-US" sz="2000" b="0" i="0" dirty="0">
                <a:solidFill>
                  <a:schemeClr val="bg1"/>
                </a:solidFill>
                <a:effectLst/>
              </a:rPr>
              <a:t>Framework: Flask (2.2.2). </a:t>
            </a:r>
          </a:p>
          <a:p>
            <a:pPr algn="just" rtl="0" fontAlgn="base">
              <a:buFont typeface="Arial" panose="020B0604020202020204" pitchFamily="34" charset="0"/>
              <a:buChar char="•"/>
            </a:pPr>
            <a:r>
              <a:rPr lang="en-US" sz="2000" b="0" i="0" dirty="0">
                <a:solidFill>
                  <a:schemeClr val="bg1"/>
                </a:solidFill>
                <a:effectLst/>
              </a:rPr>
              <a:t>Languages: HTML5, Python (V3.11.5), CSS3 </a:t>
            </a:r>
          </a:p>
        </p:txBody>
      </p:sp>
      <p:sp>
        <p:nvSpPr>
          <p:cNvPr id="15" name="TextBox 14">
            <a:extLst>
              <a:ext uri="{FF2B5EF4-FFF2-40B4-BE49-F238E27FC236}">
                <a16:creationId xmlns:a16="http://schemas.microsoft.com/office/drawing/2014/main" id="{16FDB229-15EF-1955-9C50-FCB75A0CFC19}"/>
              </a:ext>
            </a:extLst>
          </p:cNvPr>
          <p:cNvSpPr txBox="1"/>
          <p:nvPr/>
        </p:nvSpPr>
        <p:spPr>
          <a:xfrm>
            <a:off x="6096000" y="1387441"/>
            <a:ext cx="5979842" cy="23083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lgn="just" rtl="0" fontAlgn="base">
              <a:buFont typeface="Courier New" panose="02070309020205020404" pitchFamily="49" charset="0"/>
              <a:buChar char="o"/>
            </a:pPr>
            <a:r>
              <a:rPr lang="en-IN" sz="2400" b="1" i="0" dirty="0">
                <a:solidFill>
                  <a:schemeClr val="bg1"/>
                </a:solidFill>
                <a:effectLst/>
              </a:rPr>
              <a:t>Back-End Development</a:t>
            </a:r>
            <a:r>
              <a:rPr lang="en-IN" sz="1800" b="1" i="0" dirty="0">
                <a:solidFill>
                  <a:schemeClr val="bg1"/>
                </a:solidFill>
                <a:effectLst/>
                <a:latin typeface="Times New Roman" panose="02020603050405020304" pitchFamily="18" charset="0"/>
              </a:rPr>
              <a:t>:</a:t>
            </a:r>
            <a:r>
              <a:rPr lang="en-IN" sz="1800" b="0" i="0" dirty="0">
                <a:solidFill>
                  <a:schemeClr val="bg1"/>
                </a:solidFill>
                <a:effectLst/>
                <a:latin typeface="Times New Roman" panose="02020603050405020304" pitchFamily="18" charset="0"/>
              </a:rPr>
              <a:t> </a:t>
            </a:r>
          </a:p>
          <a:p>
            <a:pPr marL="285750" indent="-285750" algn="just" rtl="0" fontAlgn="base">
              <a:buFont typeface="Arial" panose="020B0604020202020204" pitchFamily="34" charset="0"/>
              <a:buChar char="•"/>
            </a:pPr>
            <a:r>
              <a:rPr lang="en-IN" sz="2000" b="0" i="0" dirty="0">
                <a:solidFill>
                  <a:schemeClr val="bg1"/>
                </a:solidFill>
                <a:effectLst/>
              </a:rPr>
              <a:t>Primary Language: Python (V3.11.5). </a:t>
            </a:r>
          </a:p>
          <a:p>
            <a:pPr marL="285750" indent="-285750" algn="just" rtl="0" fontAlgn="base">
              <a:buFont typeface="Arial" panose="020B0604020202020204" pitchFamily="34" charset="0"/>
              <a:buChar char="•"/>
            </a:pPr>
            <a:r>
              <a:rPr lang="en-IN" sz="2000" b="0" i="0" dirty="0">
                <a:solidFill>
                  <a:schemeClr val="bg1"/>
                </a:solidFill>
                <a:effectLst/>
              </a:rPr>
              <a:t>API’s – Fast API, </a:t>
            </a:r>
            <a:r>
              <a:rPr lang="en-IN" sz="2000" b="0" i="0" dirty="0" err="1">
                <a:solidFill>
                  <a:schemeClr val="bg1"/>
                </a:solidFill>
                <a:effectLst/>
              </a:rPr>
              <a:t>Uvicorn</a:t>
            </a:r>
            <a:r>
              <a:rPr lang="en-IN" sz="2000" b="0" i="0" dirty="0">
                <a:solidFill>
                  <a:schemeClr val="bg1"/>
                </a:solidFill>
                <a:effectLst/>
              </a:rPr>
              <a:t> for server </a:t>
            </a:r>
          </a:p>
          <a:p>
            <a:pPr marL="285750" indent="-285750" algn="just" rtl="0" fontAlgn="base">
              <a:buFont typeface="Arial" panose="020B0604020202020204" pitchFamily="34" charset="0"/>
              <a:buChar char="•"/>
            </a:pPr>
            <a:r>
              <a:rPr lang="en-IN" sz="2000" b="0" i="0" dirty="0">
                <a:solidFill>
                  <a:schemeClr val="bg1"/>
                </a:solidFill>
                <a:effectLst/>
              </a:rPr>
              <a:t>ORM- SQL Alchemy, with Psycopg2 for Postgres </a:t>
            </a:r>
          </a:p>
          <a:p>
            <a:pPr marL="285750" indent="-285750" algn="just" rtl="0" fontAlgn="base">
              <a:buFont typeface="Arial" panose="020B0604020202020204" pitchFamily="34" charset="0"/>
              <a:buChar char="•"/>
            </a:pPr>
            <a:r>
              <a:rPr lang="en-IN" sz="2000" b="0" i="0" dirty="0">
                <a:solidFill>
                  <a:schemeClr val="bg1"/>
                </a:solidFill>
                <a:effectLst/>
              </a:rPr>
              <a:t>Voice – GTTS </a:t>
            </a:r>
          </a:p>
          <a:p>
            <a:pPr marL="285750" indent="-285750" algn="just" rtl="0" fontAlgn="base">
              <a:buFont typeface="Arial" panose="020B0604020202020204" pitchFamily="34" charset="0"/>
              <a:buChar char="•"/>
            </a:pPr>
            <a:r>
              <a:rPr lang="en-IN" sz="2000" b="0" i="0" dirty="0">
                <a:solidFill>
                  <a:schemeClr val="bg1"/>
                </a:solidFill>
                <a:effectLst/>
              </a:rPr>
              <a:t>Datatypes enforce - </a:t>
            </a:r>
            <a:r>
              <a:rPr lang="en-IN" sz="2000" b="0" i="0" dirty="0" err="1">
                <a:solidFill>
                  <a:schemeClr val="bg1"/>
                </a:solidFill>
                <a:effectLst/>
              </a:rPr>
              <a:t>Pydantic</a:t>
            </a:r>
            <a:r>
              <a:rPr lang="en-IN" sz="2000" b="0" i="0" dirty="0">
                <a:solidFill>
                  <a:schemeClr val="bg1"/>
                </a:solidFill>
                <a:effectLst/>
              </a:rPr>
              <a:t>  </a:t>
            </a:r>
          </a:p>
          <a:p>
            <a:pPr marL="285750" indent="-285750" algn="just" rtl="0" fontAlgn="base">
              <a:buFont typeface="Arial" panose="020B0604020202020204" pitchFamily="34" charset="0"/>
              <a:buChar char="•"/>
            </a:pPr>
            <a:r>
              <a:rPr lang="en-IN" sz="2000" b="0" i="0" dirty="0">
                <a:solidFill>
                  <a:schemeClr val="bg1"/>
                </a:solidFill>
                <a:effectLst/>
              </a:rPr>
              <a:t>Sounds – G2p, </a:t>
            </a:r>
            <a:r>
              <a:rPr lang="en-IN" sz="2000" dirty="0" err="1">
                <a:solidFill>
                  <a:schemeClr val="bg1"/>
                </a:solidFill>
              </a:rPr>
              <a:t>P</a:t>
            </a:r>
            <a:r>
              <a:rPr lang="en-IN" sz="2000" b="0" i="0" dirty="0" err="1">
                <a:solidFill>
                  <a:schemeClr val="bg1"/>
                </a:solidFill>
                <a:effectLst/>
              </a:rPr>
              <a:t>ypen</a:t>
            </a:r>
            <a:r>
              <a:rPr lang="en-IN" sz="2000" b="0" i="0" dirty="0">
                <a:solidFill>
                  <a:schemeClr val="bg1"/>
                </a:solidFill>
                <a:effectLst/>
              </a:rPr>
              <a:t>, </a:t>
            </a:r>
            <a:r>
              <a:rPr lang="en-IN" sz="2000" dirty="0">
                <a:solidFill>
                  <a:schemeClr val="bg1"/>
                </a:solidFill>
              </a:rPr>
              <a:t>E</a:t>
            </a:r>
            <a:r>
              <a:rPr lang="en-IN" sz="2000" b="0" i="0" dirty="0">
                <a:solidFill>
                  <a:schemeClr val="bg1"/>
                </a:solidFill>
                <a:effectLst/>
              </a:rPr>
              <a:t>ng-to</a:t>
            </a:r>
            <a:r>
              <a:rPr lang="en-IN" sz="2000" dirty="0">
                <a:solidFill>
                  <a:schemeClr val="bg1"/>
                </a:solidFill>
              </a:rPr>
              <a:t>-</a:t>
            </a:r>
            <a:r>
              <a:rPr lang="en-IN" sz="2000" b="0" i="0" dirty="0" err="1">
                <a:solidFill>
                  <a:schemeClr val="bg1"/>
                </a:solidFill>
                <a:effectLst/>
              </a:rPr>
              <a:t>ipa</a:t>
            </a:r>
            <a:r>
              <a:rPr lang="en-IN" sz="2000" b="0" i="0" dirty="0">
                <a:solidFill>
                  <a:schemeClr val="bg1"/>
                </a:solidFill>
                <a:effectLst/>
              </a:rPr>
              <a:t> </a:t>
            </a:r>
          </a:p>
        </p:txBody>
      </p:sp>
      <p:sp>
        <p:nvSpPr>
          <p:cNvPr id="17" name="TextBox 16">
            <a:extLst>
              <a:ext uri="{FF2B5EF4-FFF2-40B4-BE49-F238E27FC236}">
                <a16:creationId xmlns:a16="http://schemas.microsoft.com/office/drawing/2014/main" id="{D8F9DDAB-3288-87AF-31EF-00829C787472}"/>
              </a:ext>
            </a:extLst>
          </p:cNvPr>
          <p:cNvSpPr txBox="1"/>
          <p:nvPr/>
        </p:nvSpPr>
        <p:spPr>
          <a:xfrm>
            <a:off x="1718139" y="4275208"/>
            <a:ext cx="3125755" cy="107721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buFont typeface="Courier New" panose="02070309020205020404" pitchFamily="49" charset="0"/>
              <a:buChar char="o"/>
            </a:pPr>
            <a:r>
              <a:rPr lang="en-CA" sz="2400" b="1" dirty="0">
                <a:solidFill>
                  <a:schemeClr val="bg1"/>
                </a:solidFill>
              </a:rPr>
              <a:t>Database :</a:t>
            </a:r>
          </a:p>
          <a:p>
            <a:pPr marL="342900" indent="-342900">
              <a:buFont typeface="Arial" panose="020B0604020202020204" pitchFamily="34" charset="0"/>
              <a:buChar char="•"/>
            </a:pPr>
            <a:r>
              <a:rPr lang="en-CA" sz="2000" dirty="0">
                <a:solidFill>
                  <a:schemeClr val="bg1"/>
                </a:solidFill>
              </a:rPr>
              <a:t>Postgres</a:t>
            </a:r>
          </a:p>
          <a:p>
            <a:endParaRPr lang="en-CA" sz="2000" dirty="0">
              <a:solidFill>
                <a:schemeClr val="bg1"/>
              </a:solidFill>
            </a:endParaRPr>
          </a:p>
        </p:txBody>
      </p:sp>
      <p:sp>
        <p:nvSpPr>
          <p:cNvPr id="18" name="TextBox 17">
            <a:extLst>
              <a:ext uri="{FF2B5EF4-FFF2-40B4-BE49-F238E27FC236}">
                <a16:creationId xmlns:a16="http://schemas.microsoft.com/office/drawing/2014/main" id="{11AD09DF-4CDB-59EC-2076-5DC0063A3FB3}"/>
              </a:ext>
            </a:extLst>
          </p:cNvPr>
          <p:cNvSpPr txBox="1"/>
          <p:nvPr/>
        </p:nvSpPr>
        <p:spPr>
          <a:xfrm>
            <a:off x="5946710" y="4424119"/>
            <a:ext cx="3807774" cy="10464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marL="285750" indent="-285750" algn="just" rtl="0" fontAlgn="base">
              <a:buFont typeface="Courier New" panose="02070309020205020404" pitchFamily="49" charset="0"/>
              <a:buChar char="o"/>
            </a:pPr>
            <a:r>
              <a:rPr lang="en-US" sz="2400" b="1" i="0" dirty="0">
                <a:solidFill>
                  <a:schemeClr val="bg1"/>
                </a:solidFill>
                <a:effectLst/>
              </a:rPr>
              <a:t>Software version Control</a:t>
            </a:r>
            <a:r>
              <a:rPr lang="en-US" sz="2400" b="1" i="0" dirty="0">
                <a:solidFill>
                  <a:schemeClr val="bg1"/>
                </a:solidFill>
                <a:effectLst/>
                <a:latin typeface="Times New Roman" panose="02020603050405020304" pitchFamily="18" charset="0"/>
              </a:rPr>
              <a:t>:</a:t>
            </a:r>
            <a:r>
              <a:rPr lang="en-US" sz="2400" b="0" i="0" dirty="0">
                <a:solidFill>
                  <a:schemeClr val="bg1"/>
                </a:solidFill>
                <a:effectLst/>
                <a:latin typeface="Times New Roman" panose="02020603050405020304" pitchFamily="18" charset="0"/>
              </a:rPr>
              <a:t> </a:t>
            </a:r>
            <a:endParaRPr lang="en-US" sz="1800" b="0" i="0" dirty="0">
              <a:solidFill>
                <a:schemeClr val="bg1"/>
              </a:solidFill>
              <a:effectLst/>
              <a:latin typeface="Times New Roman" panose="02020603050405020304" pitchFamily="18" charset="0"/>
            </a:endParaRPr>
          </a:p>
          <a:p>
            <a:pPr marL="285750" indent="-285750" algn="just" rtl="0" fontAlgn="base">
              <a:buFont typeface="Arial" panose="020B0604020202020204" pitchFamily="34" charset="0"/>
              <a:buChar char="•"/>
            </a:pPr>
            <a:r>
              <a:rPr lang="en-US" sz="2000" i="0" dirty="0">
                <a:solidFill>
                  <a:schemeClr val="bg1"/>
                </a:solidFill>
                <a:effectLst/>
              </a:rPr>
              <a:t>System Used: Git </a:t>
            </a:r>
          </a:p>
          <a:p>
            <a:pPr algn="just" rtl="0" fontAlgn="base"/>
            <a:r>
              <a:rPr lang="en-US" sz="1800" i="0" dirty="0">
                <a:solidFill>
                  <a:schemeClr val="bg1"/>
                </a:solidFill>
                <a:effectLst/>
              </a:rPr>
              <a:t> </a:t>
            </a:r>
            <a:endParaRPr lang="en-US" sz="2400" i="0" dirty="0">
              <a:solidFill>
                <a:schemeClr val="bg1"/>
              </a:solidFill>
              <a:effectLst/>
            </a:endParaRPr>
          </a:p>
        </p:txBody>
      </p:sp>
    </p:spTree>
    <p:extLst>
      <p:ext uri="{BB962C8B-B14F-4D97-AF65-F5344CB8AC3E}">
        <p14:creationId xmlns:p14="http://schemas.microsoft.com/office/powerpoint/2010/main" val="76521090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pPr algn="ctr"/>
            <a:r>
              <a:rPr lang="en-US" dirty="0"/>
              <a:t>conclusion</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743200"/>
            <a:ext cx="9361304" cy="2578608"/>
          </a:xfrm>
        </p:spPr>
        <p:txBody>
          <a:bodyPr/>
          <a:lstStyle/>
          <a:p>
            <a:r>
              <a:rPr lang="en-US" sz="2000" b="0" i="0" dirty="0">
                <a:effectLst/>
              </a:rPr>
              <a:t>Our project addresses the challenge of accurately pronouncing diverse names in academic settings, emphasizing inclusivity. Using Flask for front-end, Python for programming, and Fast-API for the server, students input their names through an online form. </a:t>
            </a:r>
          </a:p>
          <a:p>
            <a:r>
              <a:rPr lang="en-US" sz="2000" b="0" i="0" dirty="0">
                <a:effectLst/>
              </a:rPr>
              <a:t>The system offers phonetic options, allowing users to select the most accurate representation. With Postgres managing the database and Git for version control, our project ensures clear and inclusive communication in educational institutions.</a:t>
            </a:r>
            <a:endParaRPr lang="en-US" sz="2000" dirty="0"/>
          </a:p>
        </p:txBody>
      </p:sp>
    </p:spTree>
    <p:extLst>
      <p:ext uri="{BB962C8B-B14F-4D97-AF65-F5344CB8AC3E}">
        <p14:creationId xmlns:p14="http://schemas.microsoft.com/office/powerpoint/2010/main" val="1877080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383</TotalTime>
  <Words>640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 Light</vt:lpstr>
      <vt:lpstr>Söhne</vt:lpstr>
      <vt:lpstr>Times New Roman</vt:lpstr>
      <vt:lpstr>Tw Cen MT</vt:lpstr>
      <vt:lpstr>Office Theme</vt:lpstr>
      <vt:lpstr>Machine learning Group-2 Say my name </vt:lpstr>
      <vt:lpstr>CONTENTS</vt:lpstr>
      <vt:lpstr>INTRODUCTION</vt:lpstr>
      <vt:lpstr>objectives</vt:lpstr>
      <vt:lpstr>Project details </vt:lpstr>
      <vt:lpstr>PowerPoint Presentation</vt:lpstr>
      <vt:lpstr>Technical analysis</vt:lpstr>
      <vt:lpstr>Technical analysis</vt:lpstr>
      <vt:lpstr>conclusion</vt:lpstr>
      <vt:lpstr>Challenges faced</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Group-2 Say my name </dc:title>
  <dc:creator>Sanjeev Kandel</dc:creator>
  <cp:lastModifiedBy>Sanjeev Kandel</cp:lastModifiedBy>
  <cp:revision>1</cp:revision>
  <dcterms:created xsi:type="dcterms:W3CDTF">2023-12-11T17:15:42Z</dcterms:created>
  <dcterms:modified xsi:type="dcterms:W3CDTF">2023-12-12T01:50:17Z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