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57" r:id="rId3"/>
    <p:sldId id="331" r:id="rId4"/>
    <p:sldId id="330" r:id="rId5"/>
    <p:sldId id="322" r:id="rId6"/>
    <p:sldId id="323" r:id="rId7"/>
    <p:sldId id="324" r:id="rId8"/>
    <p:sldId id="332" r:id="rId9"/>
    <p:sldId id="328" r:id="rId10"/>
    <p:sldId id="333" r:id="rId11"/>
    <p:sldId id="334" r:id="rId12"/>
    <p:sldId id="335" r:id="rId13"/>
    <p:sldId id="336" r:id="rId14"/>
    <p:sldId id="326" r:id="rId15"/>
    <p:sldId id="325" r:id="rId16"/>
    <p:sldId id="329" r:id="rId17"/>
  </p:sldIdLst>
  <p:sldSz cx="24384000" cy="13716000"/>
  <p:notesSz cx="6858000" cy="9144000"/>
  <p:defaultTextStyle>
    <a:lvl1pPr algn="ctr" defTabSz="825500">
      <a:defRPr sz="5000">
        <a:latin typeface="Helvetica Light"/>
        <a:ea typeface="Helvetica Light"/>
        <a:cs typeface="Helvetica Light"/>
        <a:sym typeface="Helvetica Light"/>
      </a:defRPr>
    </a:lvl1pPr>
    <a:lvl2pPr indent="228600" algn="ctr" defTabSz="825500">
      <a:defRPr sz="5000">
        <a:latin typeface="Helvetica Light"/>
        <a:ea typeface="Helvetica Light"/>
        <a:cs typeface="Helvetica Light"/>
        <a:sym typeface="Helvetica Light"/>
      </a:defRPr>
    </a:lvl2pPr>
    <a:lvl3pPr indent="457200" algn="ctr" defTabSz="825500">
      <a:defRPr sz="5000">
        <a:latin typeface="Helvetica Light"/>
        <a:ea typeface="Helvetica Light"/>
        <a:cs typeface="Helvetica Light"/>
        <a:sym typeface="Helvetica Light"/>
      </a:defRPr>
    </a:lvl3pPr>
    <a:lvl4pPr indent="685800" algn="ctr" defTabSz="825500">
      <a:defRPr sz="5000">
        <a:latin typeface="Helvetica Light"/>
        <a:ea typeface="Helvetica Light"/>
        <a:cs typeface="Helvetica Light"/>
        <a:sym typeface="Helvetica Light"/>
      </a:defRPr>
    </a:lvl4pPr>
    <a:lvl5pPr indent="914400" algn="ctr" defTabSz="825500">
      <a:defRPr sz="5000">
        <a:latin typeface="Helvetica Light"/>
        <a:ea typeface="Helvetica Light"/>
        <a:cs typeface="Helvetica Light"/>
        <a:sym typeface="Helvetica Light"/>
      </a:defRPr>
    </a:lvl5pPr>
    <a:lvl6pPr indent="1143000" algn="ctr" defTabSz="825500">
      <a:defRPr sz="5000">
        <a:latin typeface="Helvetica Light"/>
        <a:ea typeface="Helvetica Light"/>
        <a:cs typeface="Helvetica Light"/>
        <a:sym typeface="Helvetica Light"/>
      </a:defRPr>
    </a:lvl6pPr>
    <a:lvl7pPr indent="1371600" algn="ctr" defTabSz="825500">
      <a:defRPr sz="5000">
        <a:latin typeface="Helvetica Light"/>
        <a:ea typeface="Helvetica Light"/>
        <a:cs typeface="Helvetica Light"/>
        <a:sym typeface="Helvetica Light"/>
      </a:defRPr>
    </a:lvl7pPr>
    <a:lvl8pPr indent="1600200" algn="ctr" defTabSz="825500">
      <a:defRPr sz="5000">
        <a:latin typeface="Helvetica Light"/>
        <a:ea typeface="Helvetica Light"/>
        <a:cs typeface="Helvetica Light"/>
        <a:sym typeface="Helvetica Light"/>
      </a:defRPr>
    </a:lvl8pPr>
    <a:lvl9pPr indent="1828800" algn="ctr" defTabSz="825500">
      <a:defRPr sz="5000">
        <a:latin typeface="Helvetica Light"/>
        <a:ea typeface="Helvetica Light"/>
        <a:cs typeface="Helvetica Light"/>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D94D22"/>
    <a:srgbClr val="1E52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329" autoAdjust="0"/>
  </p:normalViewPr>
  <p:slideViewPr>
    <p:cSldViewPr snapToGrid="0" snapToObjects="1">
      <p:cViewPr varScale="1">
        <p:scale>
          <a:sx n="45" d="100"/>
          <a:sy n="45" d="100"/>
        </p:scale>
        <p:origin x="1392" y="54"/>
      </p:cViewPr>
      <p:guideLst>
        <p:guide orient="horz" pos="4320"/>
        <p:guide pos="7680"/>
      </p:guideLst>
    </p:cSldViewPr>
  </p:slideViewPr>
  <p:notesTextViewPr>
    <p:cViewPr>
      <p:scale>
        <a:sx n="1" d="1"/>
        <a:sy n="1" d="1"/>
      </p:scale>
      <p:origin x="0" y="0"/>
    </p:cViewPr>
  </p:notesTextViewPr>
  <p:sorterViewPr>
    <p:cViewPr>
      <p:scale>
        <a:sx n="40" d="100"/>
        <a:sy n="40" d="100"/>
      </p:scale>
      <p:origin x="0" y="0"/>
    </p:cViewPr>
  </p:sorterViewPr>
  <p:notesViewPr>
    <p:cSldViewPr snapToGrid="0" snapToObjects="1">
      <p:cViewPr varScale="1">
        <p:scale>
          <a:sx n="79" d="100"/>
          <a:sy n="79" d="100"/>
        </p:scale>
        <p:origin x="2866"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BA5E9F-E6B7-407C-971A-EA18535AE401}" type="datetimeFigureOut">
              <a:rPr lang="en-GB" smtClean="0"/>
              <a:t>03/06/2016</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D7D93C-F2C9-4FD8-867D-4F4CCD21B8DB}" type="slidenum">
              <a:rPr lang="en-GB" smtClean="0"/>
              <a:t>‹#›</a:t>
            </a:fld>
            <a:endParaRPr lang="en-GB" dirty="0"/>
          </a:p>
        </p:txBody>
      </p:sp>
    </p:spTree>
    <p:extLst>
      <p:ext uri="{BB962C8B-B14F-4D97-AF65-F5344CB8AC3E}">
        <p14:creationId xmlns:p14="http://schemas.microsoft.com/office/powerpoint/2010/main" val="26565434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Shape 45"/>
          <p:cNvSpPr>
            <a:spLocks noGrp="1" noRot="1" noChangeAspect="1"/>
          </p:cNvSpPr>
          <p:nvPr>
            <p:ph type="sldImg"/>
          </p:nvPr>
        </p:nvSpPr>
        <p:spPr>
          <a:xfrm>
            <a:off x="381000" y="685800"/>
            <a:ext cx="6096000" cy="3429000"/>
          </a:xfrm>
          <a:prstGeom prst="rect">
            <a:avLst/>
          </a:prstGeom>
        </p:spPr>
        <p:txBody>
          <a:bodyPr/>
          <a:lstStyle/>
          <a:p>
            <a:pPr lvl="0"/>
            <a:endParaRPr dirty="0"/>
          </a:p>
        </p:txBody>
      </p:sp>
      <p:sp>
        <p:nvSpPr>
          <p:cNvPr id="46" name="Shape 46"/>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everyone</a:t>
            </a:r>
            <a:r>
              <a:rPr lang="en-US" baseline="0" dirty="0" smtClean="0"/>
              <a:t>, our talk is titled ‘One Template To Rule Them All’</a:t>
            </a:r>
          </a:p>
          <a:p>
            <a:endParaRPr lang="en-US" dirty="0" smtClean="0"/>
          </a:p>
          <a:p>
            <a:r>
              <a:rPr lang="en-US" dirty="0" smtClean="0"/>
              <a:t>Kostas</a:t>
            </a:r>
            <a:r>
              <a:rPr lang="en-US" baseline="0" dirty="0" smtClean="0"/>
              <a:t> and I are security consultants for MWR in the UK and today we’ll be sharing an overview of how Microsoft Office macros can be used in different ways as part of an APT.</a:t>
            </a:r>
            <a:endParaRPr lang="en-US" dirty="0"/>
          </a:p>
        </p:txBody>
      </p:sp>
    </p:spTree>
    <p:extLst>
      <p:ext uri="{BB962C8B-B14F-4D97-AF65-F5344CB8AC3E}">
        <p14:creationId xmlns:p14="http://schemas.microsoft.com/office/powerpoint/2010/main" val="2220771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&lt;WRITE DISCUSSION ABOUT WEPWNISE MACRO CODE AND WHAT IT DOES&gt;</a:t>
            </a:r>
          </a:p>
        </p:txBody>
      </p:sp>
    </p:spTree>
    <p:extLst>
      <p:ext uri="{BB962C8B-B14F-4D97-AF65-F5344CB8AC3E}">
        <p14:creationId xmlns:p14="http://schemas.microsoft.com/office/powerpoint/2010/main" val="205860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&lt;WRITE DISCUSSION ABOUT WEPWNISE MACRO CODE AND WHAT IT DOES&gt;</a:t>
            </a:r>
          </a:p>
        </p:txBody>
      </p:sp>
    </p:spTree>
    <p:extLst>
      <p:ext uri="{BB962C8B-B14F-4D97-AF65-F5344CB8AC3E}">
        <p14:creationId xmlns:p14="http://schemas.microsoft.com/office/powerpoint/2010/main" val="3106646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a</a:t>
            </a:r>
            <a:endParaRPr lang="en-GB" baseline="0" dirty="0" smtClean="0"/>
          </a:p>
        </p:txBody>
      </p:sp>
    </p:spTree>
    <p:extLst>
      <p:ext uri="{BB962C8B-B14F-4D97-AF65-F5344CB8AC3E}">
        <p14:creationId xmlns:p14="http://schemas.microsoft.com/office/powerpoint/2010/main" val="1798169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Output of </a:t>
            </a:r>
            <a:r>
              <a:rPr lang="en-GB" baseline="0" dirty="0" err="1" smtClean="0"/>
              <a:t>enum_emet</a:t>
            </a:r>
            <a:endParaRPr lang="en-GB" baseline="0" dirty="0" smtClean="0"/>
          </a:p>
        </p:txBody>
      </p:sp>
    </p:spTree>
    <p:extLst>
      <p:ext uri="{BB962C8B-B14F-4D97-AF65-F5344CB8AC3E}">
        <p14:creationId xmlns:p14="http://schemas.microsoft.com/office/powerpoint/2010/main" val="2684367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 TALK AUDIENCE THROUGH VIDEO ------------------------</a:t>
            </a:r>
          </a:p>
          <a:p>
            <a:endParaRPr lang="en-GB" baseline="0" dirty="0" smtClean="0"/>
          </a:p>
          <a:p>
            <a:r>
              <a:rPr lang="en-GB" baseline="0" dirty="0" smtClean="0"/>
              <a:t>I will write this later.</a:t>
            </a:r>
          </a:p>
        </p:txBody>
      </p:sp>
    </p:spTree>
    <p:extLst>
      <p:ext uri="{BB962C8B-B14F-4D97-AF65-F5344CB8AC3E}">
        <p14:creationId xmlns:p14="http://schemas.microsoft.com/office/powerpoint/2010/main" val="2336706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In the case of EMET, </a:t>
            </a:r>
            <a:r>
              <a:rPr lang="en-GB" baseline="0" dirty="0" err="1" smtClean="0"/>
              <a:t>WePWNise</a:t>
            </a:r>
            <a:r>
              <a:rPr lang="en-GB" baseline="0" dirty="0" smtClean="0"/>
              <a:t> grabs the EMET configuration through registry and determines what is protected.</a:t>
            </a:r>
          </a:p>
          <a:p>
            <a:endParaRPr lang="en-GB" baseline="0" dirty="0" smtClean="0"/>
          </a:p>
          <a:p>
            <a:r>
              <a:rPr lang="en-GB" baseline="0" dirty="0" smtClean="0"/>
              <a:t>EMET is then avoided by providing the macro with a list of directories to scan for unprotected executables. Once an executable is found, the process is spawned then shell code is injected.</a:t>
            </a:r>
          </a:p>
          <a:p>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err="1" smtClean="0"/>
              <a:t>WePWNIse</a:t>
            </a:r>
            <a:r>
              <a:rPr lang="en-GB" baseline="0" dirty="0" smtClean="0"/>
              <a:t> creates a call back through the use of shell code injection. This is written in native VBA as we do not want to have a dependency on PowerShell.</a:t>
            </a:r>
          </a:p>
        </p:txBody>
      </p:sp>
    </p:spTree>
    <p:extLst>
      <p:ext uri="{BB962C8B-B14F-4D97-AF65-F5344CB8AC3E}">
        <p14:creationId xmlns:p14="http://schemas.microsoft.com/office/powerpoint/2010/main" val="14732853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There is a solution!</a:t>
            </a:r>
          </a:p>
          <a:p>
            <a:endParaRPr lang="en-GB" baseline="0" dirty="0" smtClean="0"/>
          </a:p>
          <a:p>
            <a:r>
              <a:rPr lang="en-GB" baseline="0" dirty="0" smtClean="0"/>
              <a:t>If you white list and allow for example, calc.exe – then you should also EMET calc.exe</a:t>
            </a:r>
          </a:p>
          <a:p>
            <a:endParaRPr lang="en-GB" baseline="0" dirty="0" smtClean="0"/>
          </a:p>
          <a:p>
            <a:r>
              <a:rPr lang="en-GB" baseline="0" dirty="0" smtClean="0"/>
              <a:t>In the scenario where an attacker can spawn calc.exe, they would then be able to inject into it if it was not protected. Therefore, EMET should be turned on for every binary that is white listed.</a:t>
            </a:r>
          </a:p>
          <a:p>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smtClean="0"/>
              <a:t>It is important to note that, windows will not block applications such as Winlogon.exe</a:t>
            </a:r>
          </a:p>
          <a:p>
            <a:endParaRPr lang="en-GB" baseline="0" dirty="0" smtClean="0"/>
          </a:p>
          <a:p>
            <a:r>
              <a:rPr lang="en-GB" baseline="0" dirty="0" smtClean="0"/>
              <a:t>This implies that we should EMET all windows default executables.</a:t>
            </a:r>
          </a:p>
        </p:txBody>
      </p:sp>
    </p:spTree>
    <p:extLst>
      <p:ext uri="{BB962C8B-B14F-4D97-AF65-F5344CB8AC3E}">
        <p14:creationId xmlns:p14="http://schemas.microsoft.com/office/powerpoint/2010/main" val="860323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how many of you are familiar with EMET?</a:t>
            </a:r>
            <a:endParaRPr lang="en-GB" dirty="0" smtClean="0"/>
          </a:p>
          <a:p>
            <a:endParaRPr lang="en-GB" dirty="0" smtClean="0"/>
          </a:p>
          <a:p>
            <a:r>
              <a:rPr lang="en-GB" dirty="0" smtClean="0"/>
              <a:t>The</a:t>
            </a:r>
            <a:r>
              <a:rPr lang="en-GB" baseline="0" dirty="0" smtClean="0"/>
              <a:t> Enhanced Mitigation Experience Toolkit also known as EMET, is provided by Microsoft as a tool to configure additional layers of </a:t>
            </a:r>
            <a:r>
              <a:rPr lang="en-GB" baseline="0" dirty="0" err="1" smtClean="0"/>
              <a:t>defense</a:t>
            </a:r>
            <a:r>
              <a:rPr lang="en-GB" baseline="0" dirty="0" smtClean="0"/>
              <a:t> against exploitation.</a:t>
            </a:r>
          </a:p>
        </p:txBody>
      </p:sp>
    </p:spTree>
    <p:extLst>
      <p:ext uri="{BB962C8B-B14F-4D97-AF65-F5344CB8AC3E}">
        <p14:creationId xmlns:p14="http://schemas.microsoft.com/office/powerpoint/2010/main" val="235699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EMET offers a range of protections against exploitation such as Data Execution Prevention, Heap Spray Protection, Address Space Reduction. As we are not limited in buffer space and are simply relying on a user to execute a macro, a lot of these protections do not serve any purpose. Execution of macros is a legitimate function that a normal Office user may want to use.</a:t>
            </a:r>
          </a:p>
          <a:p>
            <a:endParaRPr lang="en-GB" baseline="0" dirty="0" smtClean="0"/>
          </a:p>
          <a:p>
            <a:r>
              <a:rPr lang="en-GB" baseline="0" dirty="0" smtClean="0"/>
              <a:t>EMET has a mechanism named EAF and EAF+.</a:t>
            </a:r>
          </a:p>
        </p:txBody>
      </p:sp>
    </p:spTree>
    <p:extLst>
      <p:ext uri="{BB962C8B-B14F-4D97-AF65-F5344CB8AC3E}">
        <p14:creationId xmlns:p14="http://schemas.microsoft.com/office/powerpoint/2010/main" val="1145609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EAF stands for Export Address Table Filtering. This mechanism prevents shell code from being able to lookup useful addresses to windows function calls.</a:t>
            </a:r>
          </a:p>
          <a:p>
            <a:endParaRPr lang="en-GB" baseline="0" dirty="0" smtClean="0"/>
          </a:p>
          <a:p>
            <a:r>
              <a:rPr lang="en-GB" dirty="0" smtClean="0"/>
              <a:t>Macro</a:t>
            </a:r>
            <a:r>
              <a:rPr lang="en-GB" baseline="0" dirty="0" smtClean="0"/>
              <a:t> payloads can be generated through popular frameworks such as the </a:t>
            </a:r>
            <a:r>
              <a:rPr lang="en-GB" baseline="0" dirty="0" err="1" smtClean="0"/>
              <a:t>Metasploit</a:t>
            </a:r>
            <a:r>
              <a:rPr lang="en-GB" baseline="0" dirty="0" smtClean="0"/>
              <a:t> Framework, Cobalt Strike and PowerShell Empire. Some of these payloads will be blocked by EMET.</a:t>
            </a:r>
          </a:p>
        </p:txBody>
      </p:sp>
    </p:spTree>
    <p:extLst>
      <p:ext uri="{BB962C8B-B14F-4D97-AF65-F5344CB8AC3E}">
        <p14:creationId xmlns:p14="http://schemas.microsoft.com/office/powerpoint/2010/main" val="2410732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Starting with</a:t>
            </a:r>
            <a:r>
              <a:rPr lang="en-GB" baseline="0" dirty="0" smtClean="0"/>
              <a:t> </a:t>
            </a:r>
            <a:r>
              <a:rPr lang="en-GB" baseline="0" dirty="0" err="1" smtClean="0"/>
              <a:t>Metasploit</a:t>
            </a:r>
            <a:r>
              <a:rPr lang="en-GB" baseline="0" dirty="0" smtClean="0"/>
              <a:t>, there are three formats available to the user.</a:t>
            </a:r>
          </a:p>
          <a:p>
            <a:endParaRPr lang="en-GB" baseline="0" dirty="0" smtClean="0"/>
          </a:p>
          <a:p>
            <a:r>
              <a:rPr lang="en-GB" baseline="0" dirty="0" smtClean="0"/>
              <a:t>VBA-PSH. This particular method spawns a PowerShell payload that will inject shell code into itself. If PowerShell is blocked or EMET is protecting it, the payload will fail on two scenarios.</a:t>
            </a:r>
          </a:p>
          <a:p>
            <a:endParaRPr lang="en-GB" baseline="0" dirty="0" smtClean="0"/>
          </a:p>
          <a:p>
            <a:r>
              <a:rPr lang="en-GB" baseline="0" dirty="0" smtClean="0"/>
              <a:t>VBA-EXE. An executable binary is written to a file then it is executed. We can make the payload it drops FUD but we want to prevent having multiple files on disk. This payload will fail when failing to write to disk or AV picks it up.</a:t>
            </a:r>
          </a:p>
          <a:p>
            <a:endParaRPr lang="en-GB" baseline="0" dirty="0" smtClean="0"/>
          </a:p>
          <a:p>
            <a:r>
              <a:rPr lang="en-GB" baseline="0" dirty="0" smtClean="0"/>
              <a:t>The VBA format in </a:t>
            </a:r>
            <a:r>
              <a:rPr lang="en-GB" baseline="0" dirty="0" err="1" smtClean="0"/>
              <a:t>Metasploit</a:t>
            </a:r>
            <a:r>
              <a:rPr lang="en-GB" baseline="0" dirty="0" smtClean="0"/>
              <a:t> outputs a payload that makes use of VBA code to inject shell code into itself. For example, if the payload was opened in Microsoft Word, it would run in WINWORD.exe. This payload would fail if EMET is enabled on Word.</a:t>
            </a:r>
          </a:p>
        </p:txBody>
      </p:sp>
    </p:spTree>
    <p:extLst>
      <p:ext uri="{BB962C8B-B14F-4D97-AF65-F5344CB8AC3E}">
        <p14:creationId xmlns:p14="http://schemas.microsoft.com/office/powerpoint/2010/main" val="167367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other than </a:t>
            </a:r>
            <a:r>
              <a:rPr lang="en-GB" baseline="0" dirty="0" err="1" smtClean="0"/>
              <a:t>Metasploit</a:t>
            </a:r>
            <a:r>
              <a:rPr lang="en-GB" baseline="0" dirty="0" smtClean="0"/>
              <a:t>, we have Cobalt Strike and Empire which are two upcoming and widely used frameworks for managing listeners and </a:t>
            </a:r>
            <a:r>
              <a:rPr lang="en-GB" baseline="0" dirty="0" err="1" smtClean="0"/>
              <a:t>callbacks</a:t>
            </a:r>
            <a:r>
              <a:rPr lang="en-GB" baseline="0" dirty="0" smtClean="0"/>
              <a:t>.</a:t>
            </a:r>
          </a:p>
          <a:p>
            <a:endParaRPr lang="en-GB" baseline="0" dirty="0" smtClean="0"/>
          </a:p>
          <a:p>
            <a:r>
              <a:rPr lang="en-GB" baseline="0" dirty="0" smtClean="0"/>
              <a:t>In </a:t>
            </a:r>
            <a:r>
              <a:rPr lang="en-GB" baseline="0" dirty="0" err="1" smtClean="0"/>
              <a:t>CobaltStrike</a:t>
            </a:r>
            <a:r>
              <a:rPr lang="en-GB" baseline="0" dirty="0" smtClean="0"/>
              <a:t>, the macro payload generated will spawn Rundll32.exe in it’s 32 bit format regardless of the system architecture it is ran on and inject shell code into it. This payload would fail if Rundll32.exe is blocked or EMET is protecting Rundll32.exe.</a:t>
            </a:r>
          </a:p>
          <a:p>
            <a:endParaRPr lang="en-GB" baseline="0" dirty="0" smtClean="0"/>
          </a:p>
          <a:p>
            <a:r>
              <a:rPr lang="en-GB" baseline="0" dirty="0" smtClean="0"/>
              <a:t>Suggestion in general to stop all the </a:t>
            </a:r>
            <a:r>
              <a:rPr lang="en-GB" baseline="0" dirty="0" err="1" smtClean="0"/>
              <a:t>CobaltStrike</a:t>
            </a:r>
            <a:r>
              <a:rPr lang="en-GB" baseline="0" dirty="0" smtClean="0"/>
              <a:t> copy and </a:t>
            </a:r>
            <a:r>
              <a:rPr lang="en-GB" baseline="0" dirty="0" err="1" smtClean="0"/>
              <a:t>pasters</a:t>
            </a:r>
            <a:r>
              <a:rPr lang="en-GB" baseline="0" dirty="0" smtClean="0"/>
              <a:t>. EMET Protect Rundll32.exe.</a:t>
            </a:r>
          </a:p>
          <a:p>
            <a:endParaRPr lang="en-GB" baseline="0" dirty="0" smtClean="0"/>
          </a:p>
          <a:p>
            <a:pPr marL="0" indent="0">
              <a:buFont typeface="+mj-lt"/>
              <a:buNone/>
            </a:pPr>
            <a:r>
              <a:rPr lang="en-GB" baseline="0" dirty="0" smtClean="0"/>
              <a:t>The Empire payload will make use of the popular download cradle to connect to your server and pull the second stage of the payload. This payload however, runs in pure PowerShell and does not need to inject shell code. This payload fails when PowerShell.exe is blocked.</a:t>
            </a:r>
          </a:p>
        </p:txBody>
      </p:sp>
    </p:spTree>
    <p:extLst>
      <p:ext uri="{BB962C8B-B14F-4D97-AF65-F5344CB8AC3E}">
        <p14:creationId xmlns:p14="http://schemas.microsoft.com/office/powerpoint/2010/main" val="3524785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 wanted to create a tool that could generate an implant that would have a certain level of basic automation that would be able to find its way around a victim’s machine to call back to an attacker.</a:t>
            </a:r>
          </a:p>
          <a:p>
            <a:endParaRPr lang="en-GB" baseline="0" dirty="0" smtClean="0"/>
          </a:p>
          <a:p>
            <a:r>
              <a:rPr lang="en-GB" baseline="0" dirty="0" smtClean="0"/>
              <a:t>That would run on the target machine to enumerate configurations for mechanisms such as Software Restriction Policies and EMET.</a:t>
            </a:r>
          </a:p>
          <a:p>
            <a:endParaRPr lang="en-GB" baseline="0" dirty="0" smtClean="0"/>
          </a:p>
          <a:p>
            <a:r>
              <a:rPr lang="en-GB" baseline="0" dirty="0" smtClean="0"/>
              <a:t>After obtaining this information, the implant would then automatically target weaknesses in the configuration to keep itself alive and reach back out to the attacker.</a:t>
            </a:r>
          </a:p>
          <a:p>
            <a:endParaRPr lang="en-GB" baseline="0" dirty="0" smtClean="0"/>
          </a:p>
          <a:p>
            <a:r>
              <a:rPr lang="en-GB" baseline="0" dirty="0" smtClean="0"/>
              <a:t>The macros generated would need to be compatible and should be able to integrate operations with tools such as </a:t>
            </a:r>
            <a:r>
              <a:rPr lang="en-GB" baseline="0" dirty="0" err="1" smtClean="0"/>
              <a:t>Metasploit</a:t>
            </a:r>
            <a:r>
              <a:rPr lang="en-GB" baseline="0" dirty="0" smtClean="0"/>
              <a:t> Framework and Cobalt Strike. We do not want to create the new </a:t>
            </a:r>
            <a:r>
              <a:rPr lang="en-GB" baseline="0" dirty="0" err="1" smtClean="0"/>
              <a:t>Metasploit</a:t>
            </a:r>
            <a:r>
              <a:rPr lang="en-GB" baseline="0" dirty="0" smtClean="0"/>
              <a:t>, Cobalt Strike or Empire for capturing call backs.</a:t>
            </a:r>
          </a:p>
        </p:txBody>
      </p:sp>
    </p:spTree>
    <p:extLst>
      <p:ext uri="{BB962C8B-B14F-4D97-AF65-F5344CB8AC3E}">
        <p14:creationId xmlns:p14="http://schemas.microsoft.com/office/powerpoint/2010/main" val="1195685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Currently </a:t>
            </a:r>
            <a:r>
              <a:rPr lang="en-GB" baseline="0" dirty="0" err="1" smtClean="0"/>
              <a:t>WePWNise</a:t>
            </a:r>
            <a:r>
              <a:rPr lang="en-GB" baseline="0" dirty="0" smtClean="0"/>
              <a:t> offers the ability for a consultant to provide a one line command to generate a reasonably sophisticated Macro implant.</a:t>
            </a:r>
          </a:p>
          <a:p>
            <a:endParaRPr lang="en-GB" baseline="0" dirty="0" smtClean="0"/>
          </a:p>
          <a:p>
            <a:r>
              <a:rPr lang="en-GB" baseline="0" dirty="0" smtClean="0"/>
              <a:t>It is possible for the consultant to specify specific popular payloads to use such as stagers from </a:t>
            </a:r>
            <a:r>
              <a:rPr lang="en-GB" baseline="0" dirty="0" err="1" smtClean="0"/>
              <a:t>Metasploit</a:t>
            </a:r>
            <a:r>
              <a:rPr lang="en-GB" baseline="0" dirty="0" smtClean="0"/>
              <a:t>.</a:t>
            </a:r>
          </a:p>
          <a:p>
            <a:endParaRPr lang="en-GB" baseline="0" dirty="0" smtClean="0"/>
          </a:p>
          <a:p>
            <a:r>
              <a:rPr lang="en-GB" baseline="0" dirty="0" smtClean="0"/>
              <a:t>There is basic anti-automated analysis for services such as </a:t>
            </a:r>
            <a:r>
              <a:rPr lang="en-GB" baseline="0" dirty="0" err="1" smtClean="0"/>
              <a:t>VirusTotal</a:t>
            </a:r>
            <a:r>
              <a:rPr lang="en-GB" baseline="0" dirty="0" smtClean="0"/>
              <a:t>.</a:t>
            </a:r>
          </a:p>
          <a:p>
            <a:endParaRPr lang="en-GB" baseline="0" dirty="0" smtClean="0"/>
          </a:p>
          <a:p>
            <a:r>
              <a:rPr lang="en-GB" baseline="0" dirty="0" smtClean="0"/>
              <a:t>The tester can specify where to deploy their listeners, it could be on two separate IP addresses.</a:t>
            </a:r>
          </a:p>
          <a:p>
            <a:endParaRPr lang="en-GB" baseline="0" dirty="0" smtClean="0"/>
          </a:p>
          <a:p>
            <a:r>
              <a:rPr lang="en-GB" baseline="0" dirty="0" smtClean="0"/>
              <a:t>Automatically determines VBA version in use, the Office architecture, the System architecture and later on we will see that it also determines the target binary architecture. The macro looks for potential targets and determines what architecture payload it must inject to get the consultant a shell. I like to call this feature, dynamic payload injection.</a:t>
            </a:r>
          </a:p>
          <a:p>
            <a:endParaRPr lang="en-GB" baseline="0" dirty="0" smtClean="0"/>
          </a:p>
          <a:p>
            <a:r>
              <a:rPr lang="en-GB" baseline="0" dirty="0" smtClean="0"/>
              <a:t>Decent memory management, the Macro will free up allocated memory should some sort of error occur.</a:t>
            </a:r>
          </a:p>
        </p:txBody>
      </p:sp>
    </p:spTree>
    <p:extLst>
      <p:ext uri="{BB962C8B-B14F-4D97-AF65-F5344CB8AC3E}">
        <p14:creationId xmlns:p14="http://schemas.microsoft.com/office/powerpoint/2010/main" val="3470880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In the case of EMET, </a:t>
            </a:r>
            <a:r>
              <a:rPr lang="en-GB" baseline="0" dirty="0" err="1" smtClean="0"/>
              <a:t>WePWNise</a:t>
            </a:r>
            <a:r>
              <a:rPr lang="en-GB" baseline="0" dirty="0" smtClean="0"/>
              <a:t> grabs the EMET configuration through registry and determines what is protected.</a:t>
            </a:r>
          </a:p>
          <a:p>
            <a:endParaRPr lang="en-GB" baseline="0" dirty="0" smtClean="0"/>
          </a:p>
          <a:p>
            <a:r>
              <a:rPr lang="en-GB" baseline="0" dirty="0" smtClean="0"/>
              <a:t>EMET is then avoided by providing the macro with a list of directories to scan for unprotected executables. Once an executable is found, the process is spawned then shell code is injected.</a:t>
            </a:r>
          </a:p>
          <a:p>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err="1" smtClean="0"/>
              <a:t>WePWNIse</a:t>
            </a:r>
            <a:r>
              <a:rPr lang="en-GB" baseline="0" dirty="0" smtClean="0"/>
              <a:t> creates a call back through the use of shell code injection. This is written in native VBA as we do not want to have a dependency on PowerShell.</a:t>
            </a:r>
          </a:p>
        </p:txBody>
      </p:sp>
    </p:spTree>
    <p:extLst>
      <p:ext uri="{BB962C8B-B14F-4D97-AF65-F5344CB8AC3E}">
        <p14:creationId xmlns:p14="http://schemas.microsoft.com/office/powerpoint/2010/main" val="40361023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
    <p:spTree>
      <p:nvGrpSpPr>
        <p:cNvPr id="1" name=""/>
        <p:cNvGrpSpPr/>
        <p:nvPr/>
      </p:nvGrpSpPr>
      <p:grpSpPr>
        <a:xfrm>
          <a:off x="0" y="0"/>
          <a:ext cx="0" cy="0"/>
          <a:chOff x="0" y="0"/>
          <a:chExt cx="0" cy="0"/>
        </a:xfrm>
      </p:grpSpPr>
      <p:grpSp>
        <p:nvGrpSpPr>
          <p:cNvPr id="8" name="Group 71"/>
          <p:cNvGrpSpPr/>
          <p:nvPr userDrawn="1"/>
        </p:nvGrpSpPr>
        <p:grpSpPr>
          <a:xfrm rot="16200000" flipH="1">
            <a:off x="259985" y="996777"/>
            <a:ext cx="748771" cy="1268742"/>
            <a:chOff x="-124714" y="-489560"/>
            <a:chExt cx="748770" cy="1362597"/>
          </a:xfrm>
        </p:grpSpPr>
        <p:sp>
          <p:nvSpPr>
            <p:cNvPr id="9"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10"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11"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12" name="Title 3"/>
          <p:cNvSpPr>
            <a:spLocks noGrp="1"/>
          </p:cNvSpPr>
          <p:nvPr>
            <p:ph type="title" hasCustomPrompt="1"/>
          </p:nvPr>
        </p:nvSpPr>
        <p:spPr>
          <a:xfrm>
            <a:off x="1537315" y="1344620"/>
            <a:ext cx="10146695" cy="647700"/>
          </a:xfrm>
          <a:prstGeom prst="rect">
            <a:avLst/>
          </a:prstGeom>
        </p:spPr>
        <p:txBody>
          <a:bodyPr/>
          <a:lstStyle>
            <a:lvl1pPr>
              <a:defRPr>
                <a:solidFill>
                  <a:schemeClr val="bg2"/>
                </a:solidFill>
              </a:defRPr>
            </a:lvl1pPr>
          </a:lstStyle>
          <a:p>
            <a:r>
              <a:rPr lang="en-GB" dirty="0" smtClean="0"/>
              <a:t>MWR Labs</a:t>
            </a:r>
            <a:endParaRPr lang="en-GB" dirty="0"/>
          </a:p>
        </p:txBody>
      </p:sp>
      <p:sp>
        <p:nvSpPr>
          <p:cNvPr id="18" name="Text Placeholder 1"/>
          <p:cNvSpPr>
            <a:spLocks noGrp="1"/>
          </p:cNvSpPr>
          <p:nvPr>
            <p:ph type="body" idx="1" hasCustomPrompt="1"/>
          </p:nvPr>
        </p:nvSpPr>
        <p:spPr>
          <a:xfrm>
            <a:off x="1505566" y="4919861"/>
            <a:ext cx="12210447" cy="1531740"/>
          </a:xfrm>
          <a:prstGeom prst="rect">
            <a:avLst/>
          </a:prstGeom>
        </p:spPr>
        <p:txBody>
          <a:bodyPr/>
          <a:lstStyle>
            <a:lvl1pPr marL="0" indent="0">
              <a:buNone/>
              <a:defRPr>
                <a:solidFill>
                  <a:schemeClr val="bg1"/>
                </a:solidFill>
                <a:latin typeface="+mj-lt"/>
              </a:defRPr>
            </a:lvl1pPr>
          </a:lstStyle>
          <a:p>
            <a:pPr marL="0" indent="0">
              <a:buNone/>
            </a:pPr>
            <a:r>
              <a:rPr lang="en-GB" sz="7200" dirty="0" smtClean="0"/>
              <a:t>Talk Title</a:t>
            </a:r>
          </a:p>
        </p:txBody>
      </p:sp>
      <p:sp>
        <p:nvSpPr>
          <p:cNvPr id="19" name="TextBox 18"/>
          <p:cNvSpPr txBox="1"/>
          <p:nvPr userDrawn="1"/>
        </p:nvSpPr>
        <p:spPr>
          <a:xfrm>
            <a:off x="457200" y="4020944"/>
            <a:ext cx="1625600" cy="10259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6000" b="0" i="0" u="none" strike="noStrike" cap="none" spc="0" normalizeH="0" baseline="0" dirty="0" smtClean="0">
                <a:ln>
                  <a:noFill/>
                </a:ln>
                <a:solidFill>
                  <a:schemeClr val="bg2"/>
                </a:solidFill>
                <a:effectLst/>
                <a:uFillTx/>
                <a:latin typeface="Lucida Console" panose="020B0609040504020204" pitchFamily="49" charset="0"/>
                <a:sym typeface="Helvetica Light"/>
              </a:rPr>
              <a:t>++</a:t>
            </a:r>
            <a:endParaRPr kumimoji="0" lang="en-GB" sz="6000" b="0" i="0" u="none" strike="noStrike" cap="none" spc="0" normalizeH="0" baseline="0" dirty="0">
              <a:ln>
                <a:noFill/>
              </a:ln>
              <a:solidFill>
                <a:schemeClr val="bg2"/>
              </a:solidFill>
              <a:effectLst/>
              <a:uFillTx/>
              <a:latin typeface="Lucida Console" panose="020B0609040504020204" pitchFamily="49" charset="0"/>
              <a:sym typeface="Helvetica Light"/>
            </a:endParaRPr>
          </a:p>
        </p:txBody>
      </p:sp>
      <p:sp>
        <p:nvSpPr>
          <p:cNvPr id="3" name="TextBox 2"/>
          <p:cNvSpPr txBox="1"/>
          <p:nvPr userDrawn="1"/>
        </p:nvSpPr>
        <p:spPr>
          <a:xfrm>
            <a:off x="-4166121" y="1034013"/>
            <a:ext cx="102657"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endParaRPr kumimoji="0" lang="en-GB" sz="50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sp>
        <p:nvSpPr>
          <p:cNvPr id="5" name="Text Placeholder 4"/>
          <p:cNvSpPr>
            <a:spLocks noGrp="1"/>
          </p:cNvSpPr>
          <p:nvPr>
            <p:ph type="body" sz="quarter" idx="12" hasCustomPrompt="1"/>
          </p:nvPr>
        </p:nvSpPr>
        <p:spPr>
          <a:xfrm>
            <a:off x="1505566" y="6522160"/>
            <a:ext cx="12210447" cy="1097840"/>
          </a:xfrm>
          <a:prstGeom prst="rect">
            <a:avLst/>
          </a:prstGeom>
        </p:spPr>
        <p:txBody>
          <a:bodyPr>
            <a:normAutofit/>
          </a:bodyPr>
          <a:lstStyle>
            <a:lvl1pPr>
              <a:defRPr sz="4000">
                <a:solidFill>
                  <a:schemeClr val="bg2"/>
                </a:solidFill>
                <a:latin typeface="+mj-lt"/>
              </a:defRPr>
            </a:lvl1pPr>
          </a:lstStyle>
          <a:p>
            <a:pPr lvl="0"/>
            <a:r>
              <a:rPr lang="en-US" dirty="0" smtClean="0"/>
              <a:t>Subtitle</a:t>
            </a:r>
            <a:endParaRPr lang="en-GB" dirty="0"/>
          </a:p>
        </p:txBody>
      </p:sp>
      <p:sp>
        <p:nvSpPr>
          <p:cNvPr id="23" name="Text Placeholder 22"/>
          <p:cNvSpPr>
            <a:spLocks noGrp="1"/>
          </p:cNvSpPr>
          <p:nvPr>
            <p:ph type="body" sz="quarter" idx="13" hasCustomPrompt="1"/>
          </p:nvPr>
        </p:nvSpPr>
        <p:spPr>
          <a:xfrm>
            <a:off x="1505566" y="7690571"/>
            <a:ext cx="12210447" cy="920041"/>
          </a:xfrm>
          <a:prstGeom prst="rect">
            <a:avLst/>
          </a:prstGeom>
        </p:spPr>
        <p:txBody>
          <a:bodyPr>
            <a:normAutofit/>
          </a:bodyPr>
          <a:lstStyle>
            <a:lvl1pPr>
              <a:defRPr sz="3200">
                <a:solidFill>
                  <a:schemeClr val="bg1"/>
                </a:solidFill>
                <a:latin typeface="+mj-lt"/>
              </a:defRPr>
            </a:lvl1pPr>
          </a:lstStyle>
          <a:p>
            <a:pPr lvl="0"/>
            <a:r>
              <a:rPr lang="en-US" dirty="0" smtClean="0"/>
              <a:t>Date</a:t>
            </a:r>
            <a:endParaRPr lang="en-GB" dirty="0"/>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278740" y="10553699"/>
            <a:ext cx="6247619" cy="2184127"/>
          </a:xfrm>
          <a:prstGeom prst="rect">
            <a:avLst/>
          </a:prstGeom>
        </p:spPr>
      </p:pic>
      <p:sp>
        <p:nvSpPr>
          <p:cNvPr id="2" name="Slide Number Placeholder 1"/>
          <p:cNvSpPr>
            <a:spLocks noGrp="1"/>
          </p:cNvSpPr>
          <p:nvPr>
            <p:ph type="sldNum" sz="quarter" idx="14"/>
          </p:nvPr>
        </p:nvSpPr>
        <p:spPr/>
        <p:txBody>
          <a:body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3063742855"/>
      </p:ext>
    </p:extLst>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grpSp>
        <p:nvGrpSpPr>
          <p:cNvPr id="8" name="Group 71"/>
          <p:cNvGrpSpPr/>
          <p:nvPr userDrawn="1"/>
        </p:nvGrpSpPr>
        <p:grpSpPr>
          <a:xfrm rot="16200000" flipH="1">
            <a:off x="259985" y="996777"/>
            <a:ext cx="748771" cy="1268742"/>
            <a:chOff x="-124714" y="-489560"/>
            <a:chExt cx="748770" cy="1362597"/>
          </a:xfrm>
        </p:grpSpPr>
        <p:sp>
          <p:nvSpPr>
            <p:cNvPr id="9"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10"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11"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12" name="Title 3"/>
          <p:cNvSpPr>
            <a:spLocks noGrp="1"/>
          </p:cNvSpPr>
          <p:nvPr>
            <p:ph type="title" hasCustomPrompt="1"/>
          </p:nvPr>
        </p:nvSpPr>
        <p:spPr>
          <a:xfrm>
            <a:off x="1537315" y="1344620"/>
            <a:ext cx="10146695" cy="647700"/>
          </a:xfrm>
          <a:prstGeom prst="rect">
            <a:avLst/>
          </a:prstGeom>
        </p:spPr>
        <p:txBody>
          <a:bodyPr/>
          <a:lstStyle>
            <a:lvl1pPr>
              <a:defRPr>
                <a:solidFill>
                  <a:schemeClr val="bg2"/>
                </a:solidFill>
              </a:defRPr>
            </a:lvl1pPr>
          </a:lstStyle>
          <a:p>
            <a:r>
              <a:rPr lang="en-GB" dirty="0" smtClean="0"/>
              <a:t>MWR Labs</a:t>
            </a:r>
            <a:endParaRPr lang="en-GB" dirty="0"/>
          </a:p>
        </p:txBody>
      </p:sp>
      <p:sp>
        <p:nvSpPr>
          <p:cNvPr id="3" name="TextBox 2"/>
          <p:cNvSpPr txBox="1"/>
          <p:nvPr userDrawn="1"/>
        </p:nvSpPr>
        <p:spPr>
          <a:xfrm>
            <a:off x="-4166121" y="1034013"/>
            <a:ext cx="102657"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endParaRPr kumimoji="0" lang="en-GB" sz="50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47280" y="1208291"/>
            <a:ext cx="2764224" cy="966355"/>
          </a:xfrm>
          <a:prstGeom prst="rect">
            <a:avLst/>
          </a:prstGeom>
        </p:spPr>
      </p:pic>
      <p:sp>
        <p:nvSpPr>
          <p:cNvPr id="4" name="Text Placeholder 3"/>
          <p:cNvSpPr>
            <a:spLocks noGrp="1"/>
          </p:cNvSpPr>
          <p:nvPr>
            <p:ph type="body" sz="quarter" idx="10" hasCustomPrompt="1"/>
          </p:nvPr>
        </p:nvSpPr>
        <p:spPr>
          <a:xfrm>
            <a:off x="5044967" y="4240924"/>
            <a:ext cx="13479572" cy="8103475"/>
          </a:xfrm>
          <a:prstGeom prst="rect">
            <a:avLst/>
          </a:prstGeom>
        </p:spPr>
        <p:txBody>
          <a:bodyPr/>
          <a:lstStyle>
            <a:lvl1pPr marL="914400" indent="-914400">
              <a:buClr>
                <a:schemeClr val="bg2"/>
              </a:buClr>
              <a:buFont typeface="+mj-lt"/>
              <a:buAutoNum type="arabicPeriod"/>
              <a:defRPr sz="3600">
                <a:solidFill>
                  <a:schemeClr val="bg1"/>
                </a:solidFill>
                <a:latin typeface="+mj-lt"/>
              </a:defRPr>
            </a:lvl1pPr>
            <a:lvl2pPr marL="685800" indent="-685800">
              <a:buClr>
                <a:schemeClr val="bg2"/>
              </a:buClr>
              <a:buFont typeface="Lucida Console" panose="020B0609040504020204" pitchFamily="49" charset="0"/>
              <a:buChar char="+"/>
              <a:defRPr/>
            </a:lvl2pPr>
            <a:lvl3pPr marL="685800" indent="-685800">
              <a:buClr>
                <a:schemeClr val="bg2"/>
              </a:buClr>
              <a:buFont typeface="Lucida Console" panose="020B0609040504020204" pitchFamily="49" charset="0"/>
              <a:buChar char="+"/>
              <a:defRPr/>
            </a:lvl3pPr>
            <a:lvl4pPr marL="685800" indent="-685800">
              <a:buClr>
                <a:schemeClr val="bg2"/>
              </a:buClr>
              <a:buFont typeface="Lucida Console" panose="020B0609040504020204" pitchFamily="49" charset="0"/>
              <a:buChar char="+"/>
              <a:defRPr/>
            </a:lvl4pPr>
            <a:lvl5pPr marL="685800" indent="-685800">
              <a:buClr>
                <a:schemeClr val="bg2"/>
              </a:buClr>
              <a:buFont typeface="Lucida Console" panose="020B0609040504020204" pitchFamily="49" charset="0"/>
              <a:buChar char="+"/>
              <a:defRPr/>
            </a:lvl5pPr>
          </a:lstStyle>
          <a:p>
            <a:pPr lvl="0"/>
            <a:r>
              <a:rPr lang="en-US" dirty="0" smtClean="0"/>
              <a:t>Type here</a:t>
            </a:r>
          </a:p>
          <a:p>
            <a:pPr lvl="0"/>
            <a:endParaRPr lang="en-US" dirty="0" smtClean="0"/>
          </a:p>
          <a:p>
            <a:pPr lvl="0"/>
            <a:endParaRPr lang="en-US" dirty="0" smtClean="0"/>
          </a:p>
          <a:p>
            <a:pPr lvl="0"/>
            <a:endParaRPr lang="en-US" dirty="0" smtClean="0"/>
          </a:p>
        </p:txBody>
      </p:sp>
      <p:sp>
        <p:nvSpPr>
          <p:cNvPr id="13" name="Text Placeholder 12"/>
          <p:cNvSpPr>
            <a:spLocks noGrp="1"/>
          </p:cNvSpPr>
          <p:nvPr>
            <p:ph type="body" sz="quarter" idx="11" hasCustomPrompt="1"/>
          </p:nvPr>
        </p:nvSpPr>
        <p:spPr>
          <a:xfrm>
            <a:off x="5044968" y="2901402"/>
            <a:ext cx="13479571" cy="1103313"/>
          </a:xfrm>
          <a:prstGeom prst="rect">
            <a:avLst/>
          </a:prstGeom>
        </p:spPr>
        <p:txBody>
          <a:bodyPr/>
          <a:lstStyle>
            <a:lvl1pPr marL="0" indent="0">
              <a:buNone/>
              <a:defRPr>
                <a:solidFill>
                  <a:schemeClr val="bg2"/>
                </a:solidFill>
                <a:latin typeface="+mj-lt"/>
              </a:defRPr>
            </a:lvl1pPr>
          </a:lstStyle>
          <a:p>
            <a:pPr lvl="0"/>
            <a:r>
              <a:rPr lang="en-US" dirty="0" smtClean="0"/>
              <a:t>Contents:</a:t>
            </a:r>
            <a:endParaRPr lang="en-GB" dirty="0"/>
          </a:p>
        </p:txBody>
      </p:sp>
    </p:spTree>
    <p:extLst>
      <p:ext uri="{BB962C8B-B14F-4D97-AF65-F5344CB8AC3E}">
        <p14:creationId xmlns:p14="http://schemas.microsoft.com/office/powerpoint/2010/main" val="3236802103"/>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s">
    <p:spTree>
      <p:nvGrpSpPr>
        <p:cNvPr id="1" name=""/>
        <p:cNvGrpSpPr/>
        <p:nvPr/>
      </p:nvGrpSpPr>
      <p:grpSpPr>
        <a:xfrm>
          <a:off x="0" y="0"/>
          <a:ext cx="0" cy="0"/>
          <a:chOff x="0" y="0"/>
          <a:chExt cx="0" cy="0"/>
        </a:xfrm>
      </p:grpSpPr>
      <p:grpSp>
        <p:nvGrpSpPr>
          <p:cNvPr id="8" name="Group 71"/>
          <p:cNvGrpSpPr/>
          <p:nvPr userDrawn="1"/>
        </p:nvGrpSpPr>
        <p:grpSpPr>
          <a:xfrm rot="16200000" flipH="1">
            <a:off x="259985" y="996777"/>
            <a:ext cx="748771" cy="1268742"/>
            <a:chOff x="-124714" y="-489560"/>
            <a:chExt cx="748770" cy="1362597"/>
          </a:xfrm>
        </p:grpSpPr>
        <p:sp>
          <p:nvSpPr>
            <p:cNvPr id="9"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10"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11"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12" name="Title 3"/>
          <p:cNvSpPr>
            <a:spLocks noGrp="1"/>
          </p:cNvSpPr>
          <p:nvPr>
            <p:ph type="title" hasCustomPrompt="1"/>
          </p:nvPr>
        </p:nvSpPr>
        <p:spPr>
          <a:xfrm>
            <a:off x="1537315" y="1344620"/>
            <a:ext cx="10146695" cy="647700"/>
          </a:xfrm>
          <a:prstGeom prst="rect">
            <a:avLst/>
          </a:prstGeom>
        </p:spPr>
        <p:txBody>
          <a:bodyPr/>
          <a:lstStyle>
            <a:lvl1pPr>
              <a:defRPr>
                <a:solidFill>
                  <a:schemeClr val="bg2"/>
                </a:solidFill>
              </a:defRPr>
            </a:lvl1pPr>
          </a:lstStyle>
          <a:p>
            <a:r>
              <a:rPr lang="en-GB" dirty="0" smtClean="0"/>
              <a:t>MWR Labs</a:t>
            </a:r>
            <a:endParaRPr lang="en-GB" dirty="0"/>
          </a:p>
        </p:txBody>
      </p:sp>
      <p:sp>
        <p:nvSpPr>
          <p:cNvPr id="3" name="TextBox 2"/>
          <p:cNvSpPr txBox="1"/>
          <p:nvPr userDrawn="1"/>
        </p:nvSpPr>
        <p:spPr>
          <a:xfrm>
            <a:off x="-4166121" y="1034013"/>
            <a:ext cx="102657"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endParaRPr kumimoji="0" lang="en-GB" sz="50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47280" y="1208291"/>
            <a:ext cx="2764224" cy="966355"/>
          </a:xfrm>
          <a:prstGeom prst="rect">
            <a:avLst/>
          </a:prstGeom>
        </p:spPr>
      </p:pic>
      <p:sp>
        <p:nvSpPr>
          <p:cNvPr id="4" name="Text Placeholder 3"/>
          <p:cNvSpPr>
            <a:spLocks noGrp="1"/>
          </p:cNvSpPr>
          <p:nvPr>
            <p:ph type="body" sz="quarter" idx="10" hasCustomPrompt="1"/>
          </p:nvPr>
        </p:nvSpPr>
        <p:spPr>
          <a:xfrm>
            <a:off x="5044967" y="4240924"/>
            <a:ext cx="13479572" cy="8103475"/>
          </a:xfrm>
          <a:prstGeom prst="rect">
            <a:avLst/>
          </a:prstGeom>
        </p:spPr>
        <p:txBody>
          <a:bodyPr/>
          <a:lstStyle>
            <a:lvl1pPr marL="914400" indent="-914400">
              <a:buClr>
                <a:schemeClr val="bg2"/>
              </a:buClr>
              <a:buFont typeface="Lucida Console" panose="020B0609040504020204" pitchFamily="49" charset="0"/>
              <a:buChar char="+"/>
              <a:defRPr sz="3600">
                <a:solidFill>
                  <a:schemeClr val="bg1"/>
                </a:solidFill>
                <a:latin typeface="+mj-lt"/>
              </a:defRPr>
            </a:lvl1pPr>
            <a:lvl2pPr marL="685800" indent="-685800">
              <a:buClr>
                <a:schemeClr val="bg2"/>
              </a:buClr>
              <a:buFont typeface="Lucida Console" panose="020B0609040504020204" pitchFamily="49" charset="0"/>
              <a:buChar char="+"/>
              <a:defRPr/>
            </a:lvl2pPr>
            <a:lvl3pPr marL="685800" indent="-685800">
              <a:buClr>
                <a:schemeClr val="bg2"/>
              </a:buClr>
              <a:buFont typeface="Lucida Console" panose="020B0609040504020204" pitchFamily="49" charset="0"/>
              <a:buChar char="+"/>
              <a:defRPr/>
            </a:lvl3pPr>
            <a:lvl4pPr marL="685800" indent="-685800">
              <a:buClr>
                <a:schemeClr val="bg2"/>
              </a:buClr>
              <a:buFont typeface="Lucida Console" panose="020B0609040504020204" pitchFamily="49" charset="0"/>
              <a:buChar char="+"/>
              <a:defRPr/>
            </a:lvl4pPr>
            <a:lvl5pPr marL="685800" indent="-685800">
              <a:buClr>
                <a:schemeClr val="bg2"/>
              </a:buClr>
              <a:buFont typeface="Lucida Console" panose="020B0609040504020204" pitchFamily="49" charset="0"/>
              <a:buChar char="+"/>
              <a:defRPr/>
            </a:lvl5pPr>
          </a:lstStyle>
          <a:p>
            <a:pPr lvl="0"/>
            <a:r>
              <a:rPr lang="en-US" dirty="0" smtClean="0"/>
              <a:t>Type here</a:t>
            </a:r>
          </a:p>
          <a:p>
            <a:pPr lvl="0"/>
            <a:endParaRPr lang="en-US" dirty="0" smtClean="0"/>
          </a:p>
          <a:p>
            <a:pPr lvl="0"/>
            <a:endParaRPr lang="en-US" dirty="0" smtClean="0"/>
          </a:p>
          <a:p>
            <a:pPr lvl="0"/>
            <a:endParaRPr lang="en-US" dirty="0" smtClean="0"/>
          </a:p>
        </p:txBody>
      </p:sp>
      <p:sp>
        <p:nvSpPr>
          <p:cNvPr id="13" name="Text Placeholder 12"/>
          <p:cNvSpPr>
            <a:spLocks noGrp="1"/>
          </p:cNvSpPr>
          <p:nvPr>
            <p:ph type="body" sz="quarter" idx="11" hasCustomPrompt="1"/>
          </p:nvPr>
        </p:nvSpPr>
        <p:spPr>
          <a:xfrm>
            <a:off x="5044968" y="2901402"/>
            <a:ext cx="13479571" cy="1103313"/>
          </a:xfrm>
          <a:prstGeom prst="rect">
            <a:avLst/>
          </a:prstGeom>
        </p:spPr>
        <p:txBody>
          <a:bodyPr/>
          <a:lstStyle>
            <a:lvl1pPr marL="0" indent="0">
              <a:buNone/>
              <a:defRPr>
                <a:solidFill>
                  <a:schemeClr val="bg2"/>
                </a:solidFill>
                <a:latin typeface="+mj-lt"/>
              </a:defRPr>
            </a:lvl1pPr>
          </a:lstStyle>
          <a:p>
            <a:pPr lvl="0"/>
            <a:r>
              <a:rPr lang="en-US" dirty="0" smtClean="0"/>
              <a:t>Slide Title</a:t>
            </a:r>
            <a:endParaRPr lang="en-GB" dirty="0"/>
          </a:p>
        </p:txBody>
      </p:sp>
    </p:spTree>
    <p:extLst>
      <p:ext uri="{BB962C8B-B14F-4D97-AF65-F5344CB8AC3E}">
        <p14:creationId xmlns:p14="http://schemas.microsoft.com/office/powerpoint/2010/main" val="3538269865"/>
      </p:ext>
    </p:extLst>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chemeClr val="tx1"/>
                </a:solidFill>
              </a:defRPr>
            </a:lvl1pPr>
          </a:lstStyle>
          <a:p>
            <a:fld id="{86CB4B4D-7CA3-9044-876B-883B54F8677D}" type="slidenum">
              <a:rPr lang="en-GB" smtClean="0"/>
              <a:pPr/>
              <a:t>‹#›</a:t>
            </a:fld>
            <a:endParaRPr lang="en-GB" dirty="0"/>
          </a:p>
        </p:txBody>
      </p:sp>
      <p:grpSp>
        <p:nvGrpSpPr>
          <p:cNvPr id="7" name="Group 71"/>
          <p:cNvGrpSpPr/>
          <p:nvPr userDrawn="1"/>
        </p:nvGrpSpPr>
        <p:grpSpPr>
          <a:xfrm rot="16200000" flipH="1">
            <a:off x="259985" y="996777"/>
            <a:ext cx="748771" cy="1268742"/>
            <a:chOff x="-124714" y="-489560"/>
            <a:chExt cx="748770" cy="1362597"/>
          </a:xfrm>
        </p:grpSpPr>
        <p:sp>
          <p:nvSpPr>
            <p:cNvPr id="8"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9"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10"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11"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
        <p:nvSpPr>
          <p:cNvPr id="2" name="TextBox 1"/>
          <p:cNvSpPr txBox="1"/>
          <p:nvPr userDrawn="1"/>
        </p:nvSpPr>
        <p:spPr>
          <a:xfrm>
            <a:off x="814415" y="2497692"/>
            <a:ext cx="908655"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5000" b="0" i="0" u="none" strike="noStrike" cap="none" spc="0" normalizeH="0" baseline="0" dirty="0" smtClean="0">
                <a:ln>
                  <a:noFill/>
                </a:ln>
                <a:solidFill>
                  <a:schemeClr val="bg2"/>
                </a:solidFill>
                <a:effectLst/>
                <a:uFillTx/>
                <a:latin typeface="Lucida Console" panose="020B0609040504020204" pitchFamily="49" charset="0"/>
                <a:ea typeface="Helvetica Light"/>
                <a:cs typeface="Helvetica Light"/>
                <a:sym typeface="Helvetica Light"/>
              </a:rPr>
              <a:t>++</a:t>
            </a:r>
            <a:endParaRPr kumimoji="0" lang="en-GB" sz="5000" b="0" i="0" u="none" strike="noStrike" cap="none" spc="0" normalizeH="0" baseline="0" dirty="0">
              <a:ln>
                <a:noFill/>
              </a:ln>
              <a:solidFill>
                <a:schemeClr val="bg2"/>
              </a:solidFill>
              <a:effectLst/>
              <a:uFillTx/>
              <a:latin typeface="Lucida Console" panose="020B0609040504020204" pitchFamily="49" charset="0"/>
              <a:ea typeface="Helvetica Light"/>
              <a:cs typeface="Helvetica Light"/>
              <a:sym typeface="Helvetica Light"/>
            </a:endParaRPr>
          </a:p>
        </p:txBody>
      </p:sp>
      <p:sp>
        <p:nvSpPr>
          <p:cNvPr id="4" name="Text Placeholder 3"/>
          <p:cNvSpPr>
            <a:spLocks noGrp="1"/>
          </p:cNvSpPr>
          <p:nvPr>
            <p:ph type="body" sz="quarter" idx="10" hasCustomPrompt="1"/>
          </p:nvPr>
        </p:nvSpPr>
        <p:spPr>
          <a:xfrm>
            <a:off x="1504950" y="4404360"/>
            <a:ext cx="15240000" cy="7853077"/>
          </a:xfrm>
          <a:prstGeom prst="rect">
            <a:avLst/>
          </a:prstGeom>
        </p:spPr>
        <p:txBody>
          <a:bodyPr>
            <a:normAutofit/>
          </a:bodyPr>
          <a:lstStyle>
            <a:lvl1pPr marL="685750" indent="-685750">
              <a:buClr>
                <a:schemeClr val="bg2"/>
              </a:buClr>
              <a:buFont typeface="Lucida Console" panose="020B0609040504020204" pitchFamily="49" charset="0"/>
              <a:buChar char="+"/>
              <a:defRPr sz="4400" baseline="0">
                <a:solidFill>
                  <a:schemeClr val="tx1"/>
                </a:solidFill>
                <a:latin typeface="+mn-lt"/>
              </a:defRPr>
            </a:lvl1pPr>
            <a:lvl2pPr marL="0" indent="0">
              <a:buClr>
                <a:schemeClr val="bg2"/>
              </a:buClr>
              <a:buFont typeface="Lucida Console" panose="020B0609040504020204" pitchFamily="49" charset="0"/>
              <a:buNone/>
              <a:defRPr sz="4400">
                <a:solidFill>
                  <a:schemeClr val="tx1"/>
                </a:solidFill>
                <a:latin typeface="+mn-lt"/>
              </a:defRPr>
            </a:lvl2pPr>
            <a:lvl3pPr marL="685800" indent="-685800">
              <a:buClr>
                <a:schemeClr val="bg2"/>
              </a:buClr>
              <a:buFont typeface="Lucida Console" panose="020B0609040504020204" pitchFamily="49" charset="0"/>
              <a:buChar char="+"/>
              <a:defRPr sz="4400">
                <a:solidFill>
                  <a:schemeClr val="tx1"/>
                </a:solidFill>
                <a:latin typeface="+mn-lt"/>
              </a:defRPr>
            </a:lvl3pPr>
          </a:lstStyle>
          <a:p>
            <a:pPr lvl="0"/>
            <a:r>
              <a:rPr lang="en-GB" dirty="0" smtClean="0"/>
              <a:t>Type here</a:t>
            </a:r>
          </a:p>
          <a:p>
            <a:pPr lvl="0"/>
            <a:endParaRPr lang="en-GB" dirty="0" smtClean="0"/>
          </a:p>
          <a:p>
            <a:pPr lvl="0"/>
            <a:endParaRPr lang="en-GB" dirty="0"/>
          </a:p>
        </p:txBody>
      </p:sp>
      <p:sp>
        <p:nvSpPr>
          <p:cNvPr id="12" name="Text Placeholder 11"/>
          <p:cNvSpPr>
            <a:spLocks noGrp="1"/>
          </p:cNvSpPr>
          <p:nvPr>
            <p:ph type="body" sz="quarter" idx="11" hasCustomPrompt="1"/>
          </p:nvPr>
        </p:nvSpPr>
        <p:spPr>
          <a:xfrm>
            <a:off x="1504951" y="3172143"/>
            <a:ext cx="15239999" cy="1122362"/>
          </a:xfrm>
          <a:prstGeom prst="rect">
            <a:avLst/>
          </a:prstGeom>
        </p:spPr>
        <p:txBody>
          <a:bodyPr/>
          <a:lstStyle>
            <a:lvl1pPr marL="0" indent="0">
              <a:buNone/>
              <a:defRPr sz="5400" baseline="0">
                <a:solidFill>
                  <a:schemeClr val="bg1">
                    <a:lumMod val="50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Slide Title</a:t>
            </a:r>
            <a:endParaRPr lang="en-GB"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47280" y="1208291"/>
            <a:ext cx="2764224" cy="966355"/>
          </a:xfrm>
          <a:prstGeom prst="rect">
            <a:avLst/>
          </a:prstGeom>
        </p:spPr>
      </p:pic>
    </p:spTree>
    <p:extLst>
      <p:ext uri="{BB962C8B-B14F-4D97-AF65-F5344CB8AC3E}">
        <p14:creationId xmlns:p14="http://schemas.microsoft.com/office/powerpoint/2010/main" val="4007064611"/>
      </p:ext>
    </p:extLst>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 with image">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rgbClr val="173036"/>
                </a:solidFill>
              </a:defRPr>
            </a:lvl1pPr>
          </a:lstStyle>
          <a:p>
            <a:pPr lvl="0"/>
            <a:fld id="{86CB4B4D-7CA3-9044-876B-883B54F8677D}" type="slidenum">
              <a:t>‹#›</a:t>
            </a:fld>
            <a:endParaRPr dirty="0"/>
          </a:p>
        </p:txBody>
      </p:sp>
      <p:sp>
        <p:nvSpPr>
          <p:cNvPr id="4" name="Content Placeholder 3"/>
          <p:cNvSpPr>
            <a:spLocks noGrp="1"/>
          </p:cNvSpPr>
          <p:nvPr>
            <p:ph sz="quarter" idx="10"/>
          </p:nvPr>
        </p:nvSpPr>
        <p:spPr>
          <a:xfrm>
            <a:off x="17348211" y="3244851"/>
            <a:ext cx="5413375" cy="92075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7" name="TextBox 26"/>
          <p:cNvSpPr txBox="1"/>
          <p:nvPr userDrawn="1"/>
        </p:nvSpPr>
        <p:spPr>
          <a:xfrm>
            <a:off x="814415" y="2497692"/>
            <a:ext cx="908655"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5000" b="0" i="0" u="none" strike="noStrike" cap="none" spc="0" normalizeH="0" baseline="0" dirty="0" smtClean="0">
                <a:ln>
                  <a:noFill/>
                </a:ln>
                <a:solidFill>
                  <a:schemeClr val="bg2"/>
                </a:solidFill>
                <a:effectLst/>
                <a:uFillTx/>
                <a:latin typeface="Lucida Console" panose="020B0609040504020204" pitchFamily="49" charset="0"/>
                <a:ea typeface="Helvetica Light"/>
                <a:cs typeface="Helvetica Light"/>
                <a:sym typeface="Helvetica Light"/>
              </a:rPr>
              <a:t>++</a:t>
            </a:r>
            <a:endParaRPr kumimoji="0" lang="en-GB" sz="5000" b="0" i="0" u="none" strike="noStrike" cap="none" spc="0" normalizeH="0" baseline="0" dirty="0">
              <a:ln>
                <a:noFill/>
              </a:ln>
              <a:solidFill>
                <a:schemeClr val="bg2"/>
              </a:solidFill>
              <a:effectLst/>
              <a:uFillTx/>
              <a:latin typeface="Lucida Console" panose="020B0609040504020204" pitchFamily="49" charset="0"/>
              <a:ea typeface="Helvetica Light"/>
              <a:cs typeface="Helvetica Light"/>
              <a:sym typeface="Helvetica Light"/>
            </a:endParaRPr>
          </a:p>
        </p:txBody>
      </p:sp>
      <p:sp>
        <p:nvSpPr>
          <p:cNvPr id="28" name="Text Placeholder 3"/>
          <p:cNvSpPr>
            <a:spLocks noGrp="1"/>
          </p:cNvSpPr>
          <p:nvPr>
            <p:ph type="body" sz="quarter" idx="11" hasCustomPrompt="1"/>
          </p:nvPr>
        </p:nvSpPr>
        <p:spPr>
          <a:xfrm>
            <a:off x="1504951" y="4638691"/>
            <a:ext cx="15240000" cy="7597775"/>
          </a:xfrm>
          <a:prstGeom prst="rect">
            <a:avLst/>
          </a:prstGeom>
        </p:spPr>
        <p:txBody>
          <a:bodyPr>
            <a:normAutofit/>
          </a:bodyPr>
          <a:lstStyle>
            <a:lvl1pPr marL="685750" indent="-685750">
              <a:buClr>
                <a:schemeClr val="tx1"/>
              </a:buClr>
              <a:buFont typeface="Lucida Console" panose="020B0609040504020204" pitchFamily="49" charset="0"/>
              <a:buChar char="+"/>
              <a:defRPr sz="4400" baseline="0">
                <a:solidFill>
                  <a:schemeClr val="tx1"/>
                </a:solidFill>
                <a:latin typeface="+mn-lt"/>
              </a:defRPr>
            </a:lvl1pPr>
          </a:lstStyle>
          <a:p>
            <a:pPr lvl="0"/>
            <a:r>
              <a:rPr lang="en-GB" dirty="0" smtClean="0"/>
              <a:t>Type here</a:t>
            </a:r>
          </a:p>
          <a:p>
            <a:pPr lvl="0"/>
            <a:endParaRPr lang="en-GB" dirty="0"/>
          </a:p>
        </p:txBody>
      </p:sp>
      <p:pic>
        <p:nvPicPr>
          <p:cNvPr id="30" name="Picture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53152" y="1209274"/>
            <a:ext cx="2633379" cy="919913"/>
          </a:xfrm>
          <a:prstGeom prst="rect">
            <a:avLst/>
          </a:prstGeom>
        </p:spPr>
      </p:pic>
      <p:grpSp>
        <p:nvGrpSpPr>
          <p:cNvPr id="14" name="Group 71"/>
          <p:cNvGrpSpPr/>
          <p:nvPr userDrawn="1"/>
        </p:nvGrpSpPr>
        <p:grpSpPr>
          <a:xfrm rot="16200000" flipH="1">
            <a:off x="259985" y="996777"/>
            <a:ext cx="748771" cy="1268742"/>
            <a:chOff x="-124714" y="-489560"/>
            <a:chExt cx="748770" cy="1362597"/>
          </a:xfrm>
        </p:grpSpPr>
        <p:sp>
          <p:nvSpPr>
            <p:cNvPr id="17"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23"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24"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25"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
        <p:nvSpPr>
          <p:cNvPr id="26" name="Text Placeholder 11"/>
          <p:cNvSpPr>
            <a:spLocks noGrp="1"/>
          </p:cNvSpPr>
          <p:nvPr>
            <p:ph type="body" sz="quarter" idx="12" hasCustomPrompt="1"/>
          </p:nvPr>
        </p:nvSpPr>
        <p:spPr>
          <a:xfrm>
            <a:off x="1504951" y="3370263"/>
            <a:ext cx="15239999" cy="1122362"/>
          </a:xfrm>
          <a:prstGeom prst="rect">
            <a:avLst/>
          </a:prstGeom>
        </p:spPr>
        <p:txBody>
          <a:bodyPr/>
          <a:lstStyle>
            <a:lvl1pPr marL="0" indent="0">
              <a:buNone/>
              <a:defRPr sz="5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Slide Title</a:t>
            </a:r>
            <a:endParaRPr lang="en-GB" dirty="0"/>
          </a:p>
        </p:txBody>
      </p:sp>
    </p:spTree>
    <p:extLst>
      <p:ext uri="{BB962C8B-B14F-4D97-AF65-F5344CB8AC3E}">
        <p14:creationId xmlns:p14="http://schemas.microsoft.com/office/powerpoint/2010/main" val="2402177320"/>
      </p:ext>
    </p:extLst>
  </p:cSld>
  <p:clrMapOvr>
    <a:masterClrMapping/>
  </p:clrMapOvr>
  <p:transition spd="med"/>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 with framed image">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rgbClr val="173036"/>
                </a:solidFill>
              </a:defRPr>
            </a:lvl1pPr>
          </a:lstStyle>
          <a:p>
            <a:pPr lvl="0"/>
            <a:fld id="{86CB4B4D-7CA3-9044-876B-883B54F8677D}" type="slidenum">
              <a:t>‹#›</a:t>
            </a:fld>
            <a:endParaRPr dirty="0"/>
          </a:p>
        </p:txBody>
      </p:sp>
      <p:sp>
        <p:nvSpPr>
          <p:cNvPr id="4" name="Content Placeholder 3"/>
          <p:cNvSpPr>
            <a:spLocks noGrp="1"/>
          </p:cNvSpPr>
          <p:nvPr>
            <p:ph sz="quarter" idx="10"/>
          </p:nvPr>
        </p:nvSpPr>
        <p:spPr>
          <a:xfrm>
            <a:off x="17348211" y="3244851"/>
            <a:ext cx="5413375" cy="9207500"/>
          </a:xfrm>
          <a:prstGeom prst="rect">
            <a:avLst/>
          </a:prstGeom>
          <a:solidFill>
            <a:schemeClr val="bg1"/>
          </a:solidFill>
          <a:ln>
            <a:solidFill>
              <a:schemeClr val="tx1"/>
            </a:solidFill>
          </a:ln>
        </p:spPr>
        <p:txBody>
          <a:bodyPr/>
          <a:lstStyle/>
          <a:p>
            <a:pPr lvl="0"/>
            <a:r>
              <a:rPr lang="en-US" smtClean="0"/>
              <a:t>Click to edit Master text styles</a:t>
            </a:r>
          </a:p>
        </p:txBody>
      </p:sp>
      <p:sp>
        <p:nvSpPr>
          <p:cNvPr id="28" name="TextBox 27"/>
          <p:cNvSpPr txBox="1"/>
          <p:nvPr userDrawn="1"/>
        </p:nvSpPr>
        <p:spPr>
          <a:xfrm>
            <a:off x="814415" y="2497692"/>
            <a:ext cx="908655"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5000" b="0" i="0" u="none" strike="noStrike" cap="none" spc="0" normalizeH="0" baseline="0" dirty="0" smtClean="0">
                <a:ln>
                  <a:noFill/>
                </a:ln>
                <a:solidFill>
                  <a:schemeClr val="bg2"/>
                </a:solidFill>
                <a:effectLst/>
                <a:uFillTx/>
                <a:latin typeface="Lucida Console" panose="020B0609040504020204" pitchFamily="49" charset="0"/>
                <a:ea typeface="Helvetica Light"/>
                <a:cs typeface="Helvetica Light"/>
                <a:sym typeface="Helvetica Light"/>
              </a:rPr>
              <a:t>++</a:t>
            </a:r>
            <a:endParaRPr kumimoji="0" lang="en-GB" sz="5000" b="0" i="0" u="none" strike="noStrike" cap="none" spc="0" normalizeH="0" baseline="0" dirty="0">
              <a:ln>
                <a:noFill/>
              </a:ln>
              <a:solidFill>
                <a:schemeClr val="bg2"/>
              </a:solidFill>
              <a:effectLst/>
              <a:uFillTx/>
              <a:latin typeface="Lucida Console" panose="020B0609040504020204" pitchFamily="49" charset="0"/>
              <a:ea typeface="Helvetica Light"/>
              <a:cs typeface="Helvetica Light"/>
              <a:sym typeface="Helvetica Light"/>
            </a:endParaRPr>
          </a:p>
        </p:txBody>
      </p:sp>
      <p:sp>
        <p:nvSpPr>
          <p:cNvPr id="29" name="Text Placeholder 3"/>
          <p:cNvSpPr>
            <a:spLocks noGrp="1"/>
          </p:cNvSpPr>
          <p:nvPr>
            <p:ph type="body" sz="quarter" idx="11" hasCustomPrompt="1"/>
          </p:nvPr>
        </p:nvSpPr>
        <p:spPr>
          <a:xfrm>
            <a:off x="1504951" y="4638691"/>
            <a:ext cx="15240000" cy="7597775"/>
          </a:xfrm>
          <a:prstGeom prst="rect">
            <a:avLst/>
          </a:prstGeom>
        </p:spPr>
        <p:txBody>
          <a:bodyPr>
            <a:normAutofit/>
          </a:bodyPr>
          <a:lstStyle>
            <a:lvl1pPr marL="685750" indent="-685750">
              <a:buClr>
                <a:schemeClr val="tx1"/>
              </a:buClr>
              <a:buFont typeface="Lucida Console" panose="020B0609040504020204" pitchFamily="49" charset="0"/>
              <a:buChar char="+"/>
              <a:defRPr sz="4400" baseline="0">
                <a:solidFill>
                  <a:schemeClr val="tx1"/>
                </a:solidFill>
                <a:latin typeface="+mn-lt"/>
              </a:defRPr>
            </a:lvl1pPr>
          </a:lstStyle>
          <a:p>
            <a:pPr lvl="0"/>
            <a:r>
              <a:rPr lang="en-GB" dirty="0" smtClean="0"/>
              <a:t>Type here</a:t>
            </a:r>
          </a:p>
          <a:p>
            <a:pPr lvl="0"/>
            <a:endParaRPr lang="en-GB" dirty="0"/>
          </a:p>
        </p:txBody>
      </p:sp>
      <p:pic>
        <p:nvPicPr>
          <p:cNvPr id="31" name="Picture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53152" y="1209274"/>
            <a:ext cx="2633379" cy="919913"/>
          </a:xfrm>
          <a:prstGeom prst="rect">
            <a:avLst/>
          </a:prstGeom>
        </p:spPr>
      </p:pic>
      <p:grpSp>
        <p:nvGrpSpPr>
          <p:cNvPr id="14" name="Group 71"/>
          <p:cNvGrpSpPr/>
          <p:nvPr userDrawn="1"/>
        </p:nvGrpSpPr>
        <p:grpSpPr>
          <a:xfrm rot="16200000" flipH="1">
            <a:off x="259985" y="996777"/>
            <a:ext cx="748771" cy="1268742"/>
            <a:chOff x="-124714" y="-489560"/>
            <a:chExt cx="748770" cy="1362597"/>
          </a:xfrm>
        </p:grpSpPr>
        <p:sp>
          <p:nvSpPr>
            <p:cNvPr id="18"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19"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24"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25"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
        <p:nvSpPr>
          <p:cNvPr id="26" name="Text Placeholder 11"/>
          <p:cNvSpPr>
            <a:spLocks noGrp="1"/>
          </p:cNvSpPr>
          <p:nvPr>
            <p:ph type="body" sz="quarter" idx="12" hasCustomPrompt="1"/>
          </p:nvPr>
        </p:nvSpPr>
        <p:spPr>
          <a:xfrm>
            <a:off x="1504951" y="3370263"/>
            <a:ext cx="15239999" cy="1122362"/>
          </a:xfrm>
          <a:prstGeom prst="rect">
            <a:avLst/>
          </a:prstGeom>
        </p:spPr>
        <p:txBody>
          <a:bodyPr/>
          <a:lstStyle>
            <a:lvl1pPr marL="0" indent="0">
              <a:buNone/>
              <a:defRPr sz="5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Slide Title</a:t>
            </a:r>
            <a:endParaRPr lang="en-GB" dirty="0"/>
          </a:p>
        </p:txBody>
      </p:sp>
    </p:spTree>
    <p:extLst>
      <p:ext uri="{BB962C8B-B14F-4D97-AF65-F5344CB8AC3E}">
        <p14:creationId xmlns:p14="http://schemas.microsoft.com/office/powerpoint/2010/main" val="2720853763"/>
      </p:ext>
    </p:extLst>
  </p:cSld>
  <p:clrMapOvr>
    <a:masterClrMapping/>
  </p:clrMapOvr>
  <p:transition spd="med"/>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 Full width item">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rgbClr val="173036"/>
                </a:solidFill>
              </a:defRPr>
            </a:lvl1pPr>
          </a:lstStyle>
          <a:p>
            <a:pPr lvl="0"/>
            <a:fld id="{86CB4B4D-7CA3-9044-876B-883B54F8677D}" type="slidenum">
              <a:t>‹#›</a:t>
            </a:fld>
            <a:endParaRPr dirty="0"/>
          </a:p>
        </p:txBody>
      </p:sp>
      <p:sp>
        <p:nvSpPr>
          <p:cNvPr id="4" name="Content Placeholder 3"/>
          <p:cNvSpPr>
            <a:spLocks noGrp="1"/>
          </p:cNvSpPr>
          <p:nvPr>
            <p:ph sz="quarter" idx="10"/>
          </p:nvPr>
        </p:nvSpPr>
        <p:spPr>
          <a:xfrm>
            <a:off x="1537305" y="2590800"/>
            <a:ext cx="21225859" cy="6578600"/>
          </a:xfrm>
          <a:prstGeom prst="rect">
            <a:avLst/>
          </a:prstGeom>
        </p:spPr>
        <p:txBody>
          <a:bodyPr/>
          <a:lstStyle>
            <a:lvl1pPr marL="0" indent="0">
              <a:buNone/>
              <a:defRPr/>
            </a:lvl1pPr>
          </a:lstStyle>
          <a:p>
            <a:pPr lvl="0"/>
            <a:endParaRPr lang="en-GB" dirty="0"/>
          </a:p>
        </p:txBody>
      </p:sp>
      <p:sp>
        <p:nvSpPr>
          <p:cNvPr id="14" name="Text Placeholder 3"/>
          <p:cNvSpPr>
            <a:spLocks noGrp="1"/>
          </p:cNvSpPr>
          <p:nvPr>
            <p:ph type="body" sz="quarter" idx="11" hasCustomPrompt="1"/>
          </p:nvPr>
        </p:nvSpPr>
        <p:spPr>
          <a:xfrm>
            <a:off x="7523164" y="9530837"/>
            <a:ext cx="15240000" cy="2665090"/>
          </a:xfrm>
          <a:prstGeom prst="rect">
            <a:avLst/>
          </a:prstGeom>
        </p:spPr>
        <p:txBody>
          <a:bodyPr>
            <a:normAutofit/>
          </a:bodyPr>
          <a:lstStyle>
            <a:lvl1pPr marL="685750" indent="-685750">
              <a:buClr>
                <a:schemeClr val="tx1"/>
              </a:buClr>
              <a:buFont typeface="Lucida Console" panose="020B0609040504020204" pitchFamily="49" charset="0"/>
              <a:buChar char="+"/>
              <a:defRPr sz="4400" baseline="0">
                <a:solidFill>
                  <a:schemeClr val="tx1"/>
                </a:solidFill>
              </a:defRPr>
            </a:lvl1pPr>
          </a:lstStyle>
          <a:p>
            <a:pPr lvl="0"/>
            <a:r>
              <a:rPr lang="en-GB" dirty="0" smtClean="0"/>
              <a:t>Type here</a:t>
            </a:r>
          </a:p>
          <a:p>
            <a:pPr lvl="0"/>
            <a:endParaRPr lang="en-GB" dirty="0"/>
          </a:p>
        </p:txBody>
      </p:sp>
      <p:pic>
        <p:nvPicPr>
          <p:cNvPr id="23" name="Pictur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53152" y="1209274"/>
            <a:ext cx="2633379" cy="919913"/>
          </a:xfrm>
          <a:prstGeom prst="rect">
            <a:avLst/>
          </a:prstGeom>
        </p:spPr>
      </p:pic>
      <p:grpSp>
        <p:nvGrpSpPr>
          <p:cNvPr id="12" name="Group 71"/>
          <p:cNvGrpSpPr/>
          <p:nvPr userDrawn="1"/>
        </p:nvGrpSpPr>
        <p:grpSpPr>
          <a:xfrm rot="16200000" flipH="1">
            <a:off x="259985" y="996777"/>
            <a:ext cx="748771" cy="1268742"/>
            <a:chOff x="-124714" y="-489560"/>
            <a:chExt cx="748770" cy="1362597"/>
          </a:xfrm>
        </p:grpSpPr>
        <p:sp>
          <p:nvSpPr>
            <p:cNvPr id="13"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22"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24"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25"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Tree>
    <p:extLst>
      <p:ext uri="{BB962C8B-B14F-4D97-AF65-F5344CB8AC3E}">
        <p14:creationId xmlns:p14="http://schemas.microsoft.com/office/powerpoint/2010/main" val="2660763254"/>
      </p:ext>
    </p:extLst>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Shape 2"/>
          <p:cNvSpPr>
            <a:spLocks noGrp="1"/>
          </p:cNvSpPr>
          <p:nvPr>
            <p:ph type="sldNum" sz="quarter" idx="2"/>
          </p:nvPr>
        </p:nvSpPr>
        <p:spPr>
          <a:xfrm>
            <a:off x="22368147" y="12557367"/>
            <a:ext cx="418384" cy="276999"/>
          </a:xfrm>
          <a:prstGeom prst="rect">
            <a:avLst/>
          </a:prstGeom>
          <a:ln w="12700">
            <a:miter lim="400000"/>
          </a:ln>
        </p:spPr>
        <p:txBody>
          <a:bodyPr wrap="none" lIns="0" tIns="0" rIns="0" bIns="0">
            <a:spAutoFit/>
          </a:bodyPr>
          <a:lstStyle>
            <a:lvl1pPr>
              <a:defRPr sz="1800">
                <a:solidFill>
                  <a:srgbClr val="F7F7F7"/>
                </a:solidFill>
                <a:latin typeface="Lucida Console" panose="020B0609040504020204" pitchFamily="49" charset="0"/>
                <a:ea typeface="+mn-ea"/>
                <a:cs typeface="+mn-cs"/>
                <a:sym typeface="Helvetica"/>
              </a:defRPr>
            </a:lvl1pPr>
          </a:lstStyle>
          <a:p>
            <a:fld id="{86CB4B4D-7CA3-9044-876B-883B54F8677D}" type="slidenum">
              <a:rPr lang="en-GB" smtClean="0"/>
              <a:pPr/>
              <a:t>‹#›</a:t>
            </a:fld>
            <a:endParaRPr lang="en-GB" dirty="0"/>
          </a:p>
        </p:txBody>
      </p:sp>
      <p:sp>
        <p:nvSpPr>
          <p:cNvPr id="3" name="Text Placeholder 2"/>
          <p:cNvSpPr>
            <a:spLocks noGrp="1"/>
          </p:cNvSpPr>
          <p:nvPr>
            <p:ph type="body" idx="1"/>
          </p:nvPr>
        </p:nvSpPr>
        <p:spPr>
          <a:xfrm>
            <a:off x="1676400" y="3651250"/>
            <a:ext cx="21031200" cy="870267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itle Placeholder 3"/>
          <p:cNvSpPr>
            <a:spLocks noGrp="1"/>
          </p:cNvSpPr>
          <p:nvPr>
            <p:ph type="title"/>
          </p:nvPr>
        </p:nvSpPr>
        <p:spPr>
          <a:xfrm>
            <a:off x="1676400" y="730250"/>
            <a:ext cx="21031200" cy="2651125"/>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Tree>
  </p:cSld>
  <p:clrMap bg1="lt1" tx1="dk1" bg2="lt2" tx2="dk2" accent1="accent1" accent2="accent2" accent3="accent3" accent4="accent4" accent5="accent5" accent6="accent6" hlink="hlink" folHlink="folHlink"/>
  <p:sldLayoutIdLst>
    <p:sldLayoutId id="2147483667" r:id="rId1"/>
    <p:sldLayoutId id="2147483686" r:id="rId2"/>
    <p:sldLayoutId id="2147483688" r:id="rId3"/>
    <p:sldLayoutId id="2147483668" r:id="rId4"/>
    <p:sldLayoutId id="2147483684" r:id="rId5"/>
    <p:sldLayoutId id="2147483685" r:id="rId6"/>
    <p:sldLayoutId id="2147483680" r:id="rId7"/>
  </p:sldLayoutIdLst>
  <p:transition spd="med"/>
  <p:timing>
    <p:tnLst>
      <p:par>
        <p:cTn id="1" dur="indefinite" restart="never" nodeType="tmRoot"/>
      </p:par>
    </p:tnLst>
  </p:timing>
  <p:txStyles>
    <p:titleStyle>
      <a:lvl1pPr defTabSz="825438" eaLnBrk="1" hangingPunct="1">
        <a:defRPr sz="3200">
          <a:solidFill>
            <a:schemeClr val="tx1"/>
          </a:solidFill>
          <a:latin typeface="Lucida Console" panose="020B0609040504020204" pitchFamily="49" charset="0"/>
          <a:ea typeface="+mn-ea"/>
          <a:cs typeface="+mn-cs"/>
          <a:sym typeface="Helvetica"/>
        </a:defRPr>
      </a:lvl1pPr>
      <a:lvl2pPr indent="228584" defTabSz="825438" eaLnBrk="1" hangingPunct="1">
        <a:defRPr sz="3200">
          <a:solidFill>
            <a:srgbClr val="F5F5F5"/>
          </a:solidFill>
          <a:latin typeface="+mn-lt"/>
          <a:ea typeface="+mn-ea"/>
          <a:cs typeface="+mn-cs"/>
          <a:sym typeface="Helvetica"/>
        </a:defRPr>
      </a:lvl2pPr>
      <a:lvl3pPr indent="457167" defTabSz="825438" eaLnBrk="1" hangingPunct="1">
        <a:defRPr sz="3200">
          <a:solidFill>
            <a:srgbClr val="F5F5F5"/>
          </a:solidFill>
          <a:latin typeface="+mn-lt"/>
          <a:ea typeface="+mn-ea"/>
          <a:cs typeface="+mn-cs"/>
          <a:sym typeface="Helvetica"/>
        </a:defRPr>
      </a:lvl3pPr>
      <a:lvl4pPr indent="685750" defTabSz="825438" eaLnBrk="1" hangingPunct="1">
        <a:defRPr sz="3200">
          <a:solidFill>
            <a:srgbClr val="F5F5F5"/>
          </a:solidFill>
          <a:latin typeface="+mn-lt"/>
          <a:ea typeface="+mn-ea"/>
          <a:cs typeface="+mn-cs"/>
          <a:sym typeface="Helvetica"/>
        </a:defRPr>
      </a:lvl4pPr>
      <a:lvl5pPr indent="914332" defTabSz="825438" eaLnBrk="1" hangingPunct="1">
        <a:defRPr sz="3200">
          <a:solidFill>
            <a:srgbClr val="F5F5F5"/>
          </a:solidFill>
          <a:latin typeface="+mn-lt"/>
          <a:ea typeface="+mn-ea"/>
          <a:cs typeface="+mn-cs"/>
          <a:sym typeface="Helvetica"/>
        </a:defRPr>
      </a:lvl5pPr>
      <a:lvl6pPr indent="1142914" defTabSz="825438" eaLnBrk="1" hangingPunct="1">
        <a:defRPr sz="3200">
          <a:solidFill>
            <a:srgbClr val="F5F5F5"/>
          </a:solidFill>
          <a:latin typeface="+mn-lt"/>
          <a:ea typeface="+mn-ea"/>
          <a:cs typeface="+mn-cs"/>
          <a:sym typeface="Helvetica"/>
        </a:defRPr>
      </a:lvl6pPr>
      <a:lvl7pPr indent="1371498" defTabSz="825438" eaLnBrk="1" hangingPunct="1">
        <a:defRPr sz="3200">
          <a:solidFill>
            <a:srgbClr val="F5F5F5"/>
          </a:solidFill>
          <a:latin typeface="+mn-lt"/>
          <a:ea typeface="+mn-ea"/>
          <a:cs typeface="+mn-cs"/>
          <a:sym typeface="Helvetica"/>
        </a:defRPr>
      </a:lvl7pPr>
      <a:lvl8pPr indent="1600080" defTabSz="825438" eaLnBrk="1" hangingPunct="1">
        <a:defRPr sz="3200">
          <a:solidFill>
            <a:srgbClr val="F5F5F5"/>
          </a:solidFill>
          <a:latin typeface="+mn-lt"/>
          <a:ea typeface="+mn-ea"/>
          <a:cs typeface="+mn-cs"/>
          <a:sym typeface="Helvetica"/>
        </a:defRPr>
      </a:lvl8pPr>
      <a:lvl9pPr indent="1828664" defTabSz="825438" eaLnBrk="1" hangingPunct="1">
        <a:defRPr sz="3200">
          <a:solidFill>
            <a:srgbClr val="F5F5F5"/>
          </a:solidFill>
          <a:latin typeface="+mn-lt"/>
          <a:ea typeface="+mn-ea"/>
          <a:cs typeface="+mn-cs"/>
          <a:sym typeface="Helvetica"/>
        </a:defRPr>
      </a:lvl9pPr>
    </p:titleStyle>
    <p:bodyStyle>
      <a:lvl1pPr marL="685800" indent="-685800" defTabSz="825438" eaLnBrk="1" hangingPunct="1">
        <a:lnSpc>
          <a:spcPct val="110000"/>
        </a:lnSpc>
        <a:spcBef>
          <a:spcPts val="4000"/>
        </a:spcBef>
        <a:buClr>
          <a:schemeClr val="bg2"/>
        </a:buClr>
        <a:buFont typeface="Lucida Sans Unicode" panose="020B0602030504020204" pitchFamily="34" charset="0"/>
        <a:buChar char="+"/>
        <a:defRPr sz="4800">
          <a:solidFill>
            <a:schemeClr val="tx1"/>
          </a:solidFill>
          <a:latin typeface="+mn-lt"/>
          <a:ea typeface="+mn-ea"/>
          <a:cs typeface="+mn-cs"/>
          <a:sym typeface="Helvetica"/>
        </a:defRPr>
      </a:lvl1pPr>
      <a:lvl2pPr indent="228584" defTabSz="825438" eaLnBrk="1" hangingPunct="1">
        <a:lnSpc>
          <a:spcPct val="110000"/>
        </a:lnSpc>
        <a:spcBef>
          <a:spcPts val="4000"/>
        </a:spcBef>
        <a:defRPr sz="4800">
          <a:solidFill>
            <a:schemeClr val="tx1"/>
          </a:solidFill>
          <a:latin typeface="+mn-lt"/>
          <a:ea typeface="+mn-ea"/>
          <a:cs typeface="+mn-cs"/>
          <a:sym typeface="Helvetica"/>
        </a:defRPr>
      </a:lvl2pPr>
      <a:lvl3pPr indent="457167" defTabSz="825438" eaLnBrk="1" hangingPunct="1">
        <a:lnSpc>
          <a:spcPct val="110000"/>
        </a:lnSpc>
        <a:spcBef>
          <a:spcPts val="4000"/>
        </a:spcBef>
        <a:defRPr sz="4800">
          <a:solidFill>
            <a:schemeClr val="tx1"/>
          </a:solidFill>
          <a:latin typeface="+mn-lt"/>
          <a:ea typeface="+mn-ea"/>
          <a:cs typeface="+mn-cs"/>
          <a:sym typeface="Helvetica"/>
        </a:defRPr>
      </a:lvl3pPr>
      <a:lvl4pPr indent="685750" defTabSz="825438" eaLnBrk="1" hangingPunct="1">
        <a:lnSpc>
          <a:spcPct val="110000"/>
        </a:lnSpc>
        <a:spcBef>
          <a:spcPts val="4000"/>
        </a:spcBef>
        <a:defRPr sz="4800">
          <a:solidFill>
            <a:schemeClr val="tx1"/>
          </a:solidFill>
          <a:latin typeface="+mn-lt"/>
          <a:ea typeface="+mn-ea"/>
          <a:cs typeface="+mn-cs"/>
          <a:sym typeface="Helvetica"/>
        </a:defRPr>
      </a:lvl4pPr>
      <a:lvl5pPr indent="914332" defTabSz="825438" eaLnBrk="1" hangingPunct="1">
        <a:lnSpc>
          <a:spcPct val="110000"/>
        </a:lnSpc>
        <a:spcBef>
          <a:spcPts val="4000"/>
        </a:spcBef>
        <a:defRPr sz="4800">
          <a:solidFill>
            <a:schemeClr val="tx1"/>
          </a:solidFill>
          <a:latin typeface="+mn-lt"/>
          <a:ea typeface="+mn-ea"/>
          <a:cs typeface="+mn-cs"/>
          <a:sym typeface="Helvetica"/>
        </a:defRPr>
      </a:lvl5pPr>
      <a:lvl6pPr indent="1142914" defTabSz="825438" eaLnBrk="1" hangingPunct="1">
        <a:lnSpc>
          <a:spcPct val="110000"/>
        </a:lnSpc>
        <a:spcBef>
          <a:spcPts val="4000"/>
        </a:spcBef>
        <a:defRPr sz="5200">
          <a:solidFill>
            <a:srgbClr val="F5F5F5"/>
          </a:solidFill>
          <a:latin typeface="+mn-lt"/>
          <a:ea typeface="+mn-ea"/>
          <a:cs typeface="+mn-cs"/>
          <a:sym typeface="Helvetica"/>
        </a:defRPr>
      </a:lvl6pPr>
      <a:lvl7pPr indent="1371498" defTabSz="825438" eaLnBrk="1" hangingPunct="1">
        <a:lnSpc>
          <a:spcPct val="110000"/>
        </a:lnSpc>
        <a:spcBef>
          <a:spcPts val="4000"/>
        </a:spcBef>
        <a:defRPr sz="5200">
          <a:solidFill>
            <a:srgbClr val="F5F5F5"/>
          </a:solidFill>
          <a:latin typeface="+mn-lt"/>
          <a:ea typeface="+mn-ea"/>
          <a:cs typeface="+mn-cs"/>
          <a:sym typeface="Helvetica"/>
        </a:defRPr>
      </a:lvl7pPr>
      <a:lvl8pPr indent="1600080" defTabSz="825438" eaLnBrk="1" hangingPunct="1">
        <a:lnSpc>
          <a:spcPct val="110000"/>
        </a:lnSpc>
        <a:spcBef>
          <a:spcPts val="4000"/>
        </a:spcBef>
        <a:defRPr sz="5200">
          <a:solidFill>
            <a:srgbClr val="F5F5F5"/>
          </a:solidFill>
          <a:latin typeface="+mn-lt"/>
          <a:ea typeface="+mn-ea"/>
          <a:cs typeface="+mn-cs"/>
          <a:sym typeface="Helvetica"/>
        </a:defRPr>
      </a:lvl8pPr>
      <a:lvl9pPr indent="1828664" defTabSz="825438" eaLnBrk="1" hangingPunct="1">
        <a:lnSpc>
          <a:spcPct val="110000"/>
        </a:lnSpc>
        <a:spcBef>
          <a:spcPts val="4000"/>
        </a:spcBef>
        <a:defRPr sz="5200">
          <a:solidFill>
            <a:srgbClr val="F5F5F5"/>
          </a:solidFill>
          <a:latin typeface="+mn-lt"/>
          <a:ea typeface="+mn-ea"/>
          <a:cs typeface="+mn-cs"/>
          <a:sym typeface="Helvetica"/>
        </a:defRPr>
      </a:lvl9pPr>
    </p:bodyStyle>
    <p:otherStyle>
      <a:lvl1pPr algn="ctr" defTabSz="825438" eaLnBrk="1" hangingPunct="1">
        <a:defRPr>
          <a:solidFill>
            <a:schemeClr val="tx1"/>
          </a:solidFill>
          <a:latin typeface="+mn-lt"/>
          <a:ea typeface="+mn-ea"/>
          <a:cs typeface="+mn-cs"/>
          <a:sym typeface="Helvetica"/>
        </a:defRPr>
      </a:lvl1pPr>
      <a:lvl2pPr indent="228584" algn="ctr" defTabSz="825438" eaLnBrk="1" hangingPunct="1">
        <a:defRPr>
          <a:solidFill>
            <a:schemeClr val="tx1"/>
          </a:solidFill>
          <a:latin typeface="+mn-lt"/>
          <a:ea typeface="+mn-ea"/>
          <a:cs typeface="+mn-cs"/>
          <a:sym typeface="Helvetica"/>
        </a:defRPr>
      </a:lvl2pPr>
      <a:lvl3pPr indent="457167" algn="ctr" defTabSz="825438" eaLnBrk="1" hangingPunct="1">
        <a:defRPr>
          <a:solidFill>
            <a:schemeClr val="tx1"/>
          </a:solidFill>
          <a:latin typeface="+mn-lt"/>
          <a:ea typeface="+mn-ea"/>
          <a:cs typeface="+mn-cs"/>
          <a:sym typeface="Helvetica"/>
        </a:defRPr>
      </a:lvl3pPr>
      <a:lvl4pPr indent="685750" algn="ctr" defTabSz="825438" eaLnBrk="1" hangingPunct="1">
        <a:defRPr>
          <a:solidFill>
            <a:schemeClr val="tx1"/>
          </a:solidFill>
          <a:latin typeface="+mn-lt"/>
          <a:ea typeface="+mn-ea"/>
          <a:cs typeface="+mn-cs"/>
          <a:sym typeface="Helvetica"/>
        </a:defRPr>
      </a:lvl4pPr>
      <a:lvl5pPr indent="914332" algn="ctr" defTabSz="825438" eaLnBrk="1" hangingPunct="1">
        <a:defRPr>
          <a:solidFill>
            <a:schemeClr val="tx1"/>
          </a:solidFill>
          <a:latin typeface="+mn-lt"/>
          <a:ea typeface="+mn-ea"/>
          <a:cs typeface="+mn-cs"/>
          <a:sym typeface="Helvetica"/>
        </a:defRPr>
      </a:lvl5pPr>
      <a:lvl6pPr indent="1142914" algn="ctr" defTabSz="825438" eaLnBrk="1" hangingPunct="1">
        <a:defRPr>
          <a:solidFill>
            <a:schemeClr val="tx1"/>
          </a:solidFill>
          <a:latin typeface="+mn-lt"/>
          <a:ea typeface="+mn-ea"/>
          <a:cs typeface="+mn-cs"/>
          <a:sym typeface="Helvetica"/>
        </a:defRPr>
      </a:lvl6pPr>
      <a:lvl7pPr indent="1371498" algn="ctr" defTabSz="825438" eaLnBrk="1" hangingPunct="1">
        <a:defRPr>
          <a:solidFill>
            <a:schemeClr val="tx1"/>
          </a:solidFill>
          <a:latin typeface="+mn-lt"/>
          <a:ea typeface="+mn-ea"/>
          <a:cs typeface="+mn-cs"/>
          <a:sym typeface="Helvetica"/>
        </a:defRPr>
      </a:lvl7pPr>
      <a:lvl8pPr indent="1600080" algn="ctr" defTabSz="825438" eaLnBrk="1" hangingPunct="1">
        <a:defRPr>
          <a:solidFill>
            <a:schemeClr val="tx1"/>
          </a:solidFill>
          <a:latin typeface="+mn-lt"/>
          <a:ea typeface="+mn-ea"/>
          <a:cs typeface="+mn-cs"/>
          <a:sym typeface="Helvetica"/>
        </a:defRPr>
      </a:lvl8pPr>
      <a:lvl9pPr indent="1828664" algn="ctr" defTabSz="825438" eaLnBrk="1" hangingPunct="1">
        <a:defRPr>
          <a:solidFill>
            <a:schemeClr val="tx1"/>
          </a:solidFill>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MWR Labs</a:t>
            </a:r>
            <a:endParaRPr lang="en-GB" dirty="0"/>
          </a:p>
        </p:txBody>
      </p:sp>
      <p:sp>
        <p:nvSpPr>
          <p:cNvPr id="3" name="Text Placeholder 2"/>
          <p:cNvSpPr>
            <a:spLocks noGrp="1"/>
          </p:cNvSpPr>
          <p:nvPr>
            <p:ph type="body" idx="1"/>
          </p:nvPr>
        </p:nvSpPr>
        <p:spPr/>
        <p:txBody>
          <a:bodyPr>
            <a:noAutofit/>
          </a:bodyPr>
          <a:lstStyle/>
          <a:p>
            <a:r>
              <a:rPr lang="en-GB" dirty="0"/>
              <a:t>One Template To Rule Them All</a:t>
            </a:r>
          </a:p>
        </p:txBody>
      </p:sp>
      <p:sp>
        <p:nvSpPr>
          <p:cNvPr id="4" name="Text Placeholder 3"/>
          <p:cNvSpPr>
            <a:spLocks noGrp="1"/>
          </p:cNvSpPr>
          <p:nvPr>
            <p:ph type="body" sz="quarter" idx="12"/>
          </p:nvPr>
        </p:nvSpPr>
        <p:spPr>
          <a:xfrm>
            <a:off x="1505566" y="7058189"/>
            <a:ext cx="12210447" cy="1097840"/>
          </a:xfrm>
        </p:spPr>
        <p:txBody>
          <a:bodyPr/>
          <a:lstStyle/>
          <a:p>
            <a:r>
              <a:rPr lang="en-GB" dirty="0"/>
              <a:t>Kostas </a:t>
            </a:r>
            <a:r>
              <a:rPr lang="en-GB" dirty="0" smtClean="0"/>
              <a:t>Lintovois and </a:t>
            </a:r>
            <a:r>
              <a:rPr lang="en-GB" dirty="0"/>
              <a:t>Vincent Yiu</a:t>
            </a:r>
          </a:p>
        </p:txBody>
      </p:sp>
      <p:sp>
        <p:nvSpPr>
          <p:cNvPr id="5" name="Text Placeholder 4"/>
          <p:cNvSpPr>
            <a:spLocks noGrp="1"/>
          </p:cNvSpPr>
          <p:nvPr>
            <p:ph type="body" sz="quarter" idx="13"/>
          </p:nvPr>
        </p:nvSpPr>
        <p:spPr>
          <a:xfrm>
            <a:off x="1505566" y="8226600"/>
            <a:ext cx="12210447" cy="920041"/>
          </a:xfrm>
        </p:spPr>
        <p:txBody>
          <a:bodyPr/>
          <a:lstStyle/>
          <a:p>
            <a:pPr marL="0" indent="0">
              <a:buNone/>
            </a:pPr>
            <a:r>
              <a:rPr lang="en-GB" dirty="0" smtClean="0"/>
              <a:t>29</a:t>
            </a:r>
            <a:r>
              <a:rPr lang="en-GB" baseline="30000" dirty="0" smtClean="0"/>
              <a:t>th</a:t>
            </a:r>
            <a:r>
              <a:rPr lang="en-GB" dirty="0" smtClean="0"/>
              <a:t> June 2016</a:t>
            </a:r>
            <a:endParaRPr lang="en-GB" dirty="0"/>
          </a:p>
        </p:txBody>
      </p:sp>
    </p:spTree>
    <p:extLst>
      <p:ext uri="{BB962C8B-B14F-4D97-AF65-F5344CB8AC3E}">
        <p14:creationId xmlns:p14="http://schemas.microsoft.com/office/powerpoint/2010/main" val="1648054537"/>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Native VBA code</a:t>
            </a:r>
          </a:p>
          <a:p>
            <a:r>
              <a:rPr lang="en-GB" sz="6000" dirty="0" err="1" smtClean="0">
                <a:solidFill>
                  <a:schemeClr val="bg1"/>
                </a:solidFill>
                <a:latin typeface="+mj-lt"/>
              </a:rPr>
              <a:t>CreateProcessA</a:t>
            </a:r>
            <a:endParaRPr lang="en-GB" sz="6000" dirty="0" smtClean="0">
              <a:solidFill>
                <a:schemeClr val="bg1"/>
              </a:solidFill>
              <a:latin typeface="+mj-lt"/>
            </a:endParaRPr>
          </a:p>
          <a:p>
            <a:r>
              <a:rPr lang="en-GB" sz="6000" dirty="0" err="1" smtClean="0">
                <a:solidFill>
                  <a:schemeClr val="bg1"/>
                </a:solidFill>
                <a:latin typeface="+mj-lt"/>
              </a:rPr>
              <a:t>VirtualAllocEx</a:t>
            </a:r>
            <a:endParaRPr lang="en-GB" sz="6000" dirty="0" smtClean="0">
              <a:solidFill>
                <a:schemeClr val="bg1"/>
              </a:solidFill>
              <a:latin typeface="+mj-lt"/>
            </a:endParaRPr>
          </a:p>
          <a:p>
            <a:r>
              <a:rPr lang="en-GB" sz="6000" dirty="0" err="1" smtClean="0">
                <a:solidFill>
                  <a:schemeClr val="bg1"/>
                </a:solidFill>
                <a:latin typeface="+mj-lt"/>
              </a:rPr>
              <a:t>WriteProcessMemory</a:t>
            </a:r>
            <a:endParaRPr lang="en-GB" sz="6000" dirty="0" smtClean="0">
              <a:solidFill>
                <a:schemeClr val="bg1"/>
              </a:solidFill>
              <a:latin typeface="+mj-lt"/>
            </a:endParaRPr>
          </a:p>
          <a:p>
            <a:r>
              <a:rPr lang="en-GB" sz="6000" dirty="0" err="1" smtClean="0">
                <a:solidFill>
                  <a:schemeClr val="bg1"/>
                </a:solidFill>
                <a:latin typeface="+mj-lt"/>
              </a:rPr>
              <a:t>CreateRemoteThread</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How do you inject?</a:t>
            </a:r>
            <a:endParaRPr lang="en-GB" sz="3600" dirty="0">
              <a:solidFill>
                <a:schemeClr val="bg2"/>
              </a:solidFill>
            </a:endParaRPr>
          </a:p>
        </p:txBody>
      </p:sp>
    </p:spTree>
    <p:extLst>
      <p:ext uri="{BB962C8B-B14F-4D97-AF65-F5344CB8AC3E}">
        <p14:creationId xmlns:p14="http://schemas.microsoft.com/office/powerpoint/2010/main" val="142890263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1"/>
                                      </p:to>
                                    </p:set>
                                    <p:animEffect filter="image" prLst="opacity: 1">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1"/>
                                      </p:to>
                                    </p:set>
                                    <p:animEffect filter="image" prLst="opacity: 1">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1"/>
                                      </p:to>
                                    </p:set>
                                    <p:animEffect filter="image" prLst="opacity: 1">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1"/>
                                      </p:to>
                                    </p:set>
                                    <p:animEffect filter="image" prLst="opacity: 1">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mph" presetSubtype="0" nodeType="clickEffect">
                                  <p:stCondLst>
                                    <p:cond delay="0"/>
                                  </p:stCondLst>
                                  <p:childTnLst>
                                    <p:set>
                                      <p:cBhvr rctx="PPT">
                                        <p:cTn id="28" dur="indefinite"/>
                                        <p:tgtEl>
                                          <p:spTgt spid="6">
                                            <p:txEl>
                                              <p:pRg st="1" end="1"/>
                                            </p:txEl>
                                          </p:spTgt>
                                        </p:tgtEl>
                                        <p:attrNameLst>
                                          <p:attrName>style.opacity</p:attrName>
                                        </p:attrNameLst>
                                      </p:cBhvr>
                                      <p:to>
                                        <p:strVal val="0.25"/>
                                      </p:to>
                                    </p:set>
                                    <p:animEffect filter="image" prLst="opacity: 0.25">
                                      <p:cBhvr rctx="IE">
                                        <p:cTn id="29" dur="indefinite"/>
                                        <p:tgtEl>
                                          <p:spTgt spid="6">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mph" presetSubtype="0" nodeType="clickEffect">
                                  <p:stCondLst>
                                    <p:cond delay="0"/>
                                  </p:stCondLst>
                                  <p:childTnLst>
                                    <p:set>
                                      <p:cBhvr rctx="PPT">
                                        <p:cTn id="33" dur="indefinite"/>
                                        <p:tgtEl>
                                          <p:spTgt spid="6">
                                            <p:txEl>
                                              <p:pRg st="2" end="2"/>
                                            </p:txEl>
                                          </p:spTgt>
                                        </p:tgtEl>
                                        <p:attrNameLst>
                                          <p:attrName>style.opacity</p:attrName>
                                        </p:attrNameLst>
                                      </p:cBhvr>
                                      <p:to>
                                        <p:strVal val="0.25"/>
                                      </p:to>
                                    </p:set>
                                    <p:animEffect filter="image" prLst="opacity: 0.25">
                                      <p:cBhvr rctx="IE">
                                        <p:cTn id="34" dur="indefinite"/>
                                        <p:tgtEl>
                                          <p:spTgt spid="6">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mph" presetSubtype="0" nodeType="clickEffect">
                                  <p:stCondLst>
                                    <p:cond delay="0"/>
                                  </p:stCondLst>
                                  <p:childTnLst>
                                    <p:set>
                                      <p:cBhvr rctx="PPT">
                                        <p:cTn id="38" dur="indefinite"/>
                                        <p:tgtEl>
                                          <p:spTgt spid="6">
                                            <p:txEl>
                                              <p:pRg st="3" end="3"/>
                                            </p:txEl>
                                          </p:spTgt>
                                        </p:tgtEl>
                                        <p:attrNameLst>
                                          <p:attrName>style.opacity</p:attrName>
                                        </p:attrNameLst>
                                      </p:cBhvr>
                                      <p:to>
                                        <p:strVal val="0.25"/>
                                      </p:to>
                                    </p:set>
                                    <p:animEffect filter="image" prLst="opacity: 0.25">
                                      <p:cBhvr rctx="IE">
                                        <p:cTn id="39" dur="indefinite"/>
                                        <p:tgtEl>
                                          <p:spTgt spid="6">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mph" presetSubtype="0" nodeType="clickEffect">
                                  <p:stCondLst>
                                    <p:cond delay="0"/>
                                  </p:stCondLst>
                                  <p:childTnLst>
                                    <p:set>
                                      <p:cBhvr rctx="PPT">
                                        <p:cTn id="43" dur="indefinite"/>
                                        <p:tgtEl>
                                          <p:spTgt spid="6">
                                            <p:txEl>
                                              <p:pRg st="4" end="4"/>
                                            </p:txEl>
                                          </p:spTgt>
                                        </p:tgtEl>
                                        <p:attrNameLst>
                                          <p:attrName>style.opacity</p:attrName>
                                        </p:attrNameLst>
                                      </p:cBhvr>
                                      <p:to>
                                        <p:strVal val="0.25"/>
                                      </p:to>
                                    </p:set>
                                    <p:animEffect filter="image" prLst="opacity: 0.25">
                                      <p:cBhvr rctx="IE">
                                        <p:cTn id="44"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err="1" smtClean="0">
                <a:solidFill>
                  <a:schemeClr val="bg1"/>
                </a:solidFill>
                <a:latin typeface="+mj-lt"/>
              </a:rPr>
              <a:t>VirtualFreeEx</a:t>
            </a:r>
            <a:endParaRPr lang="en-GB" sz="6000" dirty="0" smtClean="0">
              <a:solidFill>
                <a:schemeClr val="bg1"/>
              </a:solidFill>
              <a:latin typeface="+mj-lt"/>
            </a:endParaRPr>
          </a:p>
          <a:p>
            <a:r>
              <a:rPr lang="en-GB" sz="6000" dirty="0" err="1" smtClean="0">
                <a:solidFill>
                  <a:schemeClr val="bg1"/>
                </a:solidFill>
                <a:latin typeface="+mj-lt"/>
              </a:rPr>
              <a:t>TerminateProcess</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Memory management for failed attempts?</a:t>
            </a:r>
            <a:endParaRPr lang="en-GB" sz="3600" dirty="0">
              <a:solidFill>
                <a:schemeClr val="bg2"/>
              </a:solidFill>
            </a:endParaRPr>
          </a:p>
        </p:txBody>
      </p:sp>
    </p:spTree>
    <p:extLst>
      <p:ext uri="{BB962C8B-B14F-4D97-AF65-F5344CB8AC3E}">
        <p14:creationId xmlns:p14="http://schemas.microsoft.com/office/powerpoint/2010/main" val="22853830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1"/>
                                      </p:to>
                                    </p:set>
                                    <p:animEffect filter="image" prLst="opacity: 1">
                                      <p:cBhvr rctx="IE">
                                        <p:cTn id="10" dur="indefinite"/>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nodeType="clickEffect">
                                  <p:stCondLst>
                                    <p:cond delay="0"/>
                                  </p:stCondLst>
                                  <p:childTnLst>
                                    <p:set>
                                      <p:cBhvr rctx="PPT">
                                        <p:cTn id="14" dur="indefinite"/>
                                        <p:tgtEl>
                                          <p:spTgt spid="6">
                                            <p:txEl>
                                              <p:pRg st="0" end="0"/>
                                            </p:txEl>
                                          </p:spTgt>
                                        </p:tgtEl>
                                        <p:attrNameLst>
                                          <p:attrName>style.opacity</p:attrName>
                                        </p:attrNameLst>
                                      </p:cBhvr>
                                      <p:to>
                                        <p:strVal val="0.25"/>
                                      </p:to>
                                    </p:set>
                                    <p:animEffect filter="image" prLst="opacity: 0.25">
                                      <p:cBhvr rctx="IE">
                                        <p:cTn id="15" dur="indefinite"/>
                                        <p:tgtEl>
                                          <p:spTgt spid="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mph" presetSubtype="0" nodeType="clickEffect">
                                  <p:stCondLst>
                                    <p:cond delay="0"/>
                                  </p:stCondLst>
                                  <p:childTnLst>
                                    <p:set>
                                      <p:cBhvr rctx="PPT">
                                        <p:cTn id="19" dur="indefinite"/>
                                        <p:tgtEl>
                                          <p:spTgt spid="6">
                                            <p:txEl>
                                              <p:pRg st="1" end="1"/>
                                            </p:txEl>
                                          </p:spTgt>
                                        </p:tgtEl>
                                        <p:attrNameLst>
                                          <p:attrName>style.opacity</p:attrName>
                                        </p:attrNameLst>
                                      </p:cBhvr>
                                      <p:to>
                                        <p:strVal val="0.25"/>
                                      </p:to>
                                    </p:set>
                                    <p:animEffect filter="image" prLst="opacity: 0.25">
                                      <p:cBhvr rctx="IE">
                                        <p:cTn id="20" dur="indefinite"/>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err="1" smtClean="0">
                <a:solidFill>
                  <a:schemeClr val="bg1"/>
                </a:solidFill>
                <a:latin typeface="+mj-lt"/>
              </a:rPr>
              <a:t>Wscript.Shell</a:t>
            </a:r>
            <a:endParaRPr lang="en-GB" sz="6000" dirty="0" smtClean="0">
              <a:solidFill>
                <a:schemeClr val="bg1"/>
              </a:solidFill>
              <a:latin typeface="+mj-lt"/>
            </a:endParaRPr>
          </a:p>
          <a:p>
            <a:r>
              <a:rPr lang="en-GB" sz="5400" dirty="0" smtClean="0">
                <a:solidFill>
                  <a:schemeClr val="bg1"/>
                </a:solidFill>
                <a:latin typeface="+mj-lt"/>
              </a:rPr>
              <a:t>HKLM\SOFTWARE\Microsoft\EMET\</a:t>
            </a:r>
            <a:r>
              <a:rPr lang="en-GB" sz="5400" dirty="0" err="1" smtClean="0">
                <a:solidFill>
                  <a:schemeClr val="bg1"/>
                </a:solidFill>
                <a:latin typeface="+mj-lt"/>
              </a:rPr>
              <a:t>AppSettings</a:t>
            </a:r>
            <a:endParaRPr lang="en-GB" sz="5400" dirty="0" smtClean="0">
              <a:solidFill>
                <a:schemeClr val="bg1"/>
              </a:solidFill>
              <a:latin typeface="+mj-lt"/>
            </a:endParaRPr>
          </a:p>
          <a:p>
            <a:r>
              <a:rPr lang="en-GB" sz="5400" dirty="0" err="1" smtClean="0">
                <a:solidFill>
                  <a:schemeClr val="bg1"/>
                </a:solidFill>
                <a:latin typeface="+mj-lt"/>
              </a:rPr>
              <a:t>Metasploit</a:t>
            </a:r>
            <a:r>
              <a:rPr lang="en-GB" sz="5400" dirty="0" smtClean="0">
                <a:solidFill>
                  <a:schemeClr val="bg1"/>
                </a:solidFill>
                <a:latin typeface="+mj-lt"/>
              </a:rPr>
              <a:t>:</a:t>
            </a:r>
          </a:p>
          <a:p>
            <a:pPr marL="0" indent="0">
              <a:buNone/>
            </a:pPr>
            <a:r>
              <a:rPr lang="en-GB" sz="5400" dirty="0" smtClean="0">
                <a:solidFill>
                  <a:schemeClr val="bg1"/>
                </a:solidFill>
                <a:latin typeface="+mj-lt"/>
              </a:rPr>
              <a:t>	use post/windows/gather/</a:t>
            </a:r>
            <a:r>
              <a:rPr lang="en-GB" sz="5400" dirty="0" err="1" smtClean="0">
                <a:solidFill>
                  <a:schemeClr val="bg1"/>
                </a:solidFill>
                <a:latin typeface="+mj-lt"/>
              </a:rPr>
              <a:t>enum_emet</a:t>
            </a:r>
            <a:endParaRPr lang="en-GB" sz="54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Enumeration?</a:t>
            </a:r>
            <a:endParaRPr lang="en-GB" sz="3600" dirty="0">
              <a:solidFill>
                <a:schemeClr val="bg2"/>
              </a:solidFill>
            </a:endParaRPr>
          </a:p>
        </p:txBody>
      </p:sp>
    </p:spTree>
    <p:extLst>
      <p:ext uri="{BB962C8B-B14F-4D97-AF65-F5344CB8AC3E}">
        <p14:creationId xmlns:p14="http://schemas.microsoft.com/office/powerpoint/2010/main" val="23212917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1"/>
                                      </p:to>
                                    </p:set>
                                    <p:animEffect filter="image" prLst="opacity: 1">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1"/>
                                      </p:to>
                                    </p:set>
                                    <p:animEffect filter="image" prLst="opacity: 1">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1"/>
                                      </p:to>
                                    </p:set>
                                    <p:animEffect filter="image" prLst="opacity: 1">
                                      <p:cBhvr rctx="IE">
                                        <p:cTn id="16" dur="indefinite"/>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6">
                                            <p:txEl>
                                              <p:pRg st="0" end="0"/>
                                            </p:txEl>
                                          </p:spTgt>
                                        </p:tgtEl>
                                        <p:attrNameLst>
                                          <p:attrName>style.opacity</p:attrName>
                                        </p:attrNameLst>
                                      </p:cBhvr>
                                      <p:to>
                                        <p:strVal val="0.25"/>
                                      </p:to>
                                    </p:set>
                                    <p:animEffect filter="image" prLst="opacity: 0.25">
                                      <p:cBhvr rctx="IE">
                                        <p:cTn id="21" dur="indefinite"/>
                                        <p:tgtEl>
                                          <p:spTgt spid="6">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6">
                                            <p:txEl>
                                              <p:pRg st="1" end="1"/>
                                            </p:txEl>
                                          </p:spTgt>
                                        </p:tgtEl>
                                        <p:attrNameLst>
                                          <p:attrName>style.opacity</p:attrName>
                                        </p:attrNameLst>
                                      </p:cBhvr>
                                      <p:to>
                                        <p:strVal val="0.25"/>
                                      </p:to>
                                    </p:set>
                                    <p:animEffect filter="image" prLst="opacity: 0.25">
                                      <p:cBhvr rctx="IE">
                                        <p:cTn id="26" dur="indefinite"/>
                                        <p:tgtEl>
                                          <p:spTgt spid="6">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mph" presetSubtype="0" nodeType="clickEffect">
                                  <p:stCondLst>
                                    <p:cond delay="0"/>
                                  </p:stCondLst>
                                  <p:childTnLst>
                                    <p:set>
                                      <p:cBhvr rctx="PPT">
                                        <p:cTn id="30" dur="indefinite"/>
                                        <p:tgtEl>
                                          <p:spTgt spid="6">
                                            <p:txEl>
                                              <p:pRg st="2" end="2"/>
                                            </p:txEl>
                                          </p:spTgt>
                                        </p:tgtEl>
                                        <p:attrNameLst>
                                          <p:attrName>style.opacity</p:attrName>
                                        </p:attrNameLst>
                                      </p:cBhvr>
                                      <p:to>
                                        <p:strVal val="0.25"/>
                                      </p:to>
                                    </p:set>
                                    <p:animEffect filter="image" prLst="opacity: 0.25">
                                      <p:cBhvr rctx="IE">
                                        <p:cTn id="31" dur="indefinite"/>
                                        <p:tgtEl>
                                          <p:spTgt spid="6">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mph" presetSubtype="0" nodeType="clickEffect">
                                  <p:stCondLst>
                                    <p:cond delay="0"/>
                                  </p:stCondLst>
                                  <p:childTnLst>
                                    <p:set>
                                      <p:cBhvr rctx="PPT">
                                        <p:cTn id="35" dur="indefinite"/>
                                        <p:tgtEl>
                                          <p:spTgt spid="6">
                                            <p:txEl>
                                              <p:pRg st="3" end="3"/>
                                            </p:txEl>
                                          </p:spTgt>
                                        </p:tgtEl>
                                        <p:attrNameLst>
                                          <p:attrName>style.opacity</p:attrName>
                                        </p:attrNameLst>
                                      </p:cBhvr>
                                      <p:to>
                                        <p:strVal val="0.25"/>
                                      </p:to>
                                    </p:set>
                                    <p:animEffect filter="image" prLst="opacity: 0.25">
                                      <p:cBhvr rctx="IE">
                                        <p:cTn id="36" dur="indefinite"/>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Enumeration?</a:t>
            </a:r>
            <a:endParaRPr lang="en-GB" sz="3600" dirty="0">
              <a:solidFill>
                <a:schemeClr val="bg2"/>
              </a:solidFill>
            </a:endParaRPr>
          </a:p>
        </p:txBody>
      </p:sp>
      <p:pic>
        <p:nvPicPr>
          <p:cNvPr id="2" name="Picture 1"/>
          <p:cNvPicPr>
            <a:picLocks noChangeAspect="1"/>
          </p:cNvPicPr>
          <p:nvPr/>
        </p:nvPicPr>
        <p:blipFill>
          <a:blip r:embed="rId3"/>
          <a:stretch>
            <a:fillRect/>
          </a:stretch>
        </p:blipFill>
        <p:spPr>
          <a:xfrm>
            <a:off x="4958094" y="1228071"/>
            <a:ext cx="13946593" cy="12065147"/>
          </a:xfrm>
          <a:prstGeom prst="rect">
            <a:avLst/>
          </a:prstGeom>
        </p:spPr>
      </p:pic>
    </p:spTree>
    <p:extLst>
      <p:ext uri="{BB962C8B-B14F-4D97-AF65-F5344CB8AC3E}">
        <p14:creationId xmlns:p14="http://schemas.microsoft.com/office/powerpoint/2010/main" val="1090538536"/>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pPr marL="0" indent="0">
              <a:buNone/>
            </a:pP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Demonstration</a:t>
            </a:r>
            <a:endParaRPr lang="en-GB" sz="3600" dirty="0">
              <a:solidFill>
                <a:schemeClr val="bg2"/>
              </a:solidFill>
            </a:endParaRPr>
          </a:p>
        </p:txBody>
      </p:sp>
    </p:spTree>
    <p:extLst>
      <p:ext uri="{BB962C8B-B14F-4D97-AF65-F5344CB8AC3E}">
        <p14:creationId xmlns:p14="http://schemas.microsoft.com/office/powerpoint/2010/main" val="1548586931"/>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Anti-</a:t>
            </a:r>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Blocked? No way.</a:t>
            </a:r>
          </a:p>
          <a:p>
            <a:r>
              <a:rPr lang="en-GB" sz="6000" dirty="0" smtClean="0">
                <a:solidFill>
                  <a:schemeClr val="bg1"/>
                </a:solidFill>
                <a:latin typeface="+mj-lt"/>
              </a:rPr>
              <a:t>EMET? Good luck with that.</a:t>
            </a: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What if I block X, Y and EMET Z?</a:t>
            </a:r>
            <a:endParaRPr lang="en-GB" sz="3600" dirty="0">
              <a:solidFill>
                <a:schemeClr val="bg2"/>
              </a:solidFill>
            </a:endParaRPr>
          </a:p>
        </p:txBody>
      </p:sp>
    </p:spTree>
    <p:extLst>
      <p:ext uri="{BB962C8B-B14F-4D97-AF65-F5344CB8AC3E}">
        <p14:creationId xmlns:p14="http://schemas.microsoft.com/office/powerpoint/2010/main" val="37470239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5"/>
                                      </p:to>
                                    </p:set>
                                    <p:animEffect filter="image" prLst="opacity: 0.5">
                                      <p:cBhvr rctx="IE">
                                        <p:cTn id="10" dur="indefinite"/>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nodeType="clickEffect">
                                  <p:stCondLst>
                                    <p:cond delay="0"/>
                                  </p:stCondLst>
                                  <p:childTnLst>
                                    <p:set>
                                      <p:cBhvr rctx="PPT">
                                        <p:cTn id="14" dur="indefinite"/>
                                        <p:tgtEl>
                                          <p:spTgt spid="6">
                                            <p:txEl>
                                              <p:pRg st="0" end="0"/>
                                            </p:txEl>
                                          </p:spTgt>
                                        </p:tgtEl>
                                        <p:attrNameLst>
                                          <p:attrName>style.opacity</p:attrName>
                                        </p:attrNameLst>
                                      </p:cBhvr>
                                      <p:to>
                                        <p:strVal val="0.25"/>
                                      </p:to>
                                    </p:set>
                                    <p:animEffect filter="image" prLst="opacity: 0.25">
                                      <p:cBhvr rctx="IE">
                                        <p:cTn id="15" dur="indefinite"/>
                                        <p:tgtEl>
                                          <p:spTgt spid="6">
                                            <p:txEl>
                                              <p:pRg st="0" end="0"/>
                                            </p:txEl>
                                          </p:spTgt>
                                        </p:tgtEl>
                                      </p:cBhvr>
                                    </p:animEffect>
                                  </p:childTnLst>
                                </p:cTn>
                              </p:par>
                              <p:par>
                                <p:cTn id="16" presetID="9" presetClass="emph" presetSubtype="0" nodeType="withEffect">
                                  <p:stCondLst>
                                    <p:cond delay="0"/>
                                  </p:stCondLst>
                                  <p:childTnLst>
                                    <p:set>
                                      <p:cBhvr rctx="PPT">
                                        <p:cTn id="17" dur="indefinite"/>
                                        <p:tgtEl>
                                          <p:spTgt spid="6">
                                            <p:txEl>
                                              <p:pRg st="1" end="1"/>
                                            </p:txEl>
                                          </p:spTgt>
                                        </p:tgtEl>
                                        <p:attrNameLst>
                                          <p:attrName>style.opacity</p:attrName>
                                        </p:attrNameLst>
                                      </p:cBhvr>
                                      <p:to>
                                        <p:strVal val="1"/>
                                      </p:to>
                                    </p:set>
                                    <p:animEffect filter="image" prLst="opacity: 1">
                                      <p:cBhvr rctx="IE">
                                        <p:cTn id="18" dur="indefinite"/>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Anti-</a:t>
            </a:r>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Whitelist X.exe</a:t>
            </a:r>
          </a:p>
          <a:p>
            <a:r>
              <a:rPr lang="en-GB" sz="6000" dirty="0" smtClean="0">
                <a:solidFill>
                  <a:schemeClr val="bg1"/>
                </a:solidFill>
                <a:latin typeface="+mj-lt"/>
              </a:rPr>
              <a:t>EMET X.exe</a:t>
            </a:r>
          </a:p>
          <a:p>
            <a:r>
              <a:rPr lang="en-GB" sz="6000" dirty="0" smtClean="0">
                <a:solidFill>
                  <a:schemeClr val="bg1"/>
                </a:solidFill>
              </a:rPr>
              <a:t>Winlogon.exe</a:t>
            </a:r>
            <a:endParaRPr lang="en-GB" sz="6000" dirty="0" smtClean="0">
              <a:solidFill>
                <a:schemeClr val="bg1"/>
              </a:solidFill>
              <a:latin typeface="+mj-lt"/>
            </a:endParaRPr>
          </a:p>
          <a:p>
            <a:r>
              <a:rPr lang="en-GB" sz="6000" dirty="0" smtClean="0">
                <a:solidFill>
                  <a:schemeClr val="bg1"/>
                </a:solidFill>
                <a:latin typeface="+mj-lt"/>
              </a:rPr>
              <a:t>EMET all Windows Default </a:t>
            </a:r>
            <a:r>
              <a:rPr lang="en-GB" sz="6000" dirty="0" smtClean="0">
                <a:solidFill>
                  <a:schemeClr val="bg1"/>
                </a:solidFill>
                <a:latin typeface="+mj-lt"/>
              </a:rPr>
              <a:t>Executables</a:t>
            </a:r>
          </a:p>
          <a:p>
            <a:r>
              <a:rPr lang="en-GB" sz="6000" dirty="0" smtClean="0">
                <a:solidFill>
                  <a:schemeClr val="bg1"/>
                </a:solidFill>
                <a:latin typeface="+mj-lt"/>
              </a:rPr>
              <a:t>Viable? </a:t>
            </a:r>
            <a:r>
              <a:rPr lang="en-GB" sz="6000" smtClean="0">
                <a:solidFill>
                  <a:schemeClr val="bg1"/>
                </a:solidFill>
                <a:latin typeface="+mj-lt"/>
              </a:rPr>
              <a:t>Probably not</a:t>
            </a:r>
            <a:endParaRPr lang="en-GB" sz="6000" dirty="0" smtClean="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The Solution</a:t>
            </a:r>
            <a:endParaRPr lang="en-GB" sz="3600" dirty="0">
              <a:solidFill>
                <a:schemeClr val="bg2"/>
              </a:solidFill>
            </a:endParaRPr>
          </a:p>
        </p:txBody>
      </p:sp>
    </p:spTree>
    <p:extLst>
      <p:ext uri="{BB962C8B-B14F-4D97-AF65-F5344CB8AC3E}">
        <p14:creationId xmlns:p14="http://schemas.microsoft.com/office/powerpoint/2010/main" val="24743004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nodeType="clickEffect">
                                  <p:stCondLst>
                                    <p:cond delay="0"/>
                                  </p:stCondLst>
                                  <p:childTnLst>
                                    <p:set>
                                      <p:cBhvr rctx="PPT">
                                        <p:cTn id="39" dur="indefinite"/>
                                        <p:tgtEl>
                                          <p:spTgt spid="6">
                                            <p:txEl>
                                              <p:pRg st="2" end="2"/>
                                            </p:txEl>
                                          </p:spTgt>
                                        </p:tgtEl>
                                        <p:attrNameLst>
                                          <p:attrName>style.opacity</p:attrName>
                                        </p:attrNameLst>
                                      </p:cBhvr>
                                      <p:to>
                                        <p:strVal val="0.25"/>
                                      </p:to>
                                    </p:set>
                                    <p:animEffect filter="image" prLst="opacity: 0.25">
                                      <p:cBhvr rctx="IE">
                                        <p:cTn id="40" dur="indefinite"/>
                                        <p:tgtEl>
                                          <p:spTgt spid="6">
                                            <p:txEl>
                                              <p:pRg st="2" end="2"/>
                                            </p:txEl>
                                          </p:spTgt>
                                        </p:tgtEl>
                                      </p:cBhvr>
                                    </p:animEffect>
                                  </p:childTnLst>
                                </p:cTn>
                              </p:par>
                              <p:par>
                                <p:cTn id="41" presetID="9" presetClass="emph" presetSubtype="0" nodeType="withEffect">
                                  <p:stCondLst>
                                    <p:cond delay="0"/>
                                  </p:stCondLst>
                                  <p:childTnLst>
                                    <p:set>
                                      <p:cBhvr rctx="PPT">
                                        <p:cTn id="42" dur="indefinite"/>
                                        <p:tgtEl>
                                          <p:spTgt spid="6">
                                            <p:txEl>
                                              <p:pRg st="3" end="3"/>
                                            </p:txEl>
                                          </p:spTgt>
                                        </p:tgtEl>
                                        <p:attrNameLst>
                                          <p:attrName>style.opacity</p:attrName>
                                        </p:attrNameLst>
                                      </p:cBhvr>
                                      <p:to>
                                        <p:strVal val="1"/>
                                      </p:to>
                                    </p:set>
                                    <p:animEffect filter="image" prLst="opacity: 1">
                                      <p:cBhvr rctx="IE">
                                        <p:cTn id="43" dur="indefinite"/>
                                        <p:tgtEl>
                                          <p:spTgt spid="6">
                                            <p:txEl>
                                              <p:pRg st="3" end="3"/>
                                            </p:txEl>
                                          </p:spTgt>
                                        </p:tgtEl>
                                      </p:cBhvr>
                                    </p:animEffect>
                                  </p:childTnLst>
                                </p:cTn>
                              </p:par>
                              <p:par>
                                <p:cTn id="44" presetID="9" presetClass="emph" presetSubtype="0" nodeType="withEffect">
                                  <p:stCondLst>
                                    <p:cond delay="0"/>
                                  </p:stCondLst>
                                  <p:childTnLst>
                                    <p:set>
                                      <p:cBhvr rctx="PPT">
                                        <p:cTn id="45" dur="indefinite"/>
                                        <p:tgtEl>
                                          <p:spTgt spid="6">
                                            <p:txEl>
                                              <p:pRg st="4" end="4"/>
                                            </p:txEl>
                                          </p:spTgt>
                                        </p:tgtEl>
                                        <p:attrNameLst>
                                          <p:attrName>style.opacity</p:attrName>
                                        </p:attrNameLst>
                                      </p:cBhvr>
                                      <p:to>
                                        <p:strVal val="1"/>
                                      </p:to>
                                    </p:set>
                                    <p:animEffect filter="image" prLst="opacity: 1">
                                      <p:cBhvr rctx="IE">
                                        <p:cTn id="46"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What is EMET?</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Exploitation </a:t>
            </a:r>
            <a:r>
              <a:rPr lang="en-GB" sz="6000" dirty="0" err="1" smtClean="0">
                <a:solidFill>
                  <a:schemeClr val="bg1"/>
                </a:solidFill>
                <a:latin typeface="+mj-lt"/>
              </a:rPr>
              <a:t>Defense</a:t>
            </a:r>
            <a:endParaRPr lang="en-GB" sz="6000" dirty="0" smtClean="0">
              <a:solidFill>
                <a:schemeClr val="bg1"/>
              </a:solidFill>
              <a:latin typeface="+mj-lt"/>
            </a:endParaRPr>
          </a:p>
          <a:p>
            <a:r>
              <a:rPr lang="en-GB" sz="6000" dirty="0" smtClean="0">
                <a:solidFill>
                  <a:schemeClr val="bg1"/>
                </a:solidFill>
                <a:latin typeface="+mj-lt"/>
              </a:rPr>
              <a:t>Export Address Table Filtering (EAF)</a:t>
            </a:r>
          </a:p>
          <a:p>
            <a:r>
              <a:rPr lang="en-GB" sz="6000" dirty="0" smtClean="0">
                <a:solidFill>
                  <a:schemeClr val="bg1"/>
                </a:solidFill>
                <a:latin typeface="+mj-lt"/>
              </a:rPr>
              <a:t>Macro Payloads (VBA)</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EMET</a:t>
            </a:r>
            <a:endParaRPr lang="en-GB" sz="3600" dirty="0">
              <a:solidFill>
                <a:schemeClr val="bg2"/>
              </a:solidFill>
            </a:endParaRPr>
          </a:p>
        </p:txBody>
      </p:sp>
    </p:spTree>
    <p:extLst>
      <p:ext uri="{BB962C8B-B14F-4D97-AF65-F5344CB8AC3E}">
        <p14:creationId xmlns:p14="http://schemas.microsoft.com/office/powerpoint/2010/main" val="15203992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What is EMET?</a:t>
            </a:r>
            <a:endParaRPr lang="en-GB" dirty="0">
              <a:solidFill>
                <a:schemeClr val="bg1"/>
              </a:solidFill>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EMET</a:t>
            </a:r>
            <a:endParaRPr lang="en-GB" sz="3600" dirty="0">
              <a:solidFill>
                <a:schemeClr val="bg2"/>
              </a:solidFill>
            </a:endParaRPr>
          </a:p>
        </p:txBody>
      </p:sp>
      <p:pic>
        <p:nvPicPr>
          <p:cNvPr id="4" name="Picture 3"/>
          <p:cNvPicPr>
            <a:picLocks noChangeAspect="1"/>
          </p:cNvPicPr>
          <p:nvPr/>
        </p:nvPicPr>
        <p:blipFill>
          <a:blip r:embed="rId3"/>
          <a:stretch>
            <a:fillRect/>
          </a:stretch>
        </p:blipFill>
        <p:spPr>
          <a:xfrm>
            <a:off x="3286124" y="2496324"/>
            <a:ext cx="15421196" cy="10539192"/>
          </a:xfrm>
          <a:prstGeom prst="rect">
            <a:avLst/>
          </a:prstGeom>
        </p:spPr>
      </p:pic>
    </p:spTree>
    <p:extLst>
      <p:ext uri="{BB962C8B-B14F-4D97-AF65-F5344CB8AC3E}">
        <p14:creationId xmlns:p14="http://schemas.microsoft.com/office/powerpoint/2010/main" val="3933471616"/>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What is EMET?</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Exploitation </a:t>
            </a:r>
            <a:r>
              <a:rPr lang="en-GB" sz="6000" dirty="0" err="1" smtClean="0">
                <a:solidFill>
                  <a:schemeClr val="bg1"/>
                </a:solidFill>
                <a:latin typeface="+mj-lt"/>
              </a:rPr>
              <a:t>Defense</a:t>
            </a:r>
            <a:endParaRPr lang="en-GB" sz="6000" dirty="0" smtClean="0">
              <a:solidFill>
                <a:schemeClr val="bg1"/>
              </a:solidFill>
              <a:latin typeface="+mj-lt"/>
            </a:endParaRPr>
          </a:p>
          <a:p>
            <a:r>
              <a:rPr lang="en-GB" sz="6000" dirty="0" smtClean="0">
                <a:solidFill>
                  <a:schemeClr val="bg1"/>
                </a:solidFill>
                <a:latin typeface="+mj-lt"/>
              </a:rPr>
              <a:t>Export Address Table Filtering (EAF)</a:t>
            </a:r>
          </a:p>
          <a:p>
            <a:r>
              <a:rPr lang="en-GB" sz="6000" dirty="0" smtClean="0">
                <a:solidFill>
                  <a:schemeClr val="bg1"/>
                </a:solidFill>
                <a:latin typeface="+mj-lt"/>
              </a:rPr>
              <a:t>Macro Payloads (VBA)</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EMET</a:t>
            </a:r>
            <a:endParaRPr lang="en-GB" sz="3600" dirty="0">
              <a:solidFill>
                <a:schemeClr val="bg2"/>
              </a:solidFill>
            </a:endParaRPr>
          </a:p>
        </p:txBody>
      </p:sp>
    </p:spTree>
    <p:extLst>
      <p:ext uri="{BB962C8B-B14F-4D97-AF65-F5344CB8AC3E}">
        <p14:creationId xmlns:p14="http://schemas.microsoft.com/office/powerpoint/2010/main" val="11748072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1" end="1"/>
                                            </p:txEl>
                                          </p:spTgt>
                                        </p:tgtEl>
                                        <p:attrNameLst>
                                          <p:attrName>style.opacity</p:attrName>
                                        </p:attrNameLst>
                                      </p:cBhvr>
                                      <p:to>
                                        <p:strVal val="1"/>
                                      </p:to>
                                    </p:set>
                                    <p:animEffect filter="image" prLst="opacity: 1">
                                      <p:cBhvr rctx="IE">
                                        <p:cTn id="16" dur="indefinite"/>
                                        <p:tgtEl>
                                          <p:spTgt spid="6">
                                            <p:txEl>
                                              <p:pRg st="1" end="1"/>
                                            </p:txEl>
                                          </p:spTgt>
                                        </p:tgtEl>
                                      </p:cBhvr>
                                    </p:animEffect>
                                  </p:childTnLst>
                                </p:cTn>
                              </p:par>
                              <p:par>
                                <p:cTn id="17" presetID="9" presetClass="emph" presetSubtype="0" nodeType="withEffect">
                                  <p:stCondLst>
                                    <p:cond delay="0"/>
                                  </p:stCondLst>
                                  <p:childTnLst>
                                    <p:set>
                                      <p:cBhvr rctx="PPT">
                                        <p:cTn id="18" dur="indefinite"/>
                                        <p:tgtEl>
                                          <p:spTgt spid="6">
                                            <p:txEl>
                                              <p:pRg st="0" end="0"/>
                                            </p:txEl>
                                          </p:spTgt>
                                        </p:tgtEl>
                                        <p:attrNameLst>
                                          <p:attrName>style.opacity</p:attrName>
                                        </p:attrNameLst>
                                      </p:cBhvr>
                                      <p:to>
                                        <p:strVal val="0.25"/>
                                      </p:to>
                                    </p:set>
                                    <p:animEffect filter="image" prLst="opacity: 0.25">
                                      <p:cBhvr rctx="IE">
                                        <p:cTn id="19" dur="indefinite"/>
                                        <p:tgtEl>
                                          <p:spTgt spid="6">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1" end="1"/>
                                            </p:txEl>
                                          </p:spTgt>
                                        </p:tgtEl>
                                        <p:attrNameLst>
                                          <p:attrName>style.opacity</p:attrName>
                                        </p:attrNameLst>
                                      </p:cBhvr>
                                      <p:to>
                                        <p:strVal val="0.25"/>
                                      </p:to>
                                    </p:set>
                                    <p:animEffect filter="image" prLst="opacity: 0.25">
                                      <p:cBhvr rctx="IE">
                                        <p:cTn id="24" dur="indefinite"/>
                                        <p:tgtEl>
                                          <p:spTgt spid="6">
                                            <p:txEl>
                                              <p:pRg st="1" end="1"/>
                                            </p:txEl>
                                          </p:spTgt>
                                        </p:tgtEl>
                                      </p:cBhvr>
                                    </p:animEffect>
                                  </p:childTnLst>
                                </p:cTn>
                              </p:par>
                              <p:par>
                                <p:cTn id="25" presetID="9" presetClass="emph" presetSubtype="0" nodeType="withEffect">
                                  <p:stCondLst>
                                    <p:cond delay="0"/>
                                  </p:stCondLst>
                                  <p:childTnLst>
                                    <p:set>
                                      <p:cBhvr rctx="PPT">
                                        <p:cTn id="26" dur="indefinite"/>
                                        <p:tgtEl>
                                          <p:spTgt spid="6">
                                            <p:txEl>
                                              <p:pRg st="2" end="2"/>
                                            </p:txEl>
                                          </p:spTgt>
                                        </p:tgtEl>
                                        <p:attrNameLst>
                                          <p:attrName>style.opacity</p:attrName>
                                        </p:attrNameLst>
                                      </p:cBhvr>
                                      <p:to>
                                        <p:strVal val="1"/>
                                      </p:to>
                                    </p:set>
                                    <p:animEffect filter="image" prLst="opacity: 1">
                                      <p:cBhvr rctx="IE">
                                        <p:cTn id="27"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Existing Implants</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Spawn PowerShell (VBA-PSH)</a:t>
            </a:r>
          </a:p>
          <a:p>
            <a:r>
              <a:rPr lang="en-GB" sz="6000" dirty="0" smtClean="0">
                <a:solidFill>
                  <a:schemeClr val="bg1"/>
                </a:solidFill>
                <a:latin typeface="+mj-lt"/>
              </a:rPr>
              <a:t>File Drop &amp; Execute (VBA-EXE)</a:t>
            </a:r>
          </a:p>
          <a:p>
            <a:r>
              <a:rPr lang="en-GB" sz="6000" dirty="0" smtClean="0">
                <a:solidFill>
                  <a:schemeClr val="bg1"/>
                </a:solidFill>
                <a:latin typeface="+mj-lt"/>
              </a:rPr>
              <a:t>Self Injection (VBA)</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Current Macro Payloads (</a:t>
            </a:r>
            <a:r>
              <a:rPr lang="en-GB" sz="3600" dirty="0" err="1" smtClean="0">
                <a:solidFill>
                  <a:schemeClr val="bg2"/>
                </a:solidFill>
              </a:rPr>
              <a:t>Metasploit</a:t>
            </a:r>
            <a:r>
              <a:rPr lang="en-GB" sz="3600" dirty="0">
                <a:solidFill>
                  <a:schemeClr val="bg2"/>
                </a:solidFill>
              </a:rPr>
              <a:t> </a:t>
            </a:r>
            <a:r>
              <a:rPr lang="en-GB" sz="3600" dirty="0" smtClean="0">
                <a:solidFill>
                  <a:schemeClr val="bg2"/>
                </a:solidFill>
              </a:rPr>
              <a:t>Framework)</a:t>
            </a:r>
            <a:endParaRPr lang="en-GB" sz="3600" dirty="0">
              <a:solidFill>
                <a:schemeClr val="bg2"/>
              </a:solidFill>
            </a:endParaRPr>
          </a:p>
        </p:txBody>
      </p:sp>
    </p:spTree>
    <p:extLst>
      <p:ext uri="{BB962C8B-B14F-4D97-AF65-F5344CB8AC3E}">
        <p14:creationId xmlns:p14="http://schemas.microsoft.com/office/powerpoint/2010/main" val="7691106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6">
                                            <p:txEl>
                                              <p:pRg st="0" end="0"/>
                                            </p:txEl>
                                          </p:spTgt>
                                        </p:tgtEl>
                                        <p:attrNameLst>
                                          <p:attrName>style.opacity</p:attrName>
                                        </p:attrNameLst>
                                      </p:cBhvr>
                                      <p:to>
                                        <p:strVal val="0.25"/>
                                      </p:to>
                                    </p:set>
                                    <p:animEffect filter="image" prLst="opacity: 0.25">
                                      <p:cBhvr rctx="IE">
                                        <p:cTn id="18" dur="indefinite"/>
                                        <p:tgtEl>
                                          <p:spTgt spid="6">
                                            <p:txEl>
                                              <p:pRg st="0" end="0"/>
                                            </p:txEl>
                                          </p:spTgt>
                                        </p:tgtEl>
                                      </p:cBhvr>
                                    </p:animEffect>
                                  </p:childTnLst>
                                </p:cTn>
                              </p:par>
                              <p:par>
                                <p:cTn id="19" presetID="9" presetClass="emph" presetSubtype="0" nodeType="withEffect">
                                  <p:stCondLst>
                                    <p:cond delay="0"/>
                                  </p:stCondLst>
                                  <p:childTnLst>
                                    <p:set>
                                      <p:cBhvr rctx="PPT">
                                        <p:cTn id="20" dur="indefinite"/>
                                        <p:tgtEl>
                                          <p:spTgt spid="6">
                                            <p:txEl>
                                              <p:pRg st="1" end="1"/>
                                            </p:txEl>
                                          </p:spTgt>
                                        </p:tgtEl>
                                        <p:attrNameLst>
                                          <p:attrName>style.opacity</p:attrName>
                                        </p:attrNameLst>
                                      </p:cBhvr>
                                      <p:to>
                                        <p:strVal val="1"/>
                                      </p:to>
                                    </p:set>
                                    <p:animEffect filter="image" prLst="opacity: 1">
                                      <p:cBhvr rctx="IE">
                                        <p:cTn id="21" dur="indefinite"/>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6">
                                            <p:txEl>
                                              <p:pRg st="1" end="1"/>
                                            </p:txEl>
                                          </p:spTgt>
                                        </p:tgtEl>
                                        <p:attrNameLst>
                                          <p:attrName>style.opacity</p:attrName>
                                        </p:attrNameLst>
                                      </p:cBhvr>
                                      <p:to>
                                        <p:strVal val="0.25"/>
                                      </p:to>
                                    </p:set>
                                    <p:animEffect filter="image" prLst="opacity: 0.25">
                                      <p:cBhvr rctx="IE">
                                        <p:cTn id="26" dur="indefinite"/>
                                        <p:tgtEl>
                                          <p:spTgt spid="6">
                                            <p:txEl>
                                              <p:pRg st="1" end="1"/>
                                            </p:txEl>
                                          </p:spTgt>
                                        </p:tgtEl>
                                      </p:cBhvr>
                                    </p:animEffect>
                                  </p:childTnLst>
                                </p:cTn>
                              </p:par>
                              <p:par>
                                <p:cTn id="27" presetID="9" presetClass="emph" presetSubtype="0" nodeType="withEffect">
                                  <p:stCondLst>
                                    <p:cond delay="0"/>
                                  </p:stCondLst>
                                  <p:childTnLst>
                                    <p:set>
                                      <p:cBhvr rctx="PPT">
                                        <p:cTn id="28" dur="indefinite"/>
                                        <p:tgtEl>
                                          <p:spTgt spid="6">
                                            <p:txEl>
                                              <p:pRg st="2" end="2"/>
                                            </p:txEl>
                                          </p:spTgt>
                                        </p:tgtEl>
                                        <p:attrNameLst>
                                          <p:attrName>style.opacity</p:attrName>
                                        </p:attrNameLst>
                                      </p:cBhvr>
                                      <p:to>
                                        <p:strVal val="1"/>
                                      </p:to>
                                    </p:set>
                                    <p:animEffect filter="image" prLst="opacity: 1">
                                      <p:cBhvr rctx="IE">
                                        <p:cTn id="29"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Existing Implants</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Inject into Rundll32 (32 Bit)</a:t>
            </a:r>
          </a:p>
          <a:p>
            <a:r>
              <a:rPr lang="en-GB" sz="6000" dirty="0" smtClean="0">
                <a:solidFill>
                  <a:schemeClr val="bg1"/>
                </a:solidFill>
                <a:latin typeface="+mj-lt"/>
              </a:rPr>
              <a:t>EMET Protect Rundll32.exe</a:t>
            </a:r>
          </a:p>
          <a:p>
            <a:r>
              <a:rPr lang="en-GB" sz="6000" dirty="0" smtClean="0">
                <a:solidFill>
                  <a:schemeClr val="bg1"/>
                </a:solidFill>
                <a:latin typeface="+mj-lt"/>
              </a:rPr>
              <a:t>Native PowerShell</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Current Macro Payloads (Cobalt Strike / Empire)</a:t>
            </a:r>
            <a:endParaRPr lang="en-GB" sz="3600" dirty="0">
              <a:solidFill>
                <a:schemeClr val="bg2"/>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51862" y="6348277"/>
            <a:ext cx="8976380" cy="5909160"/>
          </a:xfrm>
          <a:prstGeom prst="rect">
            <a:avLst/>
          </a:prstGeom>
        </p:spPr>
      </p:pic>
      <p:pic>
        <p:nvPicPr>
          <p:cNvPr id="1026" name="Picture 2" descr="http://4.bp.blogspot.com/-dDoWUcaMEf0/VLvMv4JbhHI/AAAAAAAAAXI/CD6rMFxVulc/s1600/script%2Bkiddi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81154" y="4663519"/>
            <a:ext cx="5503819" cy="8270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4467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grpId="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grpId="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2"/>
                                        </p:tgtEl>
                                        <p:attrNameLst>
                                          <p:attrName>style.opacity</p:attrName>
                                        </p:attrNameLst>
                                      </p:cBhvr>
                                      <p:to>
                                        <p:strVal val="0.25"/>
                                      </p:to>
                                    </p:set>
                                    <p:animEffect filter="image" prLst="opacity: 0.25">
                                      <p:cBhvr rctx="IE">
                                        <p:cTn id="16" dur="indefinite"/>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6">
                                            <p:txEl>
                                              <p:pRg st="0" end="0"/>
                                            </p:txEl>
                                          </p:spTgt>
                                        </p:tgtEl>
                                        <p:attrNameLst>
                                          <p:attrName>style.opacity</p:attrName>
                                        </p:attrNameLst>
                                      </p:cBhvr>
                                      <p:to>
                                        <p:strVal val="0.25"/>
                                      </p:to>
                                    </p:set>
                                    <p:animEffect filter="image" prLst="opacity: 0.25">
                                      <p:cBhvr rctx="IE">
                                        <p:cTn id="21" dur="indefinite"/>
                                        <p:tgtEl>
                                          <p:spTgt spid="6">
                                            <p:txEl>
                                              <p:pRg st="0" end="0"/>
                                            </p:txEl>
                                          </p:spTgt>
                                        </p:tgtEl>
                                      </p:cBhvr>
                                    </p:animEffect>
                                  </p:childTnLst>
                                </p:cTn>
                              </p:par>
                              <p:par>
                                <p:cTn id="22" presetID="9" presetClass="emph" presetSubtype="0" nodeType="withEffect">
                                  <p:stCondLst>
                                    <p:cond delay="0"/>
                                  </p:stCondLst>
                                  <p:childTnLst>
                                    <p:set>
                                      <p:cBhvr rctx="PPT">
                                        <p:cTn id="23" dur="indefinite"/>
                                        <p:tgtEl>
                                          <p:spTgt spid="6">
                                            <p:txEl>
                                              <p:pRg st="1" end="1"/>
                                            </p:txEl>
                                          </p:spTgt>
                                        </p:tgtEl>
                                        <p:attrNameLst>
                                          <p:attrName>style.opacity</p:attrName>
                                        </p:attrNameLst>
                                      </p:cBhvr>
                                      <p:to>
                                        <p:strVal val="1"/>
                                      </p:to>
                                    </p:set>
                                    <p:animEffect filter="image" prLst="opacity: 1">
                                      <p:cBhvr rctx="IE">
                                        <p:cTn id="24" dur="indefinite"/>
                                        <p:tgtEl>
                                          <p:spTgt spid="6">
                                            <p:txEl>
                                              <p:pRg st="1" end="1"/>
                                            </p:txEl>
                                          </p:spTgt>
                                        </p:tgtEl>
                                      </p:cBhvr>
                                    </p:animEffect>
                                  </p:childTnLst>
                                </p:cTn>
                              </p:par>
                              <p:par>
                                <p:cTn id="25" presetID="9" presetClass="emph" presetSubtype="0" nodeType="withEffect">
                                  <p:stCondLst>
                                    <p:cond delay="0"/>
                                  </p:stCondLst>
                                  <p:childTnLst>
                                    <p:set>
                                      <p:cBhvr rctx="PPT">
                                        <p:cTn id="26" dur="indefinite"/>
                                        <p:tgtEl>
                                          <p:spTgt spid="2"/>
                                        </p:tgtEl>
                                        <p:attrNameLst>
                                          <p:attrName>style.opacity</p:attrName>
                                        </p:attrNameLst>
                                      </p:cBhvr>
                                      <p:to>
                                        <p:strVal val="1"/>
                                      </p:to>
                                    </p:set>
                                    <p:animEffect filter="image" prLst="opacity: 1">
                                      <p:cBhvr rctx="IE">
                                        <p:cTn id="27" dur="indefinite"/>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026"/>
                                        </p:tgtEl>
                                        <p:attrNameLst>
                                          <p:attrName>style.visibility</p:attrName>
                                        </p:attrNameLst>
                                      </p:cBhvr>
                                      <p:to>
                                        <p:strVal val="visible"/>
                                      </p:to>
                                    </p:set>
                                    <p:anim calcmode="lin" valueType="num">
                                      <p:cBhvr additive="base">
                                        <p:cTn id="32" dur="500" fill="hold"/>
                                        <p:tgtEl>
                                          <p:spTgt spid="1026"/>
                                        </p:tgtEl>
                                        <p:attrNameLst>
                                          <p:attrName>ppt_x</p:attrName>
                                        </p:attrNameLst>
                                      </p:cBhvr>
                                      <p:tavLst>
                                        <p:tav tm="0">
                                          <p:val>
                                            <p:strVal val="#ppt_x"/>
                                          </p:val>
                                        </p:tav>
                                        <p:tav tm="100000">
                                          <p:val>
                                            <p:strVal val="#ppt_x"/>
                                          </p:val>
                                        </p:tav>
                                      </p:tavLst>
                                    </p:anim>
                                    <p:anim calcmode="lin" valueType="num">
                                      <p:cBhvr additive="base">
                                        <p:cTn id="33"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9" presetClass="emph" presetSubtype="0" nodeType="clickEffect">
                                  <p:stCondLst>
                                    <p:cond delay="0"/>
                                  </p:stCondLst>
                                  <p:childTnLst>
                                    <p:set>
                                      <p:cBhvr rctx="PPT">
                                        <p:cTn id="37" dur="indefinite"/>
                                        <p:tgtEl>
                                          <p:spTgt spid="6">
                                            <p:txEl>
                                              <p:pRg st="1" end="1"/>
                                            </p:txEl>
                                          </p:spTgt>
                                        </p:tgtEl>
                                        <p:attrNameLst>
                                          <p:attrName>style.opacity</p:attrName>
                                        </p:attrNameLst>
                                      </p:cBhvr>
                                      <p:to>
                                        <p:strVal val="0.25"/>
                                      </p:to>
                                    </p:set>
                                    <p:animEffect filter="image" prLst="opacity: 0.25">
                                      <p:cBhvr rctx="IE">
                                        <p:cTn id="38" dur="indefinite"/>
                                        <p:tgtEl>
                                          <p:spTgt spid="6">
                                            <p:txEl>
                                              <p:pRg st="1" end="1"/>
                                            </p:txEl>
                                          </p:spTgt>
                                        </p:tgtEl>
                                      </p:cBhvr>
                                    </p:animEffect>
                                  </p:childTnLst>
                                </p:cTn>
                              </p:par>
                              <p:par>
                                <p:cTn id="39" presetID="9" presetClass="emph" presetSubtype="0" nodeType="withEffect">
                                  <p:stCondLst>
                                    <p:cond delay="0"/>
                                  </p:stCondLst>
                                  <p:childTnLst>
                                    <p:set>
                                      <p:cBhvr rctx="PPT">
                                        <p:cTn id="40" dur="indefinite"/>
                                        <p:tgtEl>
                                          <p:spTgt spid="6">
                                            <p:txEl>
                                              <p:pRg st="2" end="2"/>
                                            </p:txEl>
                                          </p:spTgt>
                                        </p:tgtEl>
                                        <p:attrNameLst>
                                          <p:attrName>style.opacity</p:attrName>
                                        </p:attrNameLst>
                                      </p:cBhvr>
                                      <p:to>
                                        <p:strVal val="1"/>
                                      </p:to>
                                    </p:set>
                                    <p:animEffect filter="image" prLst="opacity: 1">
                                      <p:cBhvr rctx="IE">
                                        <p:cTn id="41" dur="indefinite"/>
                                        <p:tgtEl>
                                          <p:spTgt spid="6">
                                            <p:txEl>
                                              <p:pRg st="2" end="2"/>
                                            </p:txEl>
                                          </p:spTgt>
                                        </p:tgtEl>
                                      </p:cBhvr>
                                    </p:animEffect>
                                  </p:childTnLst>
                                </p:cTn>
                              </p:par>
                              <p:par>
                                <p:cTn id="42" presetID="9" presetClass="emph" presetSubtype="0" nodeType="withEffect">
                                  <p:stCondLst>
                                    <p:cond delay="0"/>
                                  </p:stCondLst>
                                  <p:childTnLst>
                                    <p:set>
                                      <p:cBhvr rctx="PPT">
                                        <p:cTn id="43" dur="indefinite"/>
                                        <p:tgtEl>
                                          <p:spTgt spid="2"/>
                                        </p:tgtEl>
                                        <p:attrNameLst>
                                          <p:attrName>style.opacity</p:attrName>
                                        </p:attrNameLst>
                                      </p:cBhvr>
                                      <p:to>
                                        <p:strVal val="0.25"/>
                                      </p:to>
                                    </p:set>
                                    <p:animEffect filter="image" prLst="opacity: 0.25">
                                      <p:cBhvr rctx="IE">
                                        <p:cTn id="44" dur="indefinite"/>
                                        <p:tgtEl>
                                          <p:spTgt spid="2"/>
                                        </p:tgtEl>
                                      </p:cBhvr>
                                    </p:animEffect>
                                  </p:childTnLst>
                                </p:cTn>
                              </p:par>
                              <p:par>
                                <p:cTn id="45" presetID="1" presetClass="exit" presetSubtype="0" fill="hold" nodeType="withEffect">
                                  <p:stCondLst>
                                    <p:cond delay="0"/>
                                  </p:stCondLst>
                                  <p:childTnLst>
                                    <p:set>
                                      <p:cBhvr>
                                        <p:cTn id="46" dur="1" fill="hold">
                                          <p:stCondLst>
                                            <p:cond delay="0"/>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9356130" cy="7853077"/>
          </a:xfrm>
        </p:spPr>
        <p:txBody>
          <a:bodyPr>
            <a:normAutofit/>
          </a:bodyPr>
          <a:lstStyle/>
          <a:p>
            <a:r>
              <a:rPr lang="en-GB" sz="6000" dirty="0" smtClean="0">
                <a:solidFill>
                  <a:schemeClr val="bg1"/>
                </a:solidFill>
                <a:latin typeface="+mj-lt"/>
              </a:rPr>
              <a:t>Generate Macros</a:t>
            </a:r>
          </a:p>
          <a:p>
            <a:r>
              <a:rPr lang="en-GB" sz="6000" dirty="0" smtClean="0">
                <a:solidFill>
                  <a:schemeClr val="bg1"/>
                </a:solidFill>
                <a:latin typeface="+mj-lt"/>
              </a:rPr>
              <a:t>Enumerate Configuration</a:t>
            </a:r>
          </a:p>
          <a:p>
            <a:r>
              <a:rPr lang="en-GB" sz="6000" dirty="0" smtClean="0">
                <a:solidFill>
                  <a:schemeClr val="bg1"/>
                </a:solidFill>
                <a:latin typeface="+mj-lt"/>
              </a:rPr>
              <a:t>Determine Weaknesses</a:t>
            </a:r>
          </a:p>
          <a:p>
            <a:r>
              <a:rPr lang="en-GB" sz="6000" dirty="0" err="1" smtClean="0">
                <a:solidFill>
                  <a:schemeClr val="bg1"/>
                </a:solidFill>
                <a:latin typeface="+mj-lt"/>
              </a:rPr>
              <a:t>Compatiblity</a:t>
            </a:r>
            <a:r>
              <a:rPr lang="en-GB" sz="6000" dirty="0" smtClean="0">
                <a:solidFill>
                  <a:schemeClr val="bg1"/>
                </a:solidFill>
                <a:latin typeface="+mj-lt"/>
              </a:rPr>
              <a:t> / Dynamic Payload Injection</a:t>
            </a:r>
          </a:p>
          <a:p>
            <a:r>
              <a:rPr lang="en-GB" sz="6000" dirty="0" smtClean="0">
                <a:solidFill>
                  <a:schemeClr val="bg1"/>
                </a:solidFill>
                <a:latin typeface="+mj-lt"/>
              </a:rPr>
              <a:t>Integrate</a:t>
            </a:r>
          </a:p>
          <a:p>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Introducing </a:t>
            </a:r>
            <a:r>
              <a:rPr lang="en-GB" sz="3600" dirty="0" err="1" smtClean="0">
                <a:solidFill>
                  <a:schemeClr val="bg2"/>
                </a:solidFill>
              </a:rPr>
              <a:t>WePWNise</a:t>
            </a:r>
            <a:endParaRPr lang="en-GB" sz="3600" dirty="0">
              <a:solidFill>
                <a:schemeClr val="bg2"/>
              </a:solidFill>
            </a:endParaRPr>
          </a:p>
        </p:txBody>
      </p:sp>
    </p:spTree>
    <p:extLst>
      <p:ext uri="{BB962C8B-B14F-4D97-AF65-F5344CB8AC3E}">
        <p14:creationId xmlns:p14="http://schemas.microsoft.com/office/powerpoint/2010/main" val="14113736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nodeType="clickEffect">
                                  <p:stCondLst>
                                    <p:cond delay="0"/>
                                  </p:stCondLst>
                                  <p:childTnLst>
                                    <p:set>
                                      <p:cBhvr rctx="PPT">
                                        <p:cTn id="39" dur="indefinite"/>
                                        <p:tgtEl>
                                          <p:spTgt spid="6">
                                            <p:txEl>
                                              <p:pRg st="2" end="2"/>
                                            </p:txEl>
                                          </p:spTgt>
                                        </p:tgtEl>
                                        <p:attrNameLst>
                                          <p:attrName>style.opacity</p:attrName>
                                        </p:attrNameLst>
                                      </p:cBhvr>
                                      <p:to>
                                        <p:strVal val="0.25"/>
                                      </p:to>
                                    </p:set>
                                    <p:animEffect filter="image" prLst="opacity: 0.25">
                                      <p:cBhvr rctx="IE">
                                        <p:cTn id="40" dur="indefinite"/>
                                        <p:tgtEl>
                                          <p:spTgt spid="6">
                                            <p:txEl>
                                              <p:pRg st="2" end="2"/>
                                            </p:txEl>
                                          </p:spTgt>
                                        </p:tgtEl>
                                      </p:cBhvr>
                                    </p:animEffect>
                                  </p:childTnLst>
                                </p:cTn>
                              </p:par>
                              <p:par>
                                <p:cTn id="41" presetID="9" presetClass="emph" presetSubtype="0" nodeType="withEffect">
                                  <p:stCondLst>
                                    <p:cond delay="0"/>
                                  </p:stCondLst>
                                  <p:childTnLst>
                                    <p:set>
                                      <p:cBhvr rctx="PPT">
                                        <p:cTn id="42" dur="indefinite"/>
                                        <p:tgtEl>
                                          <p:spTgt spid="6">
                                            <p:txEl>
                                              <p:pRg st="3" end="3"/>
                                            </p:txEl>
                                          </p:spTgt>
                                        </p:tgtEl>
                                        <p:attrNameLst>
                                          <p:attrName>style.opacity</p:attrName>
                                        </p:attrNameLst>
                                      </p:cBhvr>
                                      <p:to>
                                        <p:strVal val="1"/>
                                      </p:to>
                                    </p:set>
                                    <p:animEffect filter="image" prLst="opacity: 1">
                                      <p:cBhvr rctx="IE">
                                        <p:cTn id="43" dur="indefinite"/>
                                        <p:tgtEl>
                                          <p:spTgt spid="6">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mph" presetSubtype="0" nodeType="clickEffect">
                                  <p:stCondLst>
                                    <p:cond delay="0"/>
                                  </p:stCondLst>
                                  <p:childTnLst>
                                    <p:set>
                                      <p:cBhvr rctx="PPT">
                                        <p:cTn id="47" dur="indefinite"/>
                                        <p:tgtEl>
                                          <p:spTgt spid="6">
                                            <p:txEl>
                                              <p:pRg st="3" end="3"/>
                                            </p:txEl>
                                          </p:spTgt>
                                        </p:tgtEl>
                                        <p:attrNameLst>
                                          <p:attrName>style.opacity</p:attrName>
                                        </p:attrNameLst>
                                      </p:cBhvr>
                                      <p:to>
                                        <p:strVal val="0.25"/>
                                      </p:to>
                                    </p:set>
                                    <p:animEffect filter="image" prLst="opacity: 0.25">
                                      <p:cBhvr rctx="IE">
                                        <p:cTn id="48" dur="indefinite"/>
                                        <p:tgtEl>
                                          <p:spTgt spid="6">
                                            <p:txEl>
                                              <p:pRg st="3" end="3"/>
                                            </p:txEl>
                                          </p:spTgt>
                                        </p:tgtEl>
                                      </p:cBhvr>
                                    </p:animEffect>
                                  </p:childTnLst>
                                </p:cTn>
                              </p:par>
                              <p:par>
                                <p:cTn id="49" presetID="9" presetClass="emph" presetSubtype="0" nodeType="withEffect">
                                  <p:stCondLst>
                                    <p:cond delay="0"/>
                                  </p:stCondLst>
                                  <p:childTnLst>
                                    <p:set>
                                      <p:cBhvr rctx="PPT">
                                        <p:cTn id="50" dur="indefinite"/>
                                        <p:tgtEl>
                                          <p:spTgt spid="6">
                                            <p:txEl>
                                              <p:pRg st="4" end="4"/>
                                            </p:txEl>
                                          </p:spTgt>
                                        </p:tgtEl>
                                        <p:attrNameLst>
                                          <p:attrName>style.opacity</p:attrName>
                                        </p:attrNameLst>
                                      </p:cBhvr>
                                      <p:to>
                                        <p:strVal val="1"/>
                                      </p:to>
                                    </p:set>
                                    <p:animEffect filter="image" prLst="opacity: 1">
                                      <p:cBhvr rctx="IE">
                                        <p:cTn id="51"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pic>
        <p:nvPicPr>
          <p:cNvPr id="3" name="Picture 2"/>
          <p:cNvPicPr>
            <a:picLocks noChangeAspect="1"/>
          </p:cNvPicPr>
          <p:nvPr/>
        </p:nvPicPr>
        <p:blipFill>
          <a:blip r:embed="rId3"/>
          <a:stretch>
            <a:fillRect/>
          </a:stretch>
        </p:blipFill>
        <p:spPr>
          <a:xfrm>
            <a:off x="1808310" y="2504742"/>
            <a:ext cx="18716282" cy="10743425"/>
          </a:xfrm>
          <a:prstGeom prst="rect">
            <a:avLst/>
          </a:prstGeom>
        </p:spPr>
      </p:pic>
    </p:spTree>
    <p:extLst>
      <p:ext uri="{BB962C8B-B14F-4D97-AF65-F5344CB8AC3E}">
        <p14:creationId xmlns:p14="http://schemas.microsoft.com/office/powerpoint/2010/main" val="1314418017"/>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Enumerate Configuration</a:t>
            </a:r>
          </a:p>
          <a:p>
            <a:r>
              <a:rPr lang="en-GB" sz="6000" dirty="0">
                <a:solidFill>
                  <a:schemeClr val="bg1"/>
                </a:solidFill>
              </a:rPr>
              <a:t>Avoid </a:t>
            </a:r>
            <a:r>
              <a:rPr lang="en-GB" sz="6000" dirty="0" smtClean="0">
                <a:solidFill>
                  <a:schemeClr val="bg1"/>
                </a:solidFill>
              </a:rPr>
              <a:t>EMET Protected Paths</a:t>
            </a:r>
            <a:endParaRPr lang="en-GB" sz="6000" dirty="0" smtClean="0">
              <a:solidFill>
                <a:schemeClr val="bg1"/>
              </a:solidFill>
              <a:latin typeface="+mj-lt"/>
            </a:endParaRPr>
          </a:p>
          <a:p>
            <a:r>
              <a:rPr lang="en-GB" sz="6000" dirty="0" smtClean="0">
                <a:solidFill>
                  <a:schemeClr val="bg1"/>
                </a:solidFill>
                <a:latin typeface="+mj-lt"/>
              </a:rPr>
              <a:t>Injection via Native VBA</a:t>
            </a:r>
          </a:p>
          <a:p>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err="1" smtClean="0">
                <a:solidFill>
                  <a:schemeClr val="bg2"/>
                </a:solidFill>
              </a:rPr>
              <a:t>WePWNise</a:t>
            </a:r>
            <a:r>
              <a:rPr lang="en-GB" sz="3600" dirty="0" smtClean="0">
                <a:solidFill>
                  <a:schemeClr val="bg2"/>
                </a:solidFill>
              </a:rPr>
              <a:t>? The How.</a:t>
            </a:r>
            <a:endParaRPr lang="en-GB" sz="3600" dirty="0">
              <a:solidFill>
                <a:schemeClr val="bg2"/>
              </a:solidFill>
            </a:endParaRPr>
          </a:p>
        </p:txBody>
      </p:sp>
    </p:spTree>
    <p:extLst>
      <p:ext uri="{BB962C8B-B14F-4D97-AF65-F5344CB8AC3E}">
        <p14:creationId xmlns:p14="http://schemas.microsoft.com/office/powerpoint/2010/main" val="26443136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6">
                                            <p:txEl>
                                              <p:pRg st="0" end="0"/>
                                            </p:txEl>
                                          </p:spTgt>
                                        </p:tgtEl>
                                        <p:attrNameLst>
                                          <p:attrName>style.opacity</p:attrName>
                                        </p:attrNameLst>
                                      </p:cBhvr>
                                      <p:to>
                                        <p:strVal val="0.25"/>
                                      </p:to>
                                    </p:set>
                                    <p:animEffect filter="image" prLst="opacity: 0.25">
                                      <p:cBhvr rctx="IE">
                                        <p:cTn id="18" dur="indefinite"/>
                                        <p:tgtEl>
                                          <p:spTgt spid="6">
                                            <p:txEl>
                                              <p:pRg st="0" end="0"/>
                                            </p:txEl>
                                          </p:spTgt>
                                        </p:tgtEl>
                                      </p:cBhvr>
                                    </p:animEffect>
                                  </p:childTnLst>
                                </p:cTn>
                              </p:par>
                              <p:par>
                                <p:cTn id="19" presetID="9" presetClass="emph" presetSubtype="0" nodeType="withEffect">
                                  <p:stCondLst>
                                    <p:cond delay="0"/>
                                  </p:stCondLst>
                                  <p:childTnLst>
                                    <p:set>
                                      <p:cBhvr rctx="PPT">
                                        <p:cTn id="20" dur="indefinite"/>
                                        <p:tgtEl>
                                          <p:spTgt spid="6">
                                            <p:txEl>
                                              <p:pRg st="1" end="1"/>
                                            </p:txEl>
                                          </p:spTgt>
                                        </p:tgtEl>
                                        <p:attrNameLst>
                                          <p:attrName>style.opacity</p:attrName>
                                        </p:attrNameLst>
                                      </p:cBhvr>
                                      <p:to>
                                        <p:strVal val="1"/>
                                      </p:to>
                                    </p:set>
                                    <p:animEffect filter="image" prLst="opacity: 1">
                                      <p:cBhvr rctx="IE">
                                        <p:cTn id="21" dur="indefinite"/>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6">
                                            <p:txEl>
                                              <p:pRg st="1" end="1"/>
                                            </p:txEl>
                                          </p:spTgt>
                                        </p:tgtEl>
                                        <p:attrNameLst>
                                          <p:attrName>style.opacity</p:attrName>
                                        </p:attrNameLst>
                                      </p:cBhvr>
                                      <p:to>
                                        <p:strVal val="0.25"/>
                                      </p:to>
                                    </p:set>
                                    <p:animEffect filter="image" prLst="opacity: 0.25">
                                      <p:cBhvr rctx="IE">
                                        <p:cTn id="26" dur="indefinite"/>
                                        <p:tgtEl>
                                          <p:spTgt spid="6">
                                            <p:txEl>
                                              <p:pRg st="1" end="1"/>
                                            </p:txEl>
                                          </p:spTgt>
                                        </p:tgtEl>
                                      </p:cBhvr>
                                    </p:animEffect>
                                  </p:childTnLst>
                                </p:cTn>
                              </p:par>
                              <p:par>
                                <p:cTn id="27" presetID="9" presetClass="emph" presetSubtype="0" nodeType="withEffect">
                                  <p:stCondLst>
                                    <p:cond delay="0"/>
                                  </p:stCondLst>
                                  <p:childTnLst>
                                    <p:set>
                                      <p:cBhvr rctx="PPT">
                                        <p:cTn id="28" dur="indefinite"/>
                                        <p:tgtEl>
                                          <p:spTgt spid="6">
                                            <p:txEl>
                                              <p:pRg st="2" end="2"/>
                                            </p:txEl>
                                          </p:spTgt>
                                        </p:tgtEl>
                                        <p:attrNameLst>
                                          <p:attrName>style.opacity</p:attrName>
                                        </p:attrNameLst>
                                      </p:cBhvr>
                                      <p:to>
                                        <p:strVal val="1"/>
                                      </p:to>
                                    </p:set>
                                    <p:animEffect filter="image" prLst="opacity: 1">
                                      <p:cBhvr rctx="IE">
                                        <p:cTn id="29"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Custom 4">
      <a:dk1>
        <a:srgbClr val="263038"/>
      </a:dk1>
      <a:lt1>
        <a:srgbClr val="F5F5F5"/>
      </a:lt1>
      <a:dk2>
        <a:srgbClr val="263038"/>
      </a:dk2>
      <a:lt2>
        <a:srgbClr val="0DF2A3"/>
      </a:lt2>
      <a:accent1>
        <a:srgbClr val="DCDCDC"/>
      </a:accent1>
      <a:accent2>
        <a:srgbClr val="FFEFC1"/>
      </a:accent2>
      <a:accent3>
        <a:srgbClr val="ADC1EA"/>
      </a:accent3>
      <a:accent4>
        <a:srgbClr val="CEFCEC"/>
      </a:accent4>
      <a:accent5>
        <a:srgbClr val="FE2870"/>
      </a:accent5>
      <a:accent6>
        <a:srgbClr val="8399AA"/>
      </a:accent6>
      <a:hlink>
        <a:srgbClr val="F5F5F5"/>
      </a:hlink>
      <a:folHlink>
        <a:srgbClr val="D8D8D8"/>
      </a:folHlink>
    </a:clrScheme>
    <a:fontScheme name="MWR Labs">
      <a:majorFont>
        <a:latin typeface="Lucida Console"/>
        <a:ea typeface="Source Code Pro"/>
        <a:cs typeface="Source Code Pro"/>
      </a:majorFont>
      <a:minorFont>
        <a:latin typeface="Lucida Sans Unicode"/>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mwri-labs-template-16-9.potx" id="{BAF104A7-542C-4E44-96D8-81B8544C0A41}" vid="{DBA158C1-77F9-455A-92B7-39E481D1C6C8}"/>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Code Pro"/>
        <a:ea typeface="Source Code Pro"/>
        <a:cs typeface="Source Code Pro"/>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2891</TotalTime>
  <Words>1298</Words>
  <Application>Microsoft Office PowerPoint</Application>
  <PresentationFormat>Custom</PresentationFormat>
  <Paragraphs>141</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Helvetica Light</vt:lpstr>
      <vt:lpstr>Helvetica Neue</vt:lpstr>
      <vt:lpstr>Helvetica</vt:lpstr>
      <vt:lpstr>Lucida Console</vt:lpstr>
      <vt:lpstr>Lucida Sans Unicode</vt:lpstr>
      <vt:lpstr>White</vt:lpstr>
      <vt:lpstr>MWR Labs</vt:lpstr>
      <vt:lpstr>What is EMET?</vt:lpstr>
      <vt:lpstr>What is EMET?</vt:lpstr>
      <vt:lpstr>What is EMET?</vt:lpstr>
      <vt:lpstr>Existing Implants</vt:lpstr>
      <vt:lpstr>Existing Implants</vt:lpstr>
      <vt:lpstr>WePWNise</vt:lpstr>
      <vt:lpstr>WePWNise</vt:lpstr>
      <vt:lpstr>WePWNise</vt:lpstr>
      <vt:lpstr>WePWNise</vt:lpstr>
      <vt:lpstr>WePWNise</vt:lpstr>
      <vt:lpstr>WePWNise</vt:lpstr>
      <vt:lpstr>WePWNise</vt:lpstr>
      <vt:lpstr>WePWNise</vt:lpstr>
      <vt:lpstr>Anti-WePWNise</vt:lpstr>
      <vt:lpstr>Anti-WePWNise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MWR Labs</dc:title>
  <dc:creator>Rory O'neil</dc:creator>
  <cp:lastModifiedBy>Vincent Yiu</cp:lastModifiedBy>
  <cp:revision>475</cp:revision>
  <dcterms:created xsi:type="dcterms:W3CDTF">2016-03-11T15:59:28Z</dcterms:created>
  <dcterms:modified xsi:type="dcterms:W3CDTF">2016-06-03T16:13:55Z</dcterms:modified>
</cp:coreProperties>
</file>