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331" r:id="rId4"/>
    <p:sldId id="330" r:id="rId5"/>
    <p:sldId id="322" r:id="rId6"/>
    <p:sldId id="323" r:id="rId7"/>
    <p:sldId id="324" r:id="rId8"/>
    <p:sldId id="332" r:id="rId9"/>
    <p:sldId id="328" r:id="rId10"/>
    <p:sldId id="333" r:id="rId11"/>
    <p:sldId id="326" r:id="rId12"/>
    <p:sldId id="325" r:id="rId13"/>
    <p:sldId id="329" r:id="rId14"/>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329" autoAdjust="0"/>
  </p:normalViewPr>
  <p:slideViewPr>
    <p:cSldViewPr snapToGrid="0" snapToObjects="1">
      <p:cViewPr varScale="1">
        <p:scale>
          <a:sx n="45" d="100"/>
          <a:sy n="45" d="100"/>
        </p:scale>
        <p:origin x="828" y="54"/>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01/06/2016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our talk is titled ‘One Template To Rule Them All’</a:t>
            </a:r>
          </a:p>
          <a:p>
            <a:endParaRPr lang="en-US" dirty="0" smtClean="0"/>
          </a:p>
          <a:p>
            <a:r>
              <a:rPr lang="en-US" dirty="0" smtClean="0"/>
              <a:t>Kostas</a:t>
            </a:r>
            <a:r>
              <a:rPr lang="en-US" baseline="0" dirty="0" smtClean="0"/>
              <a:t> and I are security consultants for MWR in the UK and today we’ll be sharing an overview of how Microsoft Office macros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&lt;WRITE DISCUSSION ABOUT WEPWNISE MACRO CODE AND WHAT IT DOES&gt;</a:t>
            </a:r>
            <a:endParaRPr lang="en-GB" baseline="0" dirty="0" smtClean="0"/>
          </a:p>
        </p:txBody>
      </p:sp>
    </p:spTree>
    <p:extLst>
      <p:ext uri="{BB962C8B-B14F-4D97-AF65-F5344CB8AC3E}">
        <p14:creationId xmlns:p14="http://schemas.microsoft.com/office/powerpoint/2010/main" val="205860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I will write this later.</a:t>
            </a:r>
          </a:p>
        </p:txBody>
      </p:sp>
    </p:spTree>
    <p:extLst>
      <p:ext uri="{BB962C8B-B14F-4D97-AF65-F5344CB8AC3E}">
        <p14:creationId xmlns:p14="http://schemas.microsoft.com/office/powerpoint/2010/main" val="2336706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147328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p:txBody>
      </p:sp>
    </p:spTree>
    <p:extLst>
      <p:ext uri="{BB962C8B-B14F-4D97-AF65-F5344CB8AC3E}">
        <p14:creationId xmlns:p14="http://schemas.microsoft.com/office/powerpoint/2010/main" val="86032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r>
              <a:rPr lang="en-GB" baseline="0" dirty="0" smtClean="0"/>
              <a:t>.</a:t>
            </a:r>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EMET offers a range of protections against exploitation such as Data Execution Prevention, Heap Spray Protection, Address Space Reduction. As we are not limited in buffer space and are simply relying on a user to execute a macro, a lot of these protections do not serve any purpose. Execution of macros is a legitimate function that a normal Office user may want to use.</a:t>
            </a:r>
          </a:p>
          <a:p>
            <a:endParaRPr lang="en-GB" baseline="0" dirty="0" smtClean="0"/>
          </a:p>
          <a:p>
            <a:r>
              <a:rPr lang="en-GB" baseline="0" dirty="0" smtClean="0"/>
              <a:t>EMET has a mechanism named EAF and EAF+.</a:t>
            </a:r>
          </a:p>
        </p:txBody>
      </p:sp>
    </p:spTree>
    <p:extLst>
      <p:ext uri="{BB962C8B-B14F-4D97-AF65-F5344CB8AC3E}">
        <p14:creationId xmlns:p14="http://schemas.microsoft.com/office/powerpoint/2010/main" val="1145609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EAF stands for Export Address Table Filtering. This </a:t>
            </a:r>
            <a:r>
              <a:rPr lang="en-GB" baseline="0" dirty="0" smtClean="0"/>
              <a:t>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t>
            </a:r>
            <a:r>
              <a:rPr lang="en-GB" baseline="0" dirty="0" smtClean="0"/>
              <a:t>as the </a:t>
            </a:r>
            <a:r>
              <a:rPr lang="en-GB" baseline="0" dirty="0" err="1" smtClean="0"/>
              <a:t>Metasploit</a:t>
            </a:r>
            <a:r>
              <a:rPr lang="en-GB" baseline="0" dirty="0" smtClean="0"/>
              <a:t> Framework, </a:t>
            </a:r>
            <a:r>
              <a:rPr lang="en-GB" baseline="0" dirty="0" smtClean="0"/>
              <a:t>Cobalt Strike and PowerShell Empire. Some of these </a:t>
            </a:r>
            <a:r>
              <a:rPr lang="en-GB" baseline="0" dirty="0" smtClean="0"/>
              <a:t>payloads will </a:t>
            </a:r>
            <a:r>
              <a:rPr lang="en-GB" baseline="0" dirty="0" smtClean="0"/>
              <a:t>be blocked by EMET.</a:t>
            </a:r>
          </a:p>
        </p:txBody>
      </p:sp>
    </p:spTree>
    <p:extLst>
      <p:ext uri="{BB962C8B-B14F-4D97-AF65-F5344CB8AC3E}">
        <p14:creationId xmlns:p14="http://schemas.microsoft.com/office/powerpoint/2010/main" val="2410732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Currently </a:t>
            </a:r>
            <a:r>
              <a:rPr lang="en-GB" baseline="0" dirty="0" err="1" smtClean="0"/>
              <a:t>WePWNise</a:t>
            </a:r>
            <a:r>
              <a:rPr lang="en-GB" baseline="0" dirty="0" smtClean="0"/>
              <a:t> offers the ability for a consultant to provide a one line command to generate a reasonably sophisticated Macro implant.</a:t>
            </a:r>
          </a:p>
          <a:p>
            <a:endParaRPr lang="en-GB" baseline="0" dirty="0" smtClean="0"/>
          </a:p>
          <a:p>
            <a:r>
              <a:rPr lang="en-GB" baseline="0" dirty="0" smtClean="0"/>
              <a:t>It is possible for the consultant to specify specific popular payloads to use such as stagers from </a:t>
            </a:r>
            <a:r>
              <a:rPr lang="en-GB" baseline="0" dirty="0" err="1" smtClean="0"/>
              <a:t>Metasploit</a:t>
            </a:r>
            <a:r>
              <a:rPr lang="en-GB" baseline="0" dirty="0" smtClean="0"/>
              <a:t>.</a:t>
            </a:r>
          </a:p>
          <a:p>
            <a:endParaRPr lang="en-GB" baseline="0" dirty="0" smtClean="0"/>
          </a:p>
          <a:p>
            <a:r>
              <a:rPr lang="en-GB" baseline="0" dirty="0" smtClean="0"/>
              <a:t>There is basic anti-automated analysis for services such as </a:t>
            </a:r>
            <a:r>
              <a:rPr lang="en-GB" baseline="0" dirty="0" err="1" smtClean="0"/>
              <a:t>VirusTotal</a:t>
            </a:r>
            <a:r>
              <a:rPr lang="en-GB" baseline="0" dirty="0" smtClean="0"/>
              <a:t>.</a:t>
            </a:r>
          </a:p>
          <a:p>
            <a:endParaRPr lang="en-GB" baseline="0" dirty="0" smtClean="0"/>
          </a:p>
          <a:p>
            <a:r>
              <a:rPr lang="en-GB" baseline="0" dirty="0" smtClean="0"/>
              <a:t>The tester can specify where to deploy their listeners, it could be on two separate IP addresses.</a:t>
            </a:r>
          </a:p>
          <a:p>
            <a:endParaRPr lang="en-GB" baseline="0" dirty="0" smtClean="0"/>
          </a:p>
          <a:p>
            <a:r>
              <a:rPr lang="en-GB" baseline="0" dirty="0" smtClean="0"/>
              <a:t>Automatically determines VBA version in use, the Office architecture, the System architecture and later on we will see that it also determines the target binary architecture. The macro looks for potential targets and determines what architecture payload it must inject to get the consultant a shell. I like to call this feature, dynamic payload injection.</a:t>
            </a:r>
          </a:p>
          <a:p>
            <a:endParaRPr lang="en-GB" baseline="0" dirty="0" smtClean="0"/>
          </a:p>
          <a:p>
            <a:r>
              <a:rPr lang="en-GB" baseline="0" dirty="0" smtClean="0"/>
              <a:t>Decent memory management, the Macro will free up allocated memory should some sort of error occur.</a:t>
            </a:r>
          </a:p>
        </p:txBody>
      </p:sp>
    </p:spTree>
    <p:extLst>
      <p:ext uri="{BB962C8B-B14F-4D97-AF65-F5344CB8AC3E}">
        <p14:creationId xmlns:p14="http://schemas.microsoft.com/office/powerpoint/2010/main" val="347088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p:txBody>
          <a:bodyPr>
            <a:noAutofit/>
          </a:bodyPr>
          <a:lstStyle/>
          <a:p>
            <a:r>
              <a:rPr lang="en-GB"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err="1" smtClean="0">
                <a:solidFill>
                  <a:schemeClr val="bg2"/>
                </a:solidFill>
              </a:rPr>
              <a:t>WePWNise</a:t>
            </a:r>
            <a:r>
              <a:rPr lang="en-GB" sz="3600" dirty="0" smtClean="0">
                <a:solidFill>
                  <a:schemeClr val="bg2"/>
                </a:solidFill>
              </a:rPr>
              <a:t>? </a:t>
            </a:r>
            <a:r>
              <a:rPr lang="en-GB" sz="3600" dirty="0" smtClean="0">
                <a:solidFill>
                  <a:schemeClr val="bg2"/>
                </a:solidFill>
              </a:rPr>
              <a:t>The Macro Code</a:t>
            </a:r>
            <a:endParaRPr lang="en-GB" sz="3600" dirty="0">
              <a:solidFill>
                <a:schemeClr val="bg2"/>
              </a:solidFill>
            </a:endParaRPr>
          </a:p>
        </p:txBody>
      </p:sp>
    </p:spTree>
    <p:extLst>
      <p:ext uri="{BB962C8B-B14F-4D97-AF65-F5344CB8AC3E}">
        <p14:creationId xmlns:p14="http://schemas.microsoft.com/office/powerpoint/2010/main" val="1428902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nodePh="1">
                                  <p:stCondLst>
                                    <p:cond delay="0"/>
                                  </p:stCondLst>
                                  <p:endCondLst>
                                    <p:cond evt="begin" delay="0">
                                      <p:tn val="5"/>
                                    </p:cond>
                                  </p:end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nodePh="1">
                                  <p:stCondLst>
                                    <p:cond delay="0"/>
                                  </p:stCondLst>
                                  <p:endCondLst>
                                    <p:cond evt="begin" delay="0">
                                      <p:tn val="10"/>
                                    </p:cond>
                                  </p:endCondLst>
                                  <p:childTnLst>
                                    <p:set>
                                      <p:cBhvr rctx="PPT">
                                        <p:cTn id="11" dur="indefinite"/>
                                        <p:tgtEl>
                                          <p:spTgt spid="6">
                                            <p:txEl>
                                              <p:pRg st="0" end="0"/>
                                            </p:txEl>
                                          </p:spTgt>
                                        </p:tgtEl>
                                        <p:attrNameLst>
                                          <p:attrName>style.opacity</p:attrName>
                                        </p:attrNameLst>
                                      </p:cBhvr>
                                      <p:to>
                                        <p:strVal val="0.25"/>
                                      </p:to>
                                    </p:set>
                                    <p:animEffect filter="image" prLst="opacity: 0.25">
                                      <p:cBhvr rctx="IE">
                                        <p:cTn id="12" dur="indefinite"/>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pPr marL="0" indent="0">
              <a:buNone/>
            </a:pP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X, Y and EMET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pPr marL="0" indent="0">
              <a:buNone/>
            </a:pPr>
            <a:r>
              <a:rPr lang="en-GB" sz="6000" dirty="0" smtClean="0">
                <a:solidFill>
                  <a:schemeClr val="bg1"/>
                </a:solidFill>
                <a:latin typeface="+mj-lt"/>
              </a:rPr>
              <a:t>&lt;IMAGE OF EMET OPTIONS&gt;</a:t>
            </a:r>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39334716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174807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1" end="1"/>
                                            </p:txEl>
                                          </p:spTgt>
                                        </p:tgtEl>
                                        <p:attrNameLst>
                                          <p:attrName>style.opacity</p:attrName>
                                        </p:attrNameLst>
                                      </p:cBhvr>
                                      <p:to>
                                        <p:strVal val="1"/>
                                      </p:to>
                                    </p:set>
                                    <p:animEffect filter="image" prLst="opacity: 1">
                                      <p:cBhvr rctx="IE">
                                        <p:cTn id="16" dur="indefinite"/>
                                        <p:tgtEl>
                                          <p:spTgt spid="6">
                                            <p:txEl>
                                              <p:pRg st="1" end="1"/>
                                            </p:txEl>
                                          </p:spTgt>
                                        </p:tgtEl>
                                      </p:cBhvr>
                                    </p:animEffect>
                                  </p:childTnLst>
                                </p:cTn>
                              </p:par>
                              <p:par>
                                <p:cTn id="17" presetID="9" presetClass="emph" presetSubtype="0" nodeType="withEffect">
                                  <p:stCondLst>
                                    <p:cond delay="0"/>
                                  </p:stCondLst>
                                  <p:childTnLst>
                                    <p:set>
                                      <p:cBhvr rctx="PPT">
                                        <p:cTn id="18" dur="indefinite"/>
                                        <p:tgtEl>
                                          <p:spTgt spid="6">
                                            <p:txEl>
                                              <p:pRg st="0" end="0"/>
                                            </p:txEl>
                                          </p:spTgt>
                                        </p:tgtEl>
                                        <p:attrNameLst>
                                          <p:attrName>style.opacity</p:attrName>
                                        </p:attrNameLst>
                                      </p:cBhvr>
                                      <p:to>
                                        <p:strVal val="0.25"/>
                                      </p:to>
                                    </p:set>
                                    <p:animEffect filter="image" prLst="opacity: 0.25">
                                      <p:cBhvr rctx="IE">
                                        <p:cTn id="19" dur="indefinite"/>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1" end="1"/>
                                            </p:txEl>
                                          </p:spTgt>
                                        </p:tgtEl>
                                        <p:attrNameLst>
                                          <p:attrName>style.opacity</p:attrName>
                                        </p:attrNameLst>
                                      </p:cBhvr>
                                      <p:to>
                                        <p:strVal val="0.25"/>
                                      </p:to>
                                    </p:set>
                                    <p:animEffect filter="image" prLst="opacity: 0.25">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6">
                                            <p:txEl>
                                              <p:pRg st="2" end="2"/>
                                            </p:txEl>
                                          </p:spTgt>
                                        </p:tgtEl>
                                        <p:attrNameLst>
                                          <p:attrName>style.opacity</p:attrName>
                                        </p:attrNameLst>
                                      </p:cBhvr>
                                      <p:to>
                                        <p:strVal val="1"/>
                                      </p:to>
                                    </p:set>
                                    <p:animEffect filter="image" prLst="opacity: 1">
                                      <p:cBhvr rctx="IE">
                                        <p:cTn id="27"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p>
          <a:p>
            <a:r>
              <a:rPr lang="en-GB" sz="6000" dirty="0" smtClean="0">
                <a:solidFill>
                  <a:schemeClr val="bg1"/>
                </a:solidFill>
                <a:latin typeface="+mj-lt"/>
              </a:rPr>
              <a:t>EMET Protect Rundll32.exe</a:t>
            </a:r>
          </a:p>
          <a:p>
            <a:r>
              <a:rPr lang="en-GB" sz="6000" dirty="0" smtClean="0">
                <a:solidFill>
                  <a:schemeClr val="bg1"/>
                </a:solidFill>
                <a:latin typeface="+mj-lt"/>
              </a:rPr>
              <a:t>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9356130" cy="7853077"/>
          </a:xfrm>
        </p:spPr>
        <p:txBody>
          <a:bodyPr>
            <a:normAutofit/>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err="1" smtClean="0">
                <a:solidFill>
                  <a:schemeClr val="bg1"/>
                </a:solidFill>
                <a:latin typeface="+mj-lt"/>
              </a:rPr>
              <a:t>Compatiblity</a:t>
            </a:r>
            <a:r>
              <a:rPr lang="en-GB" sz="6000" dirty="0" smtClean="0">
                <a:solidFill>
                  <a:schemeClr val="bg1"/>
                </a:solidFill>
                <a:latin typeface="+mj-lt"/>
              </a:rPr>
              <a:t> / Dynamic Payload Injection</a:t>
            </a:r>
            <a:endParaRPr lang="en-GB" sz="6000" dirty="0" smtClean="0">
              <a:solidFill>
                <a:schemeClr val="bg1"/>
              </a:solidFill>
              <a:latin typeface="+mj-lt"/>
            </a:endParaRP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&lt;SCREENSHOT OF WEPWNISE&gt;</a:t>
            </a:r>
            <a:endParaRPr lang="en-GB" sz="3600" dirty="0">
              <a:solidFill>
                <a:schemeClr val="bg2"/>
              </a:solidFill>
            </a:endParaRPr>
          </a:p>
        </p:txBody>
      </p:sp>
    </p:spTree>
    <p:extLst>
      <p:ext uri="{BB962C8B-B14F-4D97-AF65-F5344CB8AC3E}">
        <p14:creationId xmlns:p14="http://schemas.microsoft.com/office/powerpoint/2010/main" val="13144180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err="1" smtClean="0">
                <a:solidFill>
                  <a:schemeClr val="bg2"/>
                </a:solidFill>
              </a:rPr>
              <a:t>WePWNise</a:t>
            </a:r>
            <a:r>
              <a:rPr lang="en-GB" sz="3600" dirty="0" smtClean="0">
                <a:solidFill>
                  <a:schemeClr val="bg2"/>
                </a:solidFill>
              </a:rPr>
              <a:t>? 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2542</TotalTime>
  <Words>1263</Words>
  <Application>Microsoft Office PowerPoint</Application>
  <PresentationFormat>Custom</PresentationFormat>
  <Paragraphs>122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Helvetica Light</vt:lpstr>
      <vt:lpstr>Helvetica Neue</vt:lpstr>
      <vt:lpstr>Helvetica</vt:lpstr>
      <vt:lpstr>Lucida Console</vt:lpstr>
      <vt:lpstr>Lucida Sans Unicode</vt:lpstr>
      <vt:lpstr>White</vt:lpstr>
      <vt:lpstr>MWR Labs</vt:lpstr>
      <vt:lpstr>What is EMET?</vt:lpstr>
      <vt:lpstr>What is EMET?</vt:lpstr>
      <vt:lpstr>What is EMET?</vt:lpstr>
      <vt:lpstr>Existing Implants</vt:lpstr>
      <vt:lpstr>Existing Implants</vt:lpstr>
      <vt:lpstr>WePWNise</vt:lpstr>
      <vt:lpstr>WePWNise</vt:lpstr>
      <vt:lpstr>WePWNise</vt:lpstr>
      <vt:lpstr>WePWNise</vt:lpstr>
      <vt:lpstr>WePWNise</vt:lpstr>
      <vt:lpstr>Anti-WePWNise</vt:lpstr>
      <vt:lpstr>Anti-WePWNise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463</cp:revision>
  <dcterms:created xsi:type="dcterms:W3CDTF">2016-03-11T15:59:28Z</dcterms:created>
  <dcterms:modified xsi:type="dcterms:W3CDTF">2016-06-01T16:20:44Z</dcterms:modified>
</cp:coreProperties>
</file>