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8" r:id="rId3"/>
    <p:sldId id="262" r:id="rId4"/>
    <p:sldId id="263" r:id="rId5"/>
    <p:sldId id="265" r:id="rId6"/>
    <p:sldId id="266" r:id="rId7"/>
    <p:sldId id="267" r:id="rId8"/>
    <p:sldId id="269" r:id="rId9"/>
  </p:sldIdLst>
  <p:sldSz cx="18288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463" autoAdjust="0"/>
  </p:normalViewPr>
  <p:slideViewPr>
    <p:cSldViewPr snapToGrid="0" snapToObjects="1">
      <p:cViewPr varScale="1">
        <p:scale>
          <a:sx n="40" d="100"/>
          <a:sy n="40" d="100"/>
        </p:scale>
        <p:origin x="1938" y="72"/>
      </p:cViewPr>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31/05/2016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a:p>
            <a:r>
              <a:rPr lang="en-GB" baseline="0" dirty="0" smtClean="0"/>
              <a:t/>
            </a:r>
            <a:br>
              <a:rPr lang="en-GB" baseline="0" dirty="0" smtClean="0"/>
            </a:br>
            <a:r>
              <a:rPr lang="en-GB" baseline="0" dirty="0" smtClean="0"/>
              <a:t>EMET is not designed to be used to prevent macros from executing.</a:t>
            </a:r>
          </a:p>
          <a:p>
            <a:endParaRPr lang="en-GB" baseline="0" dirty="0" smtClean="0"/>
          </a:p>
          <a:p>
            <a:r>
              <a:rPr lang="en-GB" dirty="0" smtClean="0"/>
              <a:t>What we are particularly interested in is the Export</a:t>
            </a:r>
            <a:r>
              <a:rPr lang="en-GB" baseline="0" dirty="0" smtClean="0"/>
              <a: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a:t>
            </a:r>
            <a:r>
              <a:rPr lang="en-GB" baseline="0" dirty="0" err="1" smtClean="0"/>
              <a:t>Metasploit</a:t>
            </a:r>
            <a:r>
              <a:rPr lang="en-GB" baseline="0" dirty="0" smtClean="0"/>
              <a:t>, Cobalt Strike and PowerShell Empire. Some of these will be blocked by EMET.</a:t>
            </a:r>
          </a:p>
        </p:txBody>
      </p:sp>
    </p:spTree>
    <p:extLst>
      <p:ext uri="{BB962C8B-B14F-4D97-AF65-F5344CB8AC3E}">
        <p14:creationId xmlns:p14="http://schemas.microsoft.com/office/powerpoint/2010/main" val="218724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1641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pPr marL="0" indent="0">
              <a:buFont typeface="+mj-lt"/>
              <a:buNone/>
            </a:pPr>
            <a:r>
              <a:rPr lang="en-GB" baseline="0" dirty="0" smtClean="0"/>
              <a:t>The </a:t>
            </a:r>
            <a:r>
              <a:rPr lang="en-GB" baseline="0" dirty="0" smtClean="0"/>
              <a:t>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71580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21783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WePWNIse</a:t>
            </a:r>
            <a:r>
              <a:rPr lang="en-GB" baseline="0" dirty="0" smtClean="0"/>
              <a:t> creates a call back through the use of shell code injection.</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endParaRPr lang="en-GB" baseline="0" dirty="0" smtClean="0"/>
          </a:p>
        </p:txBody>
      </p:sp>
    </p:spTree>
    <p:extLst>
      <p:ext uri="{BB962C8B-B14F-4D97-AF65-F5344CB8AC3E}">
        <p14:creationId xmlns:p14="http://schemas.microsoft.com/office/powerpoint/2010/main" val="8898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71111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tool is currently written such that the payload will spawn, inject, then check the status to ensure that it’s alive. If it’s not alive, it will continue to attack and get the attacker a secure shell out of the network. Unlike Cobalt Strike’s default generated payload, you can’t just block Rundll32.exe, you will need to block access to every single executable – which isn’t feasible.</a:t>
            </a:r>
          </a:p>
          <a:p>
            <a:endParaRPr lang="en-GB" baseline="0" dirty="0" smtClean="0"/>
          </a:p>
          <a:p>
            <a:r>
              <a:rPr lang="en-GB" baseline="0" dirty="0" smtClean="0"/>
              <a:t>EMET protecting everything is not feasible as there is no way to set EMET to protect every executable on the computer. We have tried this, if you manage it one day, let us know.</a:t>
            </a:r>
          </a:p>
        </p:txBody>
      </p:sp>
    </p:spTree>
    <p:extLst>
      <p:ext uri="{BB962C8B-B14F-4D97-AF65-F5344CB8AC3E}">
        <p14:creationId xmlns:p14="http://schemas.microsoft.com/office/powerpoint/2010/main" val="116019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9" name="TextBox 18"/>
          <p:cNvSpPr txBox="1"/>
          <p:nvPr userDrawn="1"/>
        </p:nvSpPr>
        <p:spPr>
          <a:xfrm>
            <a:off x="342900" y="4020945"/>
            <a:ext cx="12192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129177" y="6522160"/>
            <a:ext cx="9157835" cy="1097840"/>
          </a:xfrm>
          <a:prstGeom prst="rect">
            <a:avLst/>
          </a:prstGeom>
        </p:spPr>
        <p:txBody>
          <a:bodyPr>
            <a:normAutofit/>
          </a:bodyPr>
          <a:lstStyle>
            <a:lvl1pPr marL="0" indent="0">
              <a:buNone/>
              <a:defRPr sz="3600">
                <a:solidFill>
                  <a:schemeClr val="bg2"/>
                </a:solidFill>
                <a:latin typeface="+mj-lt"/>
              </a:defRPr>
            </a:lvl1pPr>
          </a:lstStyle>
          <a:p>
            <a:pPr lvl="0"/>
            <a:r>
              <a:rPr lang="en-US" dirty="0" smtClean="0"/>
              <a:t>Subtitle or Presenter Name</a:t>
            </a:r>
            <a:endParaRPr lang="en-GB" dirty="0"/>
          </a:p>
        </p:txBody>
      </p:sp>
      <p:sp>
        <p:nvSpPr>
          <p:cNvPr id="23" name="Text Placeholder 22"/>
          <p:cNvSpPr>
            <a:spLocks noGrp="1"/>
          </p:cNvSpPr>
          <p:nvPr>
            <p:ph type="body" sz="quarter" idx="13" hasCustomPrompt="1"/>
          </p:nvPr>
        </p:nvSpPr>
        <p:spPr>
          <a:xfrm>
            <a:off x="1129177" y="7690571"/>
            <a:ext cx="9157835" cy="920041"/>
          </a:xfrm>
          <a:prstGeom prst="rect">
            <a:avLst/>
          </a:prstGeom>
        </p:spPr>
        <p:txBody>
          <a:bodyPr>
            <a:normAutofit/>
          </a:bodyPr>
          <a:lstStyle>
            <a:lvl1pPr marL="0" indent="0">
              <a:buNone/>
              <a:defRPr sz="2800">
                <a:solidFill>
                  <a:schemeClr val="bg1"/>
                </a:solidFill>
                <a:latin typeface="+mj-lt"/>
              </a:defRPr>
            </a:lvl1pPr>
          </a:lstStyle>
          <a:p>
            <a:pPr lvl="0"/>
            <a:r>
              <a:rPr lang="en-US" dirty="0" smtClean="0"/>
              <a:t>Date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0743" y="10775023"/>
            <a:ext cx="5614542" cy="1962807"/>
          </a:xfrm>
          <a:prstGeom prst="rect">
            <a:avLst/>
          </a:prstGeom>
        </p:spPr>
      </p:pic>
      <p:sp>
        <p:nvSpPr>
          <p:cNvPr id="4" name="Text Placeholder 3"/>
          <p:cNvSpPr>
            <a:spLocks noGrp="1"/>
          </p:cNvSpPr>
          <p:nvPr>
            <p:ph type="body" sz="quarter" idx="14" hasCustomPrompt="1"/>
          </p:nvPr>
        </p:nvSpPr>
        <p:spPr>
          <a:xfrm>
            <a:off x="1129177" y="4979080"/>
            <a:ext cx="9157823" cy="1465262"/>
          </a:xfrm>
        </p:spPr>
        <p:txBody>
          <a:bodyPr>
            <a:normAutofit/>
          </a:bodyPr>
          <a:lstStyle>
            <a:lvl1pPr marL="0" indent="0">
              <a:buNone/>
              <a:defRPr sz="5400">
                <a:solidFill>
                  <a:schemeClr val="bg1"/>
                </a:solidFill>
                <a:latin typeface="+mj-lt"/>
              </a:defRPr>
            </a:lvl1pPr>
          </a:lstStyle>
          <a:p>
            <a:pPr lvl="0"/>
            <a:r>
              <a:rPr lang="en-GB" dirty="0" smtClean="0"/>
              <a:t>Talk Title</a:t>
            </a:r>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4" name="Text Placeholder 3"/>
          <p:cNvSpPr>
            <a:spLocks noGrp="1"/>
          </p:cNvSpPr>
          <p:nvPr>
            <p:ph type="body" sz="quarter" idx="10" hasCustomPrompt="1"/>
          </p:nvPr>
        </p:nvSpPr>
        <p:spPr>
          <a:xfrm>
            <a:off x="3783725" y="4240929"/>
            <a:ext cx="10109679" cy="8103475"/>
          </a:xfrm>
          <a:prstGeom prst="rect">
            <a:avLst/>
          </a:prstGeom>
        </p:spPr>
        <p:txBody>
          <a:bodyPr/>
          <a:lstStyle>
            <a:lvl1pPr marL="914377" indent="-914377">
              <a:buClr>
                <a:schemeClr val="bg2"/>
              </a:buClr>
              <a:buFont typeface="+mj-lt"/>
              <a:buAutoNum type="arabicPeriod"/>
              <a:defRPr sz="3600">
                <a:solidFill>
                  <a:schemeClr val="bg1"/>
                </a:solidFill>
                <a:latin typeface="+mj-lt"/>
              </a:defRPr>
            </a:lvl1pPr>
            <a:lvl2pPr marL="685783" indent="-685783">
              <a:buClr>
                <a:schemeClr val="bg2"/>
              </a:buClr>
              <a:buFont typeface="Lucida Console" panose="020B0609040504020204" pitchFamily="49" charset="0"/>
              <a:buChar char="+"/>
              <a:defRPr/>
            </a:lvl2pPr>
            <a:lvl3pPr marL="685783" indent="-685783">
              <a:buClr>
                <a:schemeClr val="bg2"/>
              </a:buClr>
              <a:buFont typeface="Lucida Console" panose="020B0609040504020204" pitchFamily="49" charset="0"/>
              <a:buChar char="+"/>
              <a:defRPr/>
            </a:lvl3pPr>
            <a:lvl4pPr marL="685783" indent="-685783">
              <a:buClr>
                <a:schemeClr val="bg2"/>
              </a:buClr>
              <a:buFont typeface="Lucida Console" panose="020B0609040504020204" pitchFamily="49" charset="0"/>
              <a:buChar char="+"/>
              <a:defRPr/>
            </a:lvl4pPr>
            <a:lvl5pPr marL="685783" indent="-685783">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3783727" y="2901404"/>
            <a:ext cx="10109678"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
        <p:nvSpPr>
          <p:cNvPr id="14" name="Slide Number Placeholder 1"/>
          <p:cNvSpPr>
            <a:spLocks noGrp="1"/>
          </p:cNvSpPr>
          <p:nvPr>
            <p:ph type="sldNum" sz="quarter" idx="14"/>
          </p:nvPr>
        </p:nvSpPr>
        <p:spPr>
          <a:xfrm>
            <a:off x="16723813" y="12557372"/>
            <a:ext cx="418384" cy="276999"/>
          </a:xfrm>
        </p:spPr>
        <p:txBody>
          <a:bodyPr/>
          <a:lstStyle/>
          <a:p>
            <a:fld id="{86CB4B4D-7CA3-9044-876B-883B54F8677D}" type="slidenum">
              <a:rPr lang="en-GB" smtClean="0"/>
              <a:pPr/>
              <a:t>‹#›</a:t>
            </a:fld>
            <a:endParaRPr lang="en-GB" dirty="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7973" y="928860"/>
            <a:ext cx="2764224" cy="966355"/>
          </a:xfrm>
          <a:prstGeom prst="rect">
            <a:avLst/>
          </a:prstGeom>
        </p:spPr>
      </p:pic>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ory Slide">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4" name="Text Placeholder 3"/>
          <p:cNvSpPr>
            <a:spLocks noGrp="1"/>
          </p:cNvSpPr>
          <p:nvPr>
            <p:ph type="body" sz="quarter" idx="10" hasCustomPrompt="1"/>
          </p:nvPr>
        </p:nvSpPr>
        <p:spPr>
          <a:xfrm>
            <a:off x="3783725" y="4240929"/>
            <a:ext cx="10109679" cy="8103475"/>
          </a:xfrm>
          <a:prstGeom prst="rect">
            <a:avLst/>
          </a:prstGeom>
        </p:spPr>
        <p:txBody>
          <a:bodyPr/>
          <a:lstStyle>
            <a:lvl1pPr marL="914377" indent="-914377">
              <a:buClr>
                <a:schemeClr val="bg2"/>
              </a:buClr>
              <a:buFont typeface="Lucida Console" panose="020B0609040504020204" pitchFamily="49" charset="0"/>
              <a:buChar char="+"/>
              <a:defRPr sz="3600">
                <a:solidFill>
                  <a:schemeClr val="bg1"/>
                </a:solidFill>
                <a:latin typeface="+mj-lt"/>
              </a:defRPr>
            </a:lvl1pPr>
            <a:lvl2pPr marL="685783" indent="-685783">
              <a:buClr>
                <a:schemeClr val="bg2"/>
              </a:buClr>
              <a:buFont typeface="Lucida Console" panose="020B0609040504020204" pitchFamily="49" charset="0"/>
              <a:buChar char="+"/>
              <a:defRPr/>
            </a:lvl2pPr>
            <a:lvl3pPr marL="685783" indent="-685783">
              <a:buClr>
                <a:schemeClr val="bg2"/>
              </a:buClr>
              <a:buFont typeface="Lucida Console" panose="020B0609040504020204" pitchFamily="49" charset="0"/>
              <a:buChar char="+"/>
              <a:defRPr/>
            </a:lvl3pPr>
            <a:lvl4pPr marL="685783" indent="-685783">
              <a:buClr>
                <a:schemeClr val="bg2"/>
              </a:buClr>
              <a:buFont typeface="Lucida Console" panose="020B0609040504020204" pitchFamily="49" charset="0"/>
              <a:buChar char="+"/>
              <a:defRPr/>
            </a:lvl4pPr>
            <a:lvl5pPr marL="685783" indent="-685783">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3783727" y="2901404"/>
            <a:ext cx="10109678" cy="1103313"/>
          </a:xfrm>
          <a:prstGeom prst="rect">
            <a:avLst/>
          </a:prstGeom>
        </p:spPr>
        <p:txBody>
          <a:bodyPr/>
          <a:lstStyle>
            <a:lvl1pPr marL="0" indent="0">
              <a:buNone/>
              <a:defRPr>
                <a:solidFill>
                  <a:schemeClr val="bg2"/>
                </a:solidFill>
                <a:latin typeface="+mj-lt"/>
              </a:defRPr>
            </a:lvl1pPr>
          </a:lstStyle>
          <a:p>
            <a:pPr lvl="0"/>
            <a:r>
              <a:rPr lang="en-US" dirty="0" smtClean="0"/>
              <a:t>Introduction</a:t>
            </a:r>
            <a:endParaRPr lang="en-GB" dirty="0"/>
          </a:p>
        </p:txBody>
      </p:sp>
      <p:sp>
        <p:nvSpPr>
          <p:cNvPr id="14" name="Slide Number Placeholder 1"/>
          <p:cNvSpPr>
            <a:spLocks noGrp="1"/>
          </p:cNvSpPr>
          <p:nvPr>
            <p:ph type="sldNum" sz="quarter" idx="14"/>
          </p:nvPr>
        </p:nvSpPr>
        <p:spPr>
          <a:xfrm>
            <a:off x="16723813" y="12557372"/>
            <a:ext cx="418384" cy="276999"/>
          </a:xfrm>
        </p:spPr>
        <p:txBody>
          <a:bodyPr/>
          <a:lstStyle/>
          <a:p>
            <a:fld id="{86CB4B4D-7CA3-9044-876B-883B54F8677D}" type="slidenum">
              <a:rPr lang="en-GB" smtClean="0"/>
              <a:pPr/>
              <a:t>‹#›</a:t>
            </a:fld>
            <a:endParaRPr lang="en-GB" dirty="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7973" y="928860"/>
            <a:ext cx="2764224" cy="966355"/>
          </a:xfrm>
          <a:prstGeom prst="rect">
            <a:avLst/>
          </a:prstGeom>
        </p:spPr>
      </p:pic>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a:p>
        </p:txBody>
      </p:sp>
      <p:grpSp>
        <p:nvGrpSpPr>
          <p:cNvPr id="7" name="Group 71"/>
          <p:cNvGrpSpPr/>
          <p:nvPr userDrawn="1"/>
        </p:nvGrpSpPr>
        <p:grpSpPr>
          <a:xfrm rot="16200000" flipH="1">
            <a:off x="101395" y="1155374"/>
            <a:ext cx="748771" cy="951557"/>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0"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1"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2" name="TextBox 1"/>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128713" y="4404365"/>
            <a:ext cx="11430000" cy="7853077"/>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3011161" y="3244851"/>
            <a:ext cx="4060031" cy="9207500"/>
          </a:xfrm>
          <a:prstGeom prst="rect">
            <a:avLst/>
          </a:prstGeom>
        </p:spPr>
        <p:txBody>
          <a:bodyPr/>
          <a:lstStyle>
            <a:lvl1pPr marL="0" indent="0">
              <a:buNone/>
              <a:defRPr/>
            </a:lvl1pPr>
          </a:lstStyle>
          <a:p>
            <a:pPr lvl="0"/>
            <a:r>
              <a:rPr lang="en-US" smtClean="0"/>
              <a:t>Click to edit Master text styles</a:t>
            </a:r>
          </a:p>
        </p:txBody>
      </p:sp>
      <p:grpSp>
        <p:nvGrpSpPr>
          <p:cNvPr id="14" name="Group 71"/>
          <p:cNvGrpSpPr/>
          <p:nvPr userDrawn="1"/>
        </p:nvGrpSpPr>
        <p:grpSpPr>
          <a:xfrm rot="16200000" flipH="1">
            <a:off x="101395" y="1155374"/>
            <a:ext cx="748771" cy="951557"/>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8" name="Text Placeholder 3"/>
          <p:cNvSpPr>
            <a:spLocks noGrp="1"/>
          </p:cNvSpPr>
          <p:nvPr>
            <p:ph type="body" sz="quarter" idx="11" hasCustomPrompt="1"/>
          </p:nvPr>
        </p:nvSpPr>
        <p:spPr>
          <a:xfrm>
            <a:off x="1128713" y="4404365"/>
            <a:ext cx="11430000" cy="8047991"/>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9"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3011161" y="3244851"/>
            <a:ext cx="4060031" cy="9207500"/>
          </a:xfrm>
          <a:prstGeom prst="rect">
            <a:avLst/>
          </a:prstGeom>
          <a:solidFill>
            <a:schemeClr val="bg1"/>
          </a:solidFill>
          <a:ln>
            <a:solidFill>
              <a:schemeClr val="tx1"/>
            </a:solidFill>
          </a:ln>
        </p:spPr>
        <p:txBody>
          <a:bodyPr/>
          <a:lstStyle>
            <a:lvl1pPr marL="0" indent="0">
              <a:buNone/>
              <a:defRPr/>
            </a:lvl1pPr>
          </a:lstStyle>
          <a:p>
            <a:pPr lvl="0"/>
            <a:r>
              <a:rPr lang="en-US" smtClean="0"/>
              <a:t>Click to edit Master text styles</a:t>
            </a:r>
          </a:p>
        </p:txBody>
      </p:sp>
      <p:grpSp>
        <p:nvGrpSpPr>
          <p:cNvPr id="14" name="Group 71"/>
          <p:cNvGrpSpPr/>
          <p:nvPr userDrawn="1"/>
        </p:nvGrpSpPr>
        <p:grpSpPr>
          <a:xfrm rot="16200000" flipH="1">
            <a:off x="101395" y="1155374"/>
            <a:ext cx="748771" cy="951557"/>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7" name="Text Placeholder 3"/>
          <p:cNvSpPr>
            <a:spLocks noGrp="1"/>
          </p:cNvSpPr>
          <p:nvPr>
            <p:ph type="body" sz="quarter" idx="11" hasCustomPrompt="1"/>
          </p:nvPr>
        </p:nvSpPr>
        <p:spPr>
          <a:xfrm>
            <a:off x="1128713" y="4404365"/>
            <a:ext cx="11430000" cy="7853077"/>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20"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xfrm>
            <a:off x="16706288" y="12557372"/>
            <a:ext cx="418384" cy="276999"/>
          </a:xfrm>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152979" y="4517246"/>
            <a:ext cx="15919394" cy="8317125"/>
          </a:xfrm>
          <a:prstGeom prst="rect">
            <a:avLst/>
          </a:prstGeom>
        </p:spPr>
        <p:txBody>
          <a:bodyPr/>
          <a:lstStyle>
            <a:lvl1pPr marL="0" indent="0">
              <a:buNone/>
              <a:defRPr/>
            </a:lvl1pPr>
          </a:lstStyle>
          <a:p>
            <a:pPr lvl="0"/>
            <a:r>
              <a:rPr lang="en-US" smtClean="0"/>
              <a:t>Click to edit Master text styles</a:t>
            </a:r>
          </a:p>
        </p:txBody>
      </p:sp>
      <p:grpSp>
        <p:nvGrpSpPr>
          <p:cNvPr id="12" name="Group 71"/>
          <p:cNvGrpSpPr/>
          <p:nvPr userDrawn="1"/>
        </p:nvGrpSpPr>
        <p:grpSpPr>
          <a:xfrm rot="16200000" flipH="1">
            <a:off x="101395" y="1155374"/>
            <a:ext cx="748771" cy="951557"/>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8"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16723813" y="12557372"/>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7" name="TextBox 6"/>
          <p:cNvSpPr txBox="1"/>
          <p:nvPr userDrawn="1"/>
        </p:nvSpPr>
        <p:spPr>
          <a:xfrm>
            <a:off x="0" y="705935"/>
            <a:ext cx="1828800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eaLnBrk="1" fontAlgn="auto" latinLnBrk="1" hangingPunct="0">
              <a:lnSpc>
                <a:spcPct val="100000"/>
              </a:lnSpc>
              <a:spcBef>
                <a:spcPts val="0"/>
              </a:spcBef>
              <a:spcAft>
                <a:spcPts val="0"/>
              </a:spcAft>
              <a:buClrTx/>
              <a:buSzTx/>
              <a:buFontTx/>
              <a:buNone/>
              <a:tabLst/>
              <a:defRPr/>
            </a:pPr>
            <a:r>
              <a:rPr kumimoji="0" lang="en-GB" sz="24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MWRI INTERNAL PROTECT</a:t>
            </a:r>
          </a:p>
        </p:txBody>
      </p:sp>
      <p:sp>
        <p:nvSpPr>
          <p:cNvPr id="3" name="Text Placeholder 2"/>
          <p:cNvSpPr>
            <a:spLocks noGrp="1"/>
          </p:cNvSpPr>
          <p:nvPr>
            <p:ph type="body" idx="1"/>
          </p:nvPr>
        </p:nvSpPr>
        <p:spPr>
          <a:xfrm>
            <a:off x="1257300" y="3651250"/>
            <a:ext cx="15773400" cy="87026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itle Placeholder 3"/>
          <p:cNvSpPr>
            <a:spLocks noGrp="1"/>
          </p:cNvSpPr>
          <p:nvPr>
            <p:ph type="title"/>
          </p:nvPr>
        </p:nvSpPr>
        <p:spPr>
          <a:xfrm>
            <a:off x="1257300" y="1623853"/>
            <a:ext cx="15773400" cy="1757527"/>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18" eaLnBrk="1" hangingPunct="1">
        <a:defRPr sz="3200">
          <a:solidFill>
            <a:schemeClr val="tx1"/>
          </a:solidFill>
          <a:latin typeface="Lucida Console" panose="020B0609040504020204" pitchFamily="49" charset="0"/>
          <a:ea typeface="+mn-ea"/>
          <a:cs typeface="+mn-cs"/>
          <a:sym typeface="Helvetica"/>
        </a:defRPr>
      </a:lvl1pPr>
      <a:lvl2pPr indent="228578" defTabSz="825418" eaLnBrk="1" hangingPunct="1">
        <a:defRPr sz="3200">
          <a:solidFill>
            <a:srgbClr val="F5F5F5"/>
          </a:solidFill>
          <a:latin typeface="+mn-lt"/>
          <a:ea typeface="+mn-ea"/>
          <a:cs typeface="+mn-cs"/>
          <a:sym typeface="Helvetica"/>
        </a:defRPr>
      </a:lvl2pPr>
      <a:lvl3pPr indent="457155" defTabSz="825418" eaLnBrk="1" hangingPunct="1">
        <a:defRPr sz="3200">
          <a:solidFill>
            <a:srgbClr val="F5F5F5"/>
          </a:solidFill>
          <a:latin typeface="+mn-lt"/>
          <a:ea typeface="+mn-ea"/>
          <a:cs typeface="+mn-cs"/>
          <a:sym typeface="Helvetica"/>
        </a:defRPr>
      </a:lvl3pPr>
      <a:lvl4pPr indent="685734" defTabSz="825418" eaLnBrk="1" hangingPunct="1">
        <a:defRPr sz="3200">
          <a:solidFill>
            <a:srgbClr val="F5F5F5"/>
          </a:solidFill>
          <a:latin typeface="+mn-lt"/>
          <a:ea typeface="+mn-ea"/>
          <a:cs typeface="+mn-cs"/>
          <a:sym typeface="Helvetica"/>
        </a:defRPr>
      </a:lvl4pPr>
      <a:lvl5pPr indent="914309" defTabSz="825418" eaLnBrk="1" hangingPunct="1">
        <a:defRPr sz="3200">
          <a:solidFill>
            <a:srgbClr val="F5F5F5"/>
          </a:solidFill>
          <a:latin typeface="+mn-lt"/>
          <a:ea typeface="+mn-ea"/>
          <a:cs typeface="+mn-cs"/>
          <a:sym typeface="Helvetica"/>
        </a:defRPr>
      </a:lvl5pPr>
      <a:lvl6pPr indent="1142886" defTabSz="825418" eaLnBrk="1" hangingPunct="1">
        <a:defRPr sz="3200">
          <a:solidFill>
            <a:srgbClr val="F5F5F5"/>
          </a:solidFill>
          <a:latin typeface="+mn-lt"/>
          <a:ea typeface="+mn-ea"/>
          <a:cs typeface="+mn-cs"/>
          <a:sym typeface="Helvetica"/>
        </a:defRPr>
      </a:lvl6pPr>
      <a:lvl7pPr indent="1371464" defTabSz="825418" eaLnBrk="1" hangingPunct="1">
        <a:defRPr sz="3200">
          <a:solidFill>
            <a:srgbClr val="F5F5F5"/>
          </a:solidFill>
          <a:latin typeface="+mn-lt"/>
          <a:ea typeface="+mn-ea"/>
          <a:cs typeface="+mn-cs"/>
          <a:sym typeface="Helvetica"/>
        </a:defRPr>
      </a:lvl7pPr>
      <a:lvl8pPr indent="1600040" defTabSz="825418" eaLnBrk="1" hangingPunct="1">
        <a:defRPr sz="3200">
          <a:solidFill>
            <a:srgbClr val="F5F5F5"/>
          </a:solidFill>
          <a:latin typeface="+mn-lt"/>
          <a:ea typeface="+mn-ea"/>
          <a:cs typeface="+mn-cs"/>
          <a:sym typeface="Helvetica"/>
        </a:defRPr>
      </a:lvl8pPr>
      <a:lvl9pPr indent="1828618" defTabSz="825418" eaLnBrk="1" hangingPunct="1">
        <a:defRPr sz="3200">
          <a:solidFill>
            <a:srgbClr val="F5F5F5"/>
          </a:solidFill>
          <a:latin typeface="+mn-lt"/>
          <a:ea typeface="+mn-ea"/>
          <a:cs typeface="+mn-cs"/>
          <a:sym typeface="Helvetica"/>
        </a:defRPr>
      </a:lvl9pPr>
    </p:titleStyle>
    <p:bodyStyle>
      <a:lvl1pPr marL="685783" indent="-685783" defTabSz="82541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78" defTabSz="825418" eaLnBrk="1" hangingPunct="1">
        <a:lnSpc>
          <a:spcPct val="110000"/>
        </a:lnSpc>
        <a:spcBef>
          <a:spcPts val="4000"/>
        </a:spcBef>
        <a:defRPr sz="4800">
          <a:solidFill>
            <a:schemeClr val="tx1"/>
          </a:solidFill>
          <a:latin typeface="+mn-lt"/>
          <a:ea typeface="+mn-ea"/>
          <a:cs typeface="+mn-cs"/>
          <a:sym typeface="Helvetica"/>
        </a:defRPr>
      </a:lvl2pPr>
      <a:lvl3pPr indent="457155" defTabSz="825418" eaLnBrk="1" hangingPunct="1">
        <a:lnSpc>
          <a:spcPct val="110000"/>
        </a:lnSpc>
        <a:spcBef>
          <a:spcPts val="4000"/>
        </a:spcBef>
        <a:defRPr sz="4800">
          <a:solidFill>
            <a:schemeClr val="tx1"/>
          </a:solidFill>
          <a:latin typeface="+mn-lt"/>
          <a:ea typeface="+mn-ea"/>
          <a:cs typeface="+mn-cs"/>
          <a:sym typeface="Helvetica"/>
        </a:defRPr>
      </a:lvl3pPr>
      <a:lvl4pPr indent="685734" defTabSz="825418" eaLnBrk="1" hangingPunct="1">
        <a:lnSpc>
          <a:spcPct val="110000"/>
        </a:lnSpc>
        <a:spcBef>
          <a:spcPts val="4000"/>
        </a:spcBef>
        <a:defRPr sz="4800">
          <a:solidFill>
            <a:schemeClr val="tx1"/>
          </a:solidFill>
          <a:latin typeface="+mn-lt"/>
          <a:ea typeface="+mn-ea"/>
          <a:cs typeface="+mn-cs"/>
          <a:sym typeface="Helvetica"/>
        </a:defRPr>
      </a:lvl4pPr>
      <a:lvl5pPr indent="914309" defTabSz="825418" eaLnBrk="1" hangingPunct="1">
        <a:lnSpc>
          <a:spcPct val="110000"/>
        </a:lnSpc>
        <a:spcBef>
          <a:spcPts val="4000"/>
        </a:spcBef>
        <a:defRPr sz="4800">
          <a:solidFill>
            <a:schemeClr val="tx1"/>
          </a:solidFill>
          <a:latin typeface="+mn-lt"/>
          <a:ea typeface="+mn-ea"/>
          <a:cs typeface="+mn-cs"/>
          <a:sym typeface="Helvetica"/>
        </a:defRPr>
      </a:lvl5pPr>
      <a:lvl6pPr indent="1142886" defTabSz="825418" eaLnBrk="1" hangingPunct="1">
        <a:lnSpc>
          <a:spcPct val="110000"/>
        </a:lnSpc>
        <a:spcBef>
          <a:spcPts val="4000"/>
        </a:spcBef>
        <a:defRPr sz="5200">
          <a:solidFill>
            <a:srgbClr val="F5F5F5"/>
          </a:solidFill>
          <a:latin typeface="+mn-lt"/>
          <a:ea typeface="+mn-ea"/>
          <a:cs typeface="+mn-cs"/>
          <a:sym typeface="Helvetica"/>
        </a:defRPr>
      </a:lvl6pPr>
      <a:lvl7pPr indent="1371464" defTabSz="825418" eaLnBrk="1" hangingPunct="1">
        <a:lnSpc>
          <a:spcPct val="110000"/>
        </a:lnSpc>
        <a:spcBef>
          <a:spcPts val="4000"/>
        </a:spcBef>
        <a:defRPr sz="5200">
          <a:solidFill>
            <a:srgbClr val="F5F5F5"/>
          </a:solidFill>
          <a:latin typeface="+mn-lt"/>
          <a:ea typeface="+mn-ea"/>
          <a:cs typeface="+mn-cs"/>
          <a:sym typeface="Helvetica"/>
        </a:defRPr>
      </a:lvl7pPr>
      <a:lvl8pPr indent="1600040" defTabSz="825418" eaLnBrk="1" hangingPunct="1">
        <a:lnSpc>
          <a:spcPct val="110000"/>
        </a:lnSpc>
        <a:spcBef>
          <a:spcPts val="4000"/>
        </a:spcBef>
        <a:defRPr sz="5200">
          <a:solidFill>
            <a:srgbClr val="F5F5F5"/>
          </a:solidFill>
          <a:latin typeface="+mn-lt"/>
          <a:ea typeface="+mn-ea"/>
          <a:cs typeface="+mn-cs"/>
          <a:sym typeface="Helvetica"/>
        </a:defRPr>
      </a:lvl8pPr>
      <a:lvl9pPr indent="1828618" defTabSz="82541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18" eaLnBrk="1" hangingPunct="1">
        <a:defRPr>
          <a:solidFill>
            <a:schemeClr val="tx1"/>
          </a:solidFill>
          <a:latin typeface="+mn-lt"/>
          <a:ea typeface="+mn-ea"/>
          <a:cs typeface="+mn-cs"/>
          <a:sym typeface="Helvetica"/>
        </a:defRPr>
      </a:lvl1pPr>
      <a:lvl2pPr indent="228578" algn="ctr" defTabSz="825418" eaLnBrk="1" hangingPunct="1">
        <a:defRPr>
          <a:solidFill>
            <a:schemeClr val="tx1"/>
          </a:solidFill>
          <a:latin typeface="+mn-lt"/>
          <a:ea typeface="+mn-ea"/>
          <a:cs typeface="+mn-cs"/>
          <a:sym typeface="Helvetica"/>
        </a:defRPr>
      </a:lvl2pPr>
      <a:lvl3pPr indent="457155" algn="ctr" defTabSz="825418" eaLnBrk="1" hangingPunct="1">
        <a:defRPr>
          <a:solidFill>
            <a:schemeClr val="tx1"/>
          </a:solidFill>
          <a:latin typeface="+mn-lt"/>
          <a:ea typeface="+mn-ea"/>
          <a:cs typeface="+mn-cs"/>
          <a:sym typeface="Helvetica"/>
        </a:defRPr>
      </a:lvl3pPr>
      <a:lvl4pPr indent="685734" algn="ctr" defTabSz="825418" eaLnBrk="1" hangingPunct="1">
        <a:defRPr>
          <a:solidFill>
            <a:schemeClr val="tx1"/>
          </a:solidFill>
          <a:latin typeface="+mn-lt"/>
          <a:ea typeface="+mn-ea"/>
          <a:cs typeface="+mn-cs"/>
          <a:sym typeface="Helvetica"/>
        </a:defRPr>
      </a:lvl4pPr>
      <a:lvl5pPr indent="914309" algn="ctr" defTabSz="825418" eaLnBrk="1" hangingPunct="1">
        <a:defRPr>
          <a:solidFill>
            <a:schemeClr val="tx1"/>
          </a:solidFill>
          <a:latin typeface="+mn-lt"/>
          <a:ea typeface="+mn-ea"/>
          <a:cs typeface="+mn-cs"/>
          <a:sym typeface="Helvetica"/>
        </a:defRPr>
      </a:lvl5pPr>
      <a:lvl6pPr indent="1142886" algn="ctr" defTabSz="825418" eaLnBrk="1" hangingPunct="1">
        <a:defRPr>
          <a:solidFill>
            <a:schemeClr val="tx1"/>
          </a:solidFill>
          <a:latin typeface="+mn-lt"/>
          <a:ea typeface="+mn-ea"/>
          <a:cs typeface="+mn-cs"/>
          <a:sym typeface="Helvetica"/>
        </a:defRPr>
      </a:lvl6pPr>
      <a:lvl7pPr indent="1371464" algn="ctr" defTabSz="825418" eaLnBrk="1" hangingPunct="1">
        <a:defRPr>
          <a:solidFill>
            <a:schemeClr val="tx1"/>
          </a:solidFill>
          <a:latin typeface="+mn-lt"/>
          <a:ea typeface="+mn-ea"/>
          <a:cs typeface="+mn-cs"/>
          <a:sym typeface="Helvetica"/>
        </a:defRPr>
      </a:lvl7pPr>
      <a:lvl8pPr indent="1600040" algn="ctr" defTabSz="825418" eaLnBrk="1" hangingPunct="1">
        <a:defRPr>
          <a:solidFill>
            <a:schemeClr val="tx1"/>
          </a:solidFill>
          <a:latin typeface="+mn-lt"/>
          <a:ea typeface="+mn-ea"/>
          <a:cs typeface="+mn-cs"/>
          <a:sym typeface="Helvetica"/>
        </a:defRPr>
      </a:lvl8pPr>
      <a:lvl9pPr indent="1828618" algn="ctr" defTabSz="82541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2"/>
          </p:nvPr>
        </p:nvSpPr>
        <p:spPr/>
        <p:txBody>
          <a:bodyPr>
            <a:normAutofit/>
          </a:bodyPr>
          <a:lstStyle/>
          <a:p>
            <a:r>
              <a:rPr lang="en-GB" dirty="0" smtClean="0"/>
              <a:t>Kostas Lintovois, Vincent Yiu</a:t>
            </a:r>
          </a:p>
        </p:txBody>
      </p:sp>
      <p:sp>
        <p:nvSpPr>
          <p:cNvPr id="4" name="Text Placeholder 3"/>
          <p:cNvSpPr>
            <a:spLocks noGrp="1"/>
          </p:cNvSpPr>
          <p:nvPr>
            <p:ph type="body" sz="quarter" idx="13"/>
          </p:nvPr>
        </p:nvSpPr>
        <p:spPr/>
        <p:txBody>
          <a:bodyPr/>
          <a:lstStyle/>
          <a:p>
            <a:endParaRPr lang="en-GB" dirty="0"/>
          </a:p>
        </p:txBody>
      </p:sp>
      <p:sp>
        <p:nvSpPr>
          <p:cNvPr id="5" name="Text Placeholder 4"/>
          <p:cNvSpPr>
            <a:spLocks noGrp="1"/>
          </p:cNvSpPr>
          <p:nvPr>
            <p:ph type="body" sz="quarter" idx="14"/>
          </p:nvPr>
        </p:nvSpPr>
        <p:spPr/>
        <p:txBody>
          <a:bodyPr>
            <a:normAutofit fontScale="92500" lnSpcReduction="20000"/>
          </a:bodyPr>
          <a:lstStyle/>
          <a:p>
            <a:r>
              <a:rPr lang="en-GB" dirty="0" smtClean="0"/>
              <a:t>One Template To Rule Them All</a:t>
            </a:r>
            <a:endParaRPr lang="en-GB" dirty="0"/>
          </a:p>
        </p:txBody>
      </p:sp>
    </p:spTree>
    <p:extLst>
      <p:ext uri="{BB962C8B-B14F-4D97-AF65-F5344CB8AC3E}">
        <p14:creationId xmlns:p14="http://schemas.microsoft.com/office/powerpoint/2010/main" val="42123256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2675475" cy="8103475"/>
          </a:xfrm>
        </p:spPr>
        <p:txBody>
          <a:bodyPr/>
          <a:lstStyle/>
          <a:p>
            <a:r>
              <a:rPr lang="en-GB" sz="6600" dirty="0" smtClean="0"/>
              <a:t>Exploitation </a:t>
            </a:r>
            <a:r>
              <a:rPr lang="en-GB" sz="6600" dirty="0" err="1" smtClean="0"/>
              <a:t>Defense</a:t>
            </a:r>
            <a:endParaRPr lang="en-GB" sz="6600" dirty="0" smtClean="0"/>
          </a:p>
          <a:p>
            <a:r>
              <a:rPr lang="en-GB" sz="6600" dirty="0" smtClean="0"/>
              <a:t>EAF</a:t>
            </a:r>
          </a:p>
          <a:p>
            <a:r>
              <a:rPr lang="en-GB" sz="6600" dirty="0" smtClean="0"/>
              <a:t>Macro Payloads</a:t>
            </a:r>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EMET</a:t>
            </a:r>
          </a:p>
        </p:txBody>
      </p:sp>
      <p:sp>
        <p:nvSpPr>
          <p:cNvPr id="4" name="Title 3"/>
          <p:cNvSpPr>
            <a:spLocks noGrp="1"/>
          </p:cNvSpPr>
          <p:nvPr>
            <p:ph type="title"/>
          </p:nvPr>
        </p:nvSpPr>
        <p:spPr>
          <a:xfrm>
            <a:off x="1152985" y="1344620"/>
            <a:ext cx="5151561" cy="647700"/>
          </a:xfrm>
        </p:spPr>
        <p:txBody>
          <a:bodyPr>
            <a:normAutofit/>
          </a:bodyPr>
          <a:lstStyle/>
          <a:p>
            <a:r>
              <a:rPr lang="en-GB" dirty="0" smtClean="0"/>
              <a:t>Smart Implants</a:t>
            </a:r>
            <a:endParaRPr lang="en-GB" dirty="0"/>
          </a:p>
        </p:txBody>
      </p:sp>
    </p:spTree>
    <p:extLst>
      <p:ext uri="{BB962C8B-B14F-4D97-AF65-F5344CB8AC3E}">
        <p14:creationId xmlns:p14="http://schemas.microsoft.com/office/powerpoint/2010/main" val="18967925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
                                            <p:txEl>
                                              <p:pRg st="0" end="0"/>
                                            </p:txEl>
                                          </p:spTgt>
                                        </p:tgtEl>
                                        <p:attrNameLst>
                                          <p:attrName>style.opacity</p:attrName>
                                        </p:attrNameLst>
                                      </p:cBhvr>
                                      <p:to>
                                        <p:strVal val="0.25"/>
                                      </p:to>
                                    </p:set>
                                    <p:animEffect filter="image" prLst="opacity: 0.25">
                                      <p:cBhvr rctx="IE">
                                        <p:cTn id="7" dur="indefinite"/>
                                        <p:tgtEl>
                                          <p:spTgt spid="2">
                                            <p:txEl>
                                              <p:pRg st="0" end="0"/>
                                            </p:txEl>
                                          </p:spTgt>
                                        </p:tgtEl>
                                      </p:cBhvr>
                                    </p:animEffect>
                                  </p:childTnLst>
                                </p:cTn>
                              </p:par>
                              <p:par>
                                <p:cTn id="8" presetID="9" presetClass="emph" presetSubtype="0" nodeType="withEffect">
                                  <p:stCondLst>
                                    <p:cond delay="0"/>
                                  </p:stCondLst>
                                  <p:childTnLst>
                                    <p:set>
                                      <p:cBhvr rctx="PPT">
                                        <p:cTn id="9" dur="indefinite"/>
                                        <p:tgtEl>
                                          <p:spTgt spid="2">
                                            <p:txEl>
                                              <p:pRg st="1" end="1"/>
                                            </p:txEl>
                                          </p:spTgt>
                                        </p:tgtEl>
                                        <p:attrNameLst>
                                          <p:attrName>style.opacity</p:attrName>
                                        </p:attrNameLst>
                                      </p:cBhvr>
                                      <p:to>
                                        <p:strVal val="0.25"/>
                                      </p:to>
                                    </p:set>
                                    <p:animEffect filter="image" prLst="opacity: 0.25">
                                      <p:cBhvr rctx="IE">
                                        <p:cTn id="10" dur="indefinite"/>
                                        <p:tgtEl>
                                          <p:spTgt spid="2">
                                            <p:txEl>
                                              <p:pRg st="1" end="1"/>
                                            </p:txEl>
                                          </p:spTgt>
                                        </p:tgtEl>
                                      </p:cBhvr>
                                    </p:animEffect>
                                  </p:childTnLst>
                                </p:cTn>
                              </p:par>
                              <p:par>
                                <p:cTn id="11" presetID="9" presetClass="emph" presetSubtype="0" nodeType="withEffect">
                                  <p:stCondLst>
                                    <p:cond delay="0"/>
                                  </p:stCondLst>
                                  <p:childTnLst>
                                    <p:set>
                                      <p:cBhvr rctx="PPT">
                                        <p:cTn id="12" dur="indefinite"/>
                                        <p:tgtEl>
                                          <p:spTgt spid="2">
                                            <p:txEl>
                                              <p:pRg st="2" end="2"/>
                                            </p:txEl>
                                          </p:spTgt>
                                        </p:tgtEl>
                                        <p:attrNameLst>
                                          <p:attrName>style.opacity</p:attrName>
                                        </p:attrNameLst>
                                      </p:cBhvr>
                                      <p:to>
                                        <p:strVal val="0.25"/>
                                      </p:to>
                                    </p:set>
                                    <p:animEffect filter="image" prLst="opacity: 0.25">
                                      <p:cBhvr rctx="IE">
                                        <p:cTn id="13" dur="indefinite"/>
                                        <p:tgtEl>
                                          <p:spTgt spid="2">
                                            <p:txEl>
                                              <p:pRg st="2" end="2"/>
                                            </p:txEl>
                                          </p:spTgt>
                                        </p:tgtEl>
                                      </p:cBhvr>
                                    </p:animEffect>
                                  </p:childTnLst>
                                </p:cTn>
                              </p:par>
                              <p:par>
                                <p:cTn id="14" presetID="9" presetClass="emph" presetSubtype="0" nodeType="withEffect">
                                  <p:stCondLst>
                                    <p:cond delay="0"/>
                                  </p:stCondLst>
                                  <p:childTnLst>
                                    <p:set>
                                      <p:cBhvr rctx="PPT">
                                        <p:cTn id="15" dur="indefinite"/>
                                        <p:tgtEl>
                                          <p:spTgt spid="2">
                                            <p:txEl>
                                              <p:pRg st="0" end="0"/>
                                            </p:txEl>
                                          </p:spTgt>
                                        </p:tgtEl>
                                        <p:attrNameLst>
                                          <p:attrName>style.opacity</p:attrName>
                                        </p:attrNameLst>
                                      </p:cBhvr>
                                      <p:to>
                                        <p:strVal val="1"/>
                                      </p:to>
                                    </p:set>
                                    <p:animEffect filter="image" prLst="opacity: 1">
                                      <p:cBhvr rctx="IE">
                                        <p:cTn id="16" dur="indefinite"/>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2">
                                            <p:txEl>
                                              <p:pRg st="1" end="1"/>
                                            </p:txEl>
                                          </p:spTgt>
                                        </p:tgtEl>
                                        <p:attrNameLst>
                                          <p:attrName>style.opacity</p:attrName>
                                        </p:attrNameLst>
                                      </p:cBhvr>
                                      <p:to>
                                        <p:strVal val="1"/>
                                      </p:to>
                                    </p:set>
                                    <p:animEffect filter="image" prLst="opacity: 1">
                                      <p:cBhvr rctx="IE">
                                        <p:cTn id="21" dur="indefinite"/>
                                        <p:tgtEl>
                                          <p:spTgt spid="2">
                                            <p:txEl>
                                              <p:pRg st="1" end="1"/>
                                            </p:txEl>
                                          </p:spTgt>
                                        </p:tgtEl>
                                      </p:cBhvr>
                                    </p:animEffect>
                                  </p:childTnLst>
                                </p:cTn>
                              </p:par>
                              <p:par>
                                <p:cTn id="22" presetID="9" presetClass="emph" presetSubtype="0" nodeType="withEffect">
                                  <p:stCondLst>
                                    <p:cond delay="0"/>
                                  </p:stCondLst>
                                  <p:childTnLst>
                                    <p:set>
                                      <p:cBhvr rctx="PPT">
                                        <p:cTn id="23" dur="indefinite"/>
                                        <p:tgtEl>
                                          <p:spTgt spid="2">
                                            <p:txEl>
                                              <p:pRg st="0" end="0"/>
                                            </p:txEl>
                                          </p:spTgt>
                                        </p:tgtEl>
                                        <p:attrNameLst>
                                          <p:attrName>style.opacity</p:attrName>
                                        </p:attrNameLst>
                                      </p:cBhvr>
                                      <p:to>
                                        <p:strVal val="0.25"/>
                                      </p:to>
                                    </p:set>
                                    <p:animEffect filter="image" prLst="opacity: 0.25">
                                      <p:cBhvr rctx="IE">
                                        <p:cTn id="24" dur="indefinite"/>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2">
                                            <p:txEl>
                                              <p:pRg st="2" end="2"/>
                                            </p:txEl>
                                          </p:spTgt>
                                        </p:tgtEl>
                                        <p:attrNameLst>
                                          <p:attrName>style.opacity</p:attrName>
                                        </p:attrNameLst>
                                      </p:cBhvr>
                                      <p:to>
                                        <p:strVal val="1"/>
                                      </p:to>
                                    </p:set>
                                    <p:animEffect filter="image" prLst="opacity: 1">
                                      <p:cBhvr rctx="IE">
                                        <p:cTn id="29" dur="indefinite"/>
                                        <p:tgtEl>
                                          <p:spTgt spid="2">
                                            <p:txEl>
                                              <p:pRg st="2" end="2"/>
                                            </p:txEl>
                                          </p:spTgt>
                                        </p:tgtEl>
                                      </p:cBhvr>
                                    </p:animEffect>
                                  </p:childTnLst>
                                </p:cTn>
                              </p:par>
                              <p:par>
                                <p:cTn id="30" presetID="9" presetClass="emph" presetSubtype="0" nodeType="withEffect">
                                  <p:stCondLst>
                                    <p:cond delay="0"/>
                                  </p:stCondLst>
                                  <p:childTnLst>
                                    <p:set>
                                      <p:cBhvr rctx="PPT">
                                        <p:cTn id="31" dur="indefinite"/>
                                        <p:tgtEl>
                                          <p:spTgt spid="2">
                                            <p:txEl>
                                              <p:pRg st="1" end="1"/>
                                            </p:txEl>
                                          </p:spTgt>
                                        </p:tgtEl>
                                        <p:attrNameLst>
                                          <p:attrName>style.opacity</p:attrName>
                                        </p:attrNameLst>
                                      </p:cBhvr>
                                      <p:to>
                                        <p:strVal val="0.25"/>
                                      </p:to>
                                    </p:set>
                                    <p:animEffect filter="image" prLst="opacity: 0.25">
                                      <p:cBhvr rctx="IE">
                                        <p:cTn id="32" dur="indefinite"/>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Spawn PowerShell (VBA-PSH)</a:t>
            </a:r>
          </a:p>
          <a:p>
            <a:r>
              <a:rPr lang="en-GB" sz="6600" dirty="0" smtClean="0"/>
              <a:t>File Drop &amp; Execute (VBA-EXE)</a:t>
            </a:r>
          </a:p>
          <a:p>
            <a:r>
              <a:rPr lang="en-GB" sz="6600" dirty="0" smtClean="0"/>
              <a:t>Self Injection (VBA)</a:t>
            </a:r>
          </a:p>
          <a:p>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7500" lnSpcReduction="20000"/>
          </a:bodyPr>
          <a:lstStyle/>
          <a:p>
            <a:r>
              <a:rPr lang="en-GB" dirty="0" smtClean="0"/>
              <a:t>Current Macro Payloads (</a:t>
            </a:r>
            <a:r>
              <a:rPr lang="en-GB" dirty="0" err="1" smtClean="0"/>
              <a:t>Metasploit</a:t>
            </a:r>
            <a:r>
              <a:rPr lang="en-GB" dirty="0" smtClean="0"/>
              <a:t>)</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964274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
                                            <p:txEl>
                                              <p:pRg st="0" end="0"/>
                                            </p:txEl>
                                          </p:spTgt>
                                        </p:tgtEl>
                                        <p:attrNameLst>
                                          <p:attrName>style.opacity</p:attrName>
                                        </p:attrNameLst>
                                      </p:cBhvr>
                                      <p:to>
                                        <p:strVal val="0.25"/>
                                      </p:to>
                                    </p:set>
                                    <p:animEffect filter="image" prLst="opacity: 0.25">
                                      <p:cBhvr rctx="IE">
                                        <p:cTn id="7" dur="indefinite"/>
                                        <p:tgtEl>
                                          <p:spTgt spid="2">
                                            <p:txEl>
                                              <p:pRg st="0" end="0"/>
                                            </p:txEl>
                                          </p:spTgt>
                                        </p:tgtEl>
                                      </p:cBhvr>
                                    </p:animEffect>
                                  </p:childTnLst>
                                </p:cTn>
                              </p:par>
                              <p:par>
                                <p:cTn id="8" presetID="9" presetClass="emph" presetSubtype="0" nodeType="withEffect">
                                  <p:stCondLst>
                                    <p:cond delay="0"/>
                                  </p:stCondLst>
                                  <p:childTnLst>
                                    <p:set>
                                      <p:cBhvr rctx="PPT">
                                        <p:cTn id="9" dur="indefinite"/>
                                        <p:tgtEl>
                                          <p:spTgt spid="2">
                                            <p:txEl>
                                              <p:pRg st="1" end="1"/>
                                            </p:txEl>
                                          </p:spTgt>
                                        </p:tgtEl>
                                        <p:attrNameLst>
                                          <p:attrName>style.opacity</p:attrName>
                                        </p:attrNameLst>
                                      </p:cBhvr>
                                      <p:to>
                                        <p:strVal val="0.25"/>
                                      </p:to>
                                    </p:set>
                                    <p:animEffect filter="image" prLst="opacity: 0.25">
                                      <p:cBhvr rctx="IE">
                                        <p:cTn id="10" dur="indefinite"/>
                                        <p:tgtEl>
                                          <p:spTgt spid="2">
                                            <p:txEl>
                                              <p:pRg st="1" end="1"/>
                                            </p:txEl>
                                          </p:spTgt>
                                        </p:tgtEl>
                                      </p:cBhvr>
                                    </p:animEffect>
                                  </p:childTnLst>
                                </p:cTn>
                              </p:par>
                              <p:par>
                                <p:cTn id="11" presetID="9" presetClass="emph" presetSubtype="0" nodeType="withEffect">
                                  <p:stCondLst>
                                    <p:cond delay="0"/>
                                  </p:stCondLst>
                                  <p:childTnLst>
                                    <p:set>
                                      <p:cBhvr rctx="PPT">
                                        <p:cTn id="12" dur="indefinite"/>
                                        <p:tgtEl>
                                          <p:spTgt spid="2">
                                            <p:txEl>
                                              <p:pRg st="2" end="2"/>
                                            </p:txEl>
                                          </p:spTgt>
                                        </p:tgtEl>
                                        <p:attrNameLst>
                                          <p:attrName>style.opacity</p:attrName>
                                        </p:attrNameLst>
                                      </p:cBhvr>
                                      <p:to>
                                        <p:strVal val="0.25"/>
                                      </p:to>
                                    </p:set>
                                    <p:animEffect filter="image" prLst="opacity: 0.25">
                                      <p:cBhvr rctx="IE">
                                        <p:cTn id="13" dur="indefinite"/>
                                        <p:tgtEl>
                                          <p:spTgt spid="2">
                                            <p:txEl>
                                              <p:pRg st="2" end="2"/>
                                            </p:txEl>
                                          </p:spTgt>
                                        </p:tgtEl>
                                      </p:cBhvr>
                                    </p:animEffect>
                                  </p:childTnLst>
                                </p:cTn>
                              </p:par>
                              <p:par>
                                <p:cTn id="14" presetID="9" presetClass="emph" presetSubtype="0" nodeType="withEffect">
                                  <p:stCondLst>
                                    <p:cond delay="0"/>
                                  </p:stCondLst>
                                  <p:childTnLst>
                                    <p:set>
                                      <p:cBhvr rctx="PPT">
                                        <p:cTn id="15" dur="indefinite"/>
                                        <p:tgtEl>
                                          <p:spTgt spid="2">
                                            <p:txEl>
                                              <p:pRg st="0" end="0"/>
                                            </p:txEl>
                                          </p:spTgt>
                                        </p:tgtEl>
                                        <p:attrNameLst>
                                          <p:attrName>style.opacity</p:attrName>
                                        </p:attrNameLst>
                                      </p:cBhvr>
                                      <p:to>
                                        <p:strVal val="1"/>
                                      </p:to>
                                    </p:set>
                                    <p:animEffect filter="image" prLst="opacity: 1">
                                      <p:cBhvr rctx="IE">
                                        <p:cTn id="16" dur="indefinite"/>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2">
                                            <p:txEl>
                                              <p:pRg st="1" end="1"/>
                                            </p:txEl>
                                          </p:spTgt>
                                        </p:tgtEl>
                                        <p:attrNameLst>
                                          <p:attrName>style.opacity</p:attrName>
                                        </p:attrNameLst>
                                      </p:cBhvr>
                                      <p:to>
                                        <p:strVal val="1"/>
                                      </p:to>
                                    </p:set>
                                    <p:animEffect filter="image" prLst="opacity: 1">
                                      <p:cBhvr rctx="IE">
                                        <p:cTn id="21" dur="indefinite"/>
                                        <p:tgtEl>
                                          <p:spTgt spid="2">
                                            <p:txEl>
                                              <p:pRg st="1" end="1"/>
                                            </p:txEl>
                                          </p:spTgt>
                                        </p:tgtEl>
                                      </p:cBhvr>
                                    </p:animEffect>
                                  </p:childTnLst>
                                </p:cTn>
                              </p:par>
                              <p:par>
                                <p:cTn id="22" presetID="9" presetClass="emph" presetSubtype="0" nodeType="withEffect">
                                  <p:stCondLst>
                                    <p:cond delay="0"/>
                                  </p:stCondLst>
                                  <p:childTnLst>
                                    <p:set>
                                      <p:cBhvr rctx="PPT">
                                        <p:cTn id="23" dur="indefinite"/>
                                        <p:tgtEl>
                                          <p:spTgt spid="2">
                                            <p:txEl>
                                              <p:pRg st="0" end="0"/>
                                            </p:txEl>
                                          </p:spTgt>
                                        </p:tgtEl>
                                        <p:attrNameLst>
                                          <p:attrName>style.opacity</p:attrName>
                                        </p:attrNameLst>
                                      </p:cBhvr>
                                      <p:to>
                                        <p:strVal val="0.25"/>
                                      </p:to>
                                    </p:set>
                                    <p:animEffect filter="image" prLst="opacity: 0.25">
                                      <p:cBhvr rctx="IE">
                                        <p:cTn id="24" dur="indefinite"/>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2">
                                            <p:txEl>
                                              <p:pRg st="2" end="2"/>
                                            </p:txEl>
                                          </p:spTgt>
                                        </p:tgtEl>
                                        <p:attrNameLst>
                                          <p:attrName>style.opacity</p:attrName>
                                        </p:attrNameLst>
                                      </p:cBhvr>
                                      <p:to>
                                        <p:strVal val="1"/>
                                      </p:to>
                                    </p:set>
                                    <p:animEffect filter="image" prLst="opacity: 1">
                                      <p:cBhvr rctx="IE">
                                        <p:cTn id="29" dur="indefinite"/>
                                        <p:tgtEl>
                                          <p:spTgt spid="2">
                                            <p:txEl>
                                              <p:pRg st="2" end="2"/>
                                            </p:txEl>
                                          </p:spTgt>
                                        </p:tgtEl>
                                      </p:cBhvr>
                                    </p:animEffect>
                                  </p:childTnLst>
                                </p:cTn>
                              </p:par>
                              <p:par>
                                <p:cTn id="30" presetID="9" presetClass="emph" presetSubtype="0" nodeType="withEffect">
                                  <p:stCondLst>
                                    <p:cond delay="0"/>
                                  </p:stCondLst>
                                  <p:childTnLst>
                                    <p:set>
                                      <p:cBhvr rctx="PPT">
                                        <p:cTn id="31" dur="indefinite"/>
                                        <p:tgtEl>
                                          <p:spTgt spid="2">
                                            <p:txEl>
                                              <p:pRg st="1" end="1"/>
                                            </p:txEl>
                                          </p:spTgt>
                                        </p:tgtEl>
                                        <p:attrNameLst>
                                          <p:attrName>style.opacity</p:attrName>
                                        </p:attrNameLst>
                                      </p:cBhvr>
                                      <p:to>
                                        <p:strVal val="0.25"/>
                                      </p:to>
                                    </p:set>
                                    <p:animEffect filter="image" prLst="opacity: 0.25">
                                      <p:cBhvr rctx="IE">
                                        <p:cTn id="32" dur="indefinite"/>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Inject Rundll32 (32 Bit)</a:t>
            </a:r>
          </a:p>
          <a:p>
            <a:r>
              <a:rPr lang="en-GB" sz="6600" dirty="0" smtClean="0"/>
              <a:t>PowerShell again</a:t>
            </a:r>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0000" lnSpcReduction="20000"/>
          </a:bodyPr>
          <a:lstStyle/>
          <a:p>
            <a:r>
              <a:rPr lang="en-GB" dirty="0" smtClean="0"/>
              <a:t>Current Macro Payloads (Cobalt Strike /  Empire)</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91750270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Generate Macros</a:t>
            </a:r>
          </a:p>
          <a:p>
            <a:r>
              <a:rPr lang="en-GB" sz="6600" dirty="0" smtClean="0"/>
              <a:t>Enumerate</a:t>
            </a:r>
          </a:p>
          <a:p>
            <a:r>
              <a:rPr lang="en-GB" sz="6600" dirty="0" smtClean="0"/>
              <a:t>Weaknesses</a:t>
            </a:r>
          </a:p>
          <a:p>
            <a:r>
              <a:rPr lang="en-GB" sz="6600" dirty="0" smtClean="0"/>
              <a:t>Compatibility</a:t>
            </a:r>
          </a:p>
          <a:p>
            <a:r>
              <a:rPr lang="en-GB" sz="6600" dirty="0" smtClean="0"/>
              <a:t>Integrate</a:t>
            </a:r>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Introducing </a:t>
            </a:r>
            <a:r>
              <a:rPr lang="en-GB" dirty="0" err="1" smtClean="0"/>
              <a:t>WePWNise</a:t>
            </a:r>
            <a:endParaRPr lang="en-GB" dirty="0" smtClean="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6922068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Injection</a:t>
            </a:r>
          </a:p>
          <a:p>
            <a:r>
              <a:rPr lang="en-GB" sz="6600" dirty="0" smtClean="0"/>
              <a:t>Enumeration</a:t>
            </a:r>
          </a:p>
          <a:p>
            <a:r>
              <a:rPr lang="en-GB" sz="6600" dirty="0" smtClean="0"/>
              <a:t>Avoid EMET</a:t>
            </a:r>
          </a:p>
          <a:p>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err="1" smtClean="0"/>
              <a:t>WePWNise</a:t>
            </a:r>
            <a:r>
              <a:rPr lang="en-GB" dirty="0" smtClean="0"/>
              <a:t>? The How.</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7570531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pPr marL="0" indent="0">
              <a:buNone/>
            </a:pPr>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Demonstration</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47995766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Blocked? No way.</a:t>
            </a:r>
          </a:p>
          <a:p>
            <a:r>
              <a:rPr lang="en-GB" sz="6600" dirty="0" smtClean="0"/>
              <a:t>EMET? Good luck with that.</a:t>
            </a:r>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7500" lnSpcReduction="20000"/>
          </a:bodyPr>
          <a:lstStyle/>
          <a:p>
            <a:r>
              <a:rPr lang="en-GB" dirty="0" smtClean="0"/>
              <a:t>What if I block X, Y and EMET Z?</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812989214"/>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MWR Labs">
      <a:dk1>
        <a:srgbClr val="263038"/>
      </a:dk1>
      <a:lt1>
        <a:srgbClr val="F5F5F5"/>
      </a:lt1>
      <a:dk2>
        <a:srgbClr val="263038"/>
      </a:dk2>
      <a:lt2>
        <a:srgbClr val="0DF2A3"/>
      </a:lt2>
      <a:accent1>
        <a:srgbClr val="F5F5F5"/>
      </a:accent1>
      <a:accent2>
        <a:srgbClr val="00FFFF"/>
      </a:accent2>
      <a:accent3>
        <a:srgbClr val="0066FF"/>
      </a:accent3>
      <a:accent4>
        <a:srgbClr val="FFFF66"/>
      </a:accent4>
      <a:accent5>
        <a:srgbClr val="FE2870"/>
      </a:accent5>
      <a:accent6>
        <a:srgbClr val="DCDCDC"/>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4-3.potx" id="{D8798417-B669-4470-8122-C28D6278E0F1}" vid="{02C730DB-D6C1-4A53-86F8-3356B7933074}"/>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mwri-labs-template-4-3</Template>
  <TotalTime>368</TotalTime>
  <Words>726</Words>
  <Application>Microsoft Office PowerPoint</Application>
  <PresentationFormat>Custom</PresentationFormat>
  <Paragraphs>93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Helvetica Light</vt:lpstr>
      <vt:lpstr>Helvetica Neue</vt:lpstr>
      <vt:lpstr>Helvetica</vt:lpstr>
      <vt:lpstr>Lucida Console</vt:lpstr>
      <vt:lpstr>Lucida Sans Unicode</vt:lpstr>
      <vt:lpstr>White</vt:lpstr>
      <vt:lpstr>PowerPoint Presentation</vt:lpstr>
      <vt:lpstr>Smart Implants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Yiu</dc:creator>
  <cp:lastModifiedBy>Vincent Yiu</cp:lastModifiedBy>
  <cp:revision>50</cp:revision>
  <dcterms:created xsi:type="dcterms:W3CDTF">2016-05-19T09:56:51Z</dcterms:created>
  <dcterms:modified xsi:type="dcterms:W3CDTF">2016-05-31T11:19:53Z</dcterms:modified>
</cp:coreProperties>
</file>