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339" r:id="rId3"/>
    <p:sldId id="343" r:id="rId4"/>
    <p:sldId id="345" r:id="rId5"/>
    <p:sldId id="344" r:id="rId6"/>
    <p:sldId id="346" r:id="rId7"/>
    <p:sldId id="347" r:id="rId8"/>
    <p:sldId id="349" r:id="rId9"/>
    <p:sldId id="350" r:id="rId10"/>
    <p:sldId id="351" r:id="rId11"/>
    <p:sldId id="352" r:id="rId12"/>
    <p:sldId id="353" r:id="rId13"/>
    <p:sldId id="355" r:id="rId14"/>
    <p:sldId id="356" r:id="rId15"/>
    <p:sldId id="357" r:id="rId16"/>
    <p:sldId id="359" r:id="rId17"/>
    <p:sldId id="360" r:id="rId18"/>
    <p:sldId id="358" r:id="rId19"/>
    <p:sldId id="361" r:id="rId20"/>
    <p:sldId id="257" r:id="rId21"/>
    <p:sldId id="331" r:id="rId22"/>
    <p:sldId id="330" r:id="rId23"/>
    <p:sldId id="322" r:id="rId24"/>
    <p:sldId id="323" r:id="rId25"/>
    <p:sldId id="324" r:id="rId26"/>
    <p:sldId id="332" r:id="rId27"/>
    <p:sldId id="328" r:id="rId28"/>
    <p:sldId id="333" r:id="rId29"/>
    <p:sldId id="334" r:id="rId30"/>
    <p:sldId id="335" r:id="rId31"/>
    <p:sldId id="336" r:id="rId32"/>
    <p:sldId id="326" r:id="rId33"/>
    <p:sldId id="325" r:id="rId34"/>
    <p:sldId id="329" r:id="rId35"/>
    <p:sldId id="338" r:id="rId36"/>
    <p:sldId id="337" r:id="rId37"/>
    <p:sldId id="354" r:id="rId38"/>
    <p:sldId id="341" r:id="rId39"/>
    <p:sldId id="342" r:id="rId40"/>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 initials="k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4" autoAdjust="0"/>
    <p:restoredTop sz="75329" autoAdjust="0"/>
  </p:normalViewPr>
  <p:slideViewPr>
    <p:cSldViewPr snapToGrid="0" snapToObjects="1">
      <p:cViewPr varScale="1">
        <p:scale>
          <a:sx n="43" d="100"/>
          <a:sy n="43" d="100"/>
        </p:scale>
        <p:origin x="84" y="14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6T03:24:07.461" idx="7">
    <p:pos x="5865" y="2007"/>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08T10:38:08.881" idx="9">
    <p:pos x="11968" y="2696"/>
    <p:text>I might create a table from scratch here. Leaving it for the end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6-15T00:04:27.180" idx="10">
    <p:pos x="11010" y="3231"/>
    <p:text>This should appear after the last bullet point.
if a writable share with a trusted location is preesnt
then it's game over.</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6-06-08T07:12:27.345" idx="8">
    <p:pos x="9152" y="2688"/>
    <p:text>Shall we keep these?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15/06/2016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When you open a new file that has active content (data connections, macros, and so on) the Message Bar appears because active content may contain viruses and other security hazards that could harm your computer or your organization’s network. However, if you trust the source of the file, or know that the active content is secure (for example, the macro is signed by a trusted publisher), then you can enable the file’s active content. This makes it a trusted document.</a:t>
            </a:r>
          </a:p>
          <a:p>
            <a:endParaRPr lang="en-GB" baseline="0" dirty="0" smtClean="0"/>
          </a:p>
          <a:p>
            <a:r>
              <a:rPr lang="en-GB" baseline="0" dirty="0" smtClean="0"/>
              <a:t>Add-ins are disabled by default.</a:t>
            </a:r>
          </a:p>
        </p:txBody>
      </p:sp>
    </p:spTree>
    <p:extLst>
      <p:ext uri="{BB962C8B-B14F-4D97-AF65-F5344CB8AC3E}">
        <p14:creationId xmlns:p14="http://schemas.microsoft.com/office/powerpoint/2010/main" val="23569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Formatting consistency is a typical business requirement for various business processing.</a:t>
            </a:r>
          </a:p>
          <a:p>
            <a:endParaRPr lang="en-GB" baseline="0" dirty="0" smtClean="0"/>
          </a:p>
          <a:p>
            <a:r>
              <a:rPr lang="en-GB" baseline="0" dirty="0" smtClean="0"/>
              <a:t>In enterprise environments templates paths (typically residing on file servers) are have been found on file shares, often user writable ;)</a:t>
            </a:r>
          </a:p>
          <a:p>
            <a:endParaRPr lang="en-GB" baseline="0" dirty="0" smtClean="0"/>
          </a:p>
          <a:p>
            <a:r>
              <a:rPr lang="en-GB" baseline="0" dirty="0" smtClean="0"/>
              <a:t>Exploitation benefits.</a:t>
            </a:r>
          </a:p>
          <a:p>
            <a:endParaRPr lang="en-GB" baseline="0" dirty="0" smtClean="0"/>
          </a:p>
          <a:p>
            <a:r>
              <a:rPr lang="en-GB" baseline="0" dirty="0" smtClean="0"/>
              <a:t>Natively asynchronous but consistent execution mechanism.</a:t>
            </a:r>
          </a:p>
          <a:p>
            <a:endParaRPr lang="en-GB" baseline="0" dirty="0" smtClean="0"/>
          </a:p>
          <a:p>
            <a:r>
              <a:rPr lang="en-GB" baseline="0" dirty="0" smtClean="0"/>
              <a:t>Is not included in any </a:t>
            </a:r>
            <a:r>
              <a:rPr lang="en-GB" baseline="0" dirty="0" err="1" smtClean="0"/>
              <a:t>startup</a:t>
            </a:r>
            <a:r>
              <a:rPr lang="en-GB" baseline="0" dirty="0" smtClean="0"/>
              <a:t> location, however it is pretty certain that at some point office documents will be opened.</a:t>
            </a:r>
          </a:p>
          <a:p>
            <a:endParaRPr lang="en-GB" baseline="0" dirty="0" smtClean="0"/>
          </a:p>
          <a:p>
            <a:r>
              <a:rPr lang="en-GB" baseline="0" dirty="0" smtClean="0"/>
              <a:t>Everything is in memory</a:t>
            </a:r>
          </a:p>
          <a:p>
            <a:endParaRPr lang="en-GB" baseline="0" dirty="0" smtClean="0"/>
          </a:p>
          <a:p>
            <a:r>
              <a:rPr lang="en-GB" baseline="0" dirty="0" smtClean="0"/>
              <a:t>Can “bridge” segmented environments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Normal </a:t>
            </a:r>
            <a:r>
              <a:rPr lang="en-GB" baseline="0" dirty="0" err="1" smtClean="0"/>
              <a:t>dotm</a:t>
            </a:r>
            <a:r>
              <a:rPr lang="en-GB" baseline="0" dirty="0" smtClean="0"/>
              <a:t> can be found in %USERPOFILE%\Microsoft\Templates. </a:t>
            </a:r>
            <a:r>
              <a:rPr lang="en-GB" sz="2200" b="0" i="0" dirty="0" smtClean="0">
                <a:effectLst/>
                <a:latin typeface="Helvetica Neue"/>
                <a:ea typeface="Helvetica Neue"/>
                <a:cs typeface="Helvetica Neue"/>
                <a:sym typeface="Helvetica Neue"/>
              </a:rPr>
              <a:t>If Normal.dotm is renamed, damaged, or moved, Word automatically creates a new version (which uses the original default settings) the next time </a:t>
            </a:r>
            <a:endParaRPr lang="en-GB" baseline="0" dirty="0" smtClean="0"/>
          </a:p>
          <a:p>
            <a:endParaRPr lang="en-GB" baseline="0" dirty="0" smtClean="0"/>
          </a:p>
          <a:p>
            <a:r>
              <a:rPr lang="en-GB" baseline="0" dirty="0" smtClean="0"/>
              <a:t>But by far the most popular and strong template is one of outlook, especially if a daily </a:t>
            </a:r>
            <a:r>
              <a:rPr lang="en-GB" baseline="0" dirty="0" err="1" smtClean="0"/>
              <a:t>comms</a:t>
            </a:r>
            <a:r>
              <a:rPr lang="en-GB" baseline="0" dirty="0" smtClean="0"/>
              <a:t> are expected.</a:t>
            </a:r>
          </a:p>
          <a:p>
            <a:endParaRPr lang="en-GB" baseline="0" dirty="0" smtClean="0"/>
          </a:p>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But by far the most popular and strong template is one of outlook, especially if a daily </a:t>
            </a:r>
            <a:r>
              <a:rPr lang="en-GB" baseline="0" dirty="0" err="1" smtClean="0"/>
              <a:t>callbacks</a:t>
            </a:r>
            <a:r>
              <a:rPr lang="en-GB" baseline="0" dirty="0" smtClean="0"/>
              <a:t> are needed.</a:t>
            </a:r>
          </a:p>
          <a:p>
            <a:endParaRPr lang="en-GB" baseline="0" dirty="0" smtClean="0"/>
          </a:p>
          <a:p>
            <a:r>
              <a:rPr lang="en-GB" baseline="0" dirty="0" smtClean="0"/>
              <a:t>Doesn’t have trusted locations</a:t>
            </a:r>
          </a:p>
          <a:p>
            <a:endParaRPr lang="en-GB" baseline="0" dirty="0" smtClean="0"/>
          </a:p>
          <a:p>
            <a:r>
              <a:rPr lang="en-GB" baseline="0" dirty="0" smtClean="0"/>
              <a:t>Has a default security setting for signed only macros, but the certificate signing application is available in every office installation.</a:t>
            </a:r>
          </a:p>
          <a:p>
            <a:endParaRPr lang="en-GB" baseline="0" dirty="0" smtClean="0"/>
          </a:p>
          <a:p>
            <a:endParaRPr lang="en-GB" baseline="0" dirty="0" smtClean="0"/>
          </a:p>
          <a:p>
            <a:r>
              <a:rPr lang="en-GB" sz="2200" b="0" i="0" dirty="0" smtClean="0">
                <a:effectLst/>
                <a:latin typeface="Helvetica Neue"/>
                <a:ea typeface="Helvetica Neue"/>
                <a:cs typeface="Helvetica Neue"/>
                <a:sym typeface="Helvetica Neue"/>
              </a:rPr>
              <a:t>The </a:t>
            </a:r>
            <a:r>
              <a:rPr lang="en-GB" sz="2200" b="1" i="0" dirty="0" err="1" smtClean="0">
                <a:effectLst/>
                <a:latin typeface="Helvetica Neue"/>
                <a:ea typeface="Helvetica Neue"/>
                <a:cs typeface="Helvetica Neue"/>
                <a:sym typeface="Helvetica Neue"/>
              </a:rPr>
              <a:t>NewMailEx</a:t>
            </a:r>
            <a:r>
              <a:rPr lang="en-GB" sz="2200" b="0" i="0" dirty="0" smtClean="0">
                <a:effectLst/>
                <a:latin typeface="Helvetica Neue"/>
                <a:ea typeface="Helvetica Neue"/>
                <a:cs typeface="Helvetica Neue"/>
                <a:sym typeface="Helvetica Neue"/>
              </a:rPr>
              <a:t> event fires when a new message arrives in the Inbox and before client rule processing occurs.</a:t>
            </a:r>
          </a:p>
          <a:p>
            <a:endParaRPr lang="en-GB" sz="2000" b="0" i="0" baseline="0" dirty="0" smtClean="0">
              <a:effectLst/>
              <a:latin typeface="Helvetica Neue"/>
              <a:sym typeface="Helvetica Neue"/>
            </a:endParaRPr>
          </a:p>
          <a:p>
            <a:endParaRPr lang="en-GB" sz="2000" baseline="0" dirty="0" smtClean="0"/>
          </a:p>
          <a:p>
            <a:endParaRPr lang="en-GB" sz="2000"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Virtual desktop infrastructure (VDI) is the practice of hosting a desktop operating system within a virtual machine (VM) running on a centralized server.</a:t>
            </a:r>
          </a:p>
          <a:p>
            <a:endParaRPr lang="en-GB" baseline="0" dirty="0" smtClean="0"/>
          </a:p>
          <a:p>
            <a:r>
              <a:rPr lang="en-GB" baseline="0" dirty="0" smtClean="0"/>
              <a:t>Centralized and simplified IT desktop management</a:t>
            </a:r>
          </a:p>
          <a:p>
            <a:r>
              <a:rPr lang="en-GB" baseline="0" dirty="0" smtClean="0"/>
              <a:t>Reduced cost and hardware</a:t>
            </a:r>
          </a:p>
          <a:p>
            <a:r>
              <a:rPr lang="en-GB" baseline="0" dirty="0" smtClean="0"/>
              <a:t>Increased mobility and remote access</a:t>
            </a:r>
          </a:p>
          <a:p>
            <a:pPr marL="0" marR="0" indent="0" defTabSz="457200" eaLnBrk="1" fontAlgn="auto" latinLnBrk="0" hangingPunct="1">
              <a:lnSpc>
                <a:spcPct val="117999"/>
              </a:lnSpc>
              <a:spcBef>
                <a:spcPts val="0"/>
              </a:spcBef>
              <a:spcAft>
                <a:spcPts val="0"/>
              </a:spcAft>
              <a:buClrTx/>
              <a:buSzTx/>
              <a:buFontTx/>
              <a:buNone/>
              <a:tabLst/>
              <a:defRPr/>
            </a:pPr>
            <a:endParaRPr lang="en-GB" sz="2200" b="0" i="0" dirty="0" smtClean="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Gives employees the freedom to work from anywhere while cutting IT costs</a:t>
            </a:r>
          </a:p>
          <a:p>
            <a:endParaRPr lang="en-GB" baseline="0" dirty="0" smtClean="0"/>
          </a:p>
          <a:p>
            <a:r>
              <a:rPr lang="en-GB" baseline="0" dirty="0" smtClean="0"/>
              <a:t>Two predominant technologies, </a:t>
            </a:r>
            <a:r>
              <a:rPr lang="en-GB" baseline="0" dirty="0" err="1" smtClean="0"/>
              <a:t>citrix</a:t>
            </a:r>
            <a:r>
              <a:rPr lang="en-GB" baseline="0" dirty="0" smtClean="0"/>
              <a:t> and </a:t>
            </a:r>
            <a:r>
              <a:rPr lang="en-GB" baseline="0" dirty="0" err="1" smtClean="0"/>
              <a:t>vmware</a:t>
            </a:r>
            <a:endParaRPr lang="en-GB" baseline="0" dirty="0" smtClean="0"/>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typical </a:t>
            </a:r>
            <a:r>
              <a:rPr lang="en-GB" sz="2200" b="0" i="0" dirty="0" err="1" smtClean="0">
                <a:effectLst/>
                <a:latin typeface="Helvetica Neue"/>
                <a:ea typeface="Helvetica Neue"/>
                <a:cs typeface="Helvetica Neue"/>
                <a:sym typeface="Helvetica Neue"/>
              </a:rPr>
              <a:t>on-premise</a:t>
            </a:r>
            <a:r>
              <a:rPr lang="en-GB" sz="2200" b="0" i="0" dirty="0" smtClean="0">
                <a:effectLst/>
                <a:latin typeface="Helvetica Neue"/>
                <a:ea typeface="Helvetica Neue"/>
                <a:cs typeface="Helvetica Neue"/>
                <a:sym typeface="Helvetica Neue"/>
              </a:rPr>
              <a:t> server-hosted virtual desktop model, focusing on the data </a:t>
            </a:r>
            <a:r>
              <a:rPr lang="en-GB" sz="2200" b="0" i="0" dirty="0" err="1" smtClean="0">
                <a:effectLst/>
                <a:latin typeface="Helvetica Neue"/>
                <a:ea typeface="Helvetica Neue"/>
                <a:cs typeface="Helvetica Neue"/>
                <a:sym typeface="Helvetica Neue"/>
              </a:rPr>
              <a:t>center</a:t>
            </a:r>
            <a:r>
              <a:rPr lang="en-GB" sz="2200" b="0" i="0" dirty="0" smtClean="0">
                <a:effectLst/>
                <a:latin typeface="Helvetica Neue"/>
                <a:ea typeface="Helvetica Neue"/>
                <a:cs typeface="Helvetica Neue"/>
                <a:sym typeface="Helvetica Neue"/>
              </a:rPr>
              <a:t>. As VDI and cloud computing have matured, a second software-as-a-service model of desktop computing has been reborn in the form as </a:t>
            </a:r>
            <a:r>
              <a:rPr lang="en-GB" sz="2200" b="0" i="0" dirty="0" err="1" smtClean="0">
                <a:effectLst/>
                <a:latin typeface="Helvetica Neue"/>
                <a:ea typeface="Helvetica Neue"/>
                <a:cs typeface="Helvetica Neue"/>
                <a:sym typeface="Helvetica Neue"/>
              </a:rPr>
              <a:t>DaaS</a:t>
            </a:r>
            <a:r>
              <a:rPr lang="en-GB" sz="2200" b="0" i="0" dirty="0" smtClean="0">
                <a:effectLst/>
                <a:latin typeface="Helvetica Neue"/>
                <a:ea typeface="Helvetica Neue"/>
                <a:cs typeface="Helvetica Neue"/>
                <a:sym typeface="Helvetica Neue"/>
              </a:rPr>
              <a:t>.</a:t>
            </a:r>
            <a:endParaRPr lang="en-GB" sz="2200" b="0" i="0" baseline="0" dirty="0" smtClean="0">
              <a:effectLst/>
              <a:latin typeface="Helvetica Neue"/>
              <a:ea typeface="Helvetica Neue"/>
              <a:cs typeface="Helvetica Neue"/>
              <a:sym typeface="Helvetica Neue"/>
            </a:endParaRPr>
          </a:p>
          <a:p>
            <a:endParaRPr lang="en-GB" baseline="0" dirty="0" smtClean="0"/>
          </a:p>
          <a:p>
            <a:r>
              <a:rPr lang="en-GB" baseline="0" dirty="0" smtClean="0"/>
              <a:t>Although not a security control, the deployment of this technology has a significant implications in persistence, especially in user land persistence.</a:t>
            </a:r>
          </a:p>
          <a:p>
            <a:endParaRPr lang="en-GB" baseline="0" dirty="0" smtClean="0"/>
          </a:p>
          <a:p>
            <a:r>
              <a:rPr lang="en-GB" baseline="0" dirty="0" smtClean="0"/>
              <a:t>Recently seen more often in red team engagements.</a:t>
            </a:r>
          </a:p>
          <a:p>
            <a:endParaRPr lang="en-GB" baseline="0" dirty="0" smtClean="0"/>
          </a:p>
          <a:p>
            <a:r>
              <a:rPr lang="en-GB" sz="2200" b="0" i="0" dirty="0" smtClean="0">
                <a:effectLst/>
                <a:latin typeface="Helvetica Neue"/>
                <a:ea typeface="Helvetica Neue"/>
                <a:cs typeface="Helvetica Neue"/>
                <a:sym typeface="Helvetica Neue"/>
              </a:rPr>
              <a:t>Desktop virtualization implementations are classified based on whether the virtual desktop runs remotely or locally, on whether the access is required to be constant or is designed to be intermittent, and on whether or not the virtual desktop persists between sessions. </a:t>
            </a:r>
            <a:endParaRPr lang="en-GB" baseline="0" dirty="0" smtClean="0"/>
          </a:p>
          <a:p>
            <a:r>
              <a:rPr lang="en-GB" baseline="0" dirty="0" smtClean="0"/>
              <a:t>Persist in VDIs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Although not a security control, the deployment of this technology has a significant implications in persistence, especially in user land persistence.</a:t>
            </a:r>
          </a:p>
        </p:txBody>
      </p:sp>
    </p:spTree>
    <p:extLst>
      <p:ext uri="{BB962C8B-B14F-4D97-AF65-F5344CB8AC3E}">
        <p14:creationId xmlns:p14="http://schemas.microsoft.com/office/powerpoint/2010/main" val="23569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Persisting through templates offers</a:t>
            </a:r>
            <a:r>
              <a:rPr lang="en-GB" baseline="0" dirty="0" smtClean="0"/>
              <a:t> multiple advantages and in some scenarios the only vector.</a:t>
            </a:r>
            <a:endParaRPr lang="en-GB" dirty="0" smtClean="0"/>
          </a:p>
          <a:p>
            <a:endParaRPr lang="en-GB" baseline="0" dirty="0" smtClean="0"/>
          </a:p>
          <a:p>
            <a:r>
              <a:rPr lang="en-GB" baseline="0" dirty="0" smtClean="0"/>
              <a:t>Office events defined as macros provide a by design asynchronous mechanism from the perspective of an OS. It’s very likely that a user will run office applications at regular intervals</a:t>
            </a:r>
          </a:p>
          <a:p>
            <a:endParaRPr lang="en-GB" baseline="0" dirty="0" smtClean="0"/>
          </a:p>
          <a:p>
            <a:r>
              <a:rPr lang="en-GB" baseline="0" dirty="0" smtClean="0"/>
              <a:t>The template locations are not deemed as </a:t>
            </a:r>
            <a:r>
              <a:rPr lang="en-GB" baseline="0" dirty="0" err="1" smtClean="0"/>
              <a:t>startup</a:t>
            </a:r>
            <a:r>
              <a:rPr lang="en-GB" baseline="0" dirty="0" smtClean="0"/>
              <a:t> locations from an </a:t>
            </a:r>
            <a:r>
              <a:rPr lang="en-GB" baseline="0" dirty="0" err="1" smtClean="0"/>
              <a:t>os</a:t>
            </a:r>
            <a:r>
              <a:rPr lang="en-GB" baseline="0" dirty="0" smtClean="0"/>
              <a:t> perspective, however execution is guaranteed as long as the office app is used. Outlook is the most used followed by Word and excel, therefore most common to be back doored. </a:t>
            </a:r>
          </a:p>
          <a:p>
            <a:endParaRPr lang="en-GB" baseline="0" dirty="0" smtClean="0"/>
          </a:p>
          <a:p>
            <a:r>
              <a:rPr lang="en-GB" baseline="0" dirty="0" smtClean="0"/>
              <a:t>Share writable trusted locations</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Templates can be password protected to defend against automated analysis tools. Password can be reset as described by enigma, therefore not a strong defence against IR.</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dirty="0" smtClean="0"/>
              <a:t>“C:\Program Files\Microsoft Office\OFFICE11\OUTLOOK.EXE" /</a:t>
            </a:r>
            <a:r>
              <a:rPr lang="en-GB" dirty="0" err="1" smtClean="0"/>
              <a:t>autorun</a:t>
            </a:r>
            <a:r>
              <a:rPr lang="en-GB" dirty="0" smtClean="0"/>
              <a:t> hello</a:t>
            </a:r>
            <a:endParaRPr lang="en-GB" baseline="0" dirty="0" smtClean="0"/>
          </a:p>
          <a:p>
            <a:endParaRPr lang="en-GB" baseline="0" dirty="0" smtClean="0"/>
          </a:p>
          <a:p>
            <a:endParaRPr lang="en-GB" baseline="0" dirty="0" smtClean="0"/>
          </a:p>
          <a:p>
            <a:r>
              <a:rPr lang="en-GB" baseline="0" dirty="0" smtClean="0"/>
              <a:t>Bypasses by design application control as we will later see.</a:t>
            </a:r>
          </a:p>
          <a:p>
            <a:endParaRPr lang="en-GB" baseline="0" dirty="0" smtClean="0"/>
          </a:p>
          <a:p>
            <a:r>
              <a:rPr lang="en-GB" baseline="0" dirty="0" smtClean="0"/>
              <a:t>Templates can be password protected to defend against automated analysis tools. Password can be reset as described by enigma, therefore not a strong defence against IR.</a:t>
            </a:r>
          </a:p>
        </p:txBody>
      </p:sp>
    </p:spTree>
    <p:extLst>
      <p:ext uri="{BB962C8B-B14F-4D97-AF65-F5344CB8AC3E}">
        <p14:creationId xmlns:p14="http://schemas.microsoft.com/office/powerpoint/2010/main" val="235699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we decided to raise the bar. On a host with macros disabled explicitly we have enabled application control.</a:t>
            </a:r>
          </a:p>
          <a:p>
            <a:r>
              <a:rPr lang="en-GB" baseline="0" dirty="0" smtClean="0"/>
              <a:t> </a:t>
            </a:r>
          </a:p>
          <a:p>
            <a:r>
              <a:rPr lang="en-GB" baseline="0" dirty="0" smtClean="0"/>
              <a:t>The use of office applications transparently bypasses this security control, as applications have been granted execution rights. Office VBA effectively provides by design, a native code execution container-framework.</a:t>
            </a:r>
          </a:p>
          <a:p>
            <a:endParaRPr lang="en-GB" baseline="0" dirty="0" smtClean="0"/>
          </a:p>
          <a:p>
            <a:r>
              <a:rPr lang="en-GB" baseline="0" dirty="0" smtClean="0"/>
              <a:t>https://technet.microsoft.com/en-us/library/ee844118.aspx</a:t>
            </a:r>
          </a:p>
          <a:p>
            <a:endParaRPr lang="en-GB" baseline="0" dirty="0" smtClean="0"/>
          </a:p>
          <a:p>
            <a:r>
              <a:rPr lang="en-GB" baseline="0" dirty="0" smtClean="0"/>
              <a:t>Now in some cases what the </a:t>
            </a:r>
            <a:r>
              <a:rPr lang="en-GB" baseline="0" dirty="0" err="1" smtClean="0"/>
              <a:t>vba</a:t>
            </a:r>
            <a:r>
              <a:rPr lang="en-GB" baseline="0" dirty="0" smtClean="0"/>
              <a:t> code does is to call a whitelisted binary on the compromised host to do the actual loading of the shellcode (e.g. powershell.exe, along with a number of others, many of those described in some awesome work made by Casey Smith (e.g. installutil.exe, regsvr32, </a:t>
            </a:r>
            <a:r>
              <a:rPr lang="en-GB" baseline="0" dirty="0" err="1" smtClean="0"/>
              <a:t>regasm</a:t>
            </a:r>
            <a:r>
              <a:rPr lang="en-GB" baseline="0" dirty="0" smtClean="0"/>
              <a:t>, mshta.exe click once - dfsvc.exe</a:t>
            </a:r>
          </a:p>
          <a:p>
            <a:endParaRPr lang="en-GB" baseline="0" dirty="0" smtClean="0"/>
          </a:p>
          <a:p>
            <a:r>
              <a:rPr lang="en-GB" baseline="0" dirty="0" smtClean="0"/>
              <a:t>Defining a singed binary whitelisting policy may come with a </a:t>
            </a:r>
            <a:r>
              <a:rPr lang="en-GB" baseline="0" dirty="0" err="1" smtClean="0"/>
              <a:t>tradeoff</a:t>
            </a:r>
            <a:r>
              <a:rPr lang="en-GB" baseline="0" dirty="0" smtClean="0"/>
              <a:t> that could offer </a:t>
            </a:r>
          </a:p>
          <a:p>
            <a:r>
              <a:rPr lang="en-GB" baseline="0" dirty="0" smtClean="0"/>
              <a:t>an attacker opportunities to execute arbitrary code (e.g. running an </a:t>
            </a:r>
            <a:r>
              <a:rPr lang="en-GB" baseline="0" dirty="0" err="1" smtClean="0"/>
              <a:t>ms</a:t>
            </a:r>
            <a:r>
              <a:rPr lang="en-GB" baseline="0" dirty="0" smtClean="0"/>
              <a:t> signed debugger and to debug a process that the user owns and directly manipulating its memory to execute code - cdb.exe)</a:t>
            </a:r>
          </a:p>
          <a:p>
            <a:endParaRPr lang="en-GB" baseline="0" dirty="0" smtClean="0"/>
          </a:p>
          <a:p>
            <a:r>
              <a:rPr lang="en-GB" baseline="0" dirty="0" smtClean="0"/>
              <a:t>. Fix this by allowing signed binaries from non-user writable locations.</a:t>
            </a:r>
          </a:p>
          <a:p>
            <a:endParaRPr lang="en-GB" baseline="0" dirty="0" smtClean="0"/>
          </a:p>
          <a:p>
            <a:r>
              <a:rPr lang="en-GB" baseline="0" dirty="0" smtClean="0"/>
              <a:t>So we’re on a host with macros </a:t>
            </a:r>
            <a:r>
              <a:rPr lang="en-GB" baseline="0" smtClean="0"/>
              <a:t>explicitly disabled we’ve </a:t>
            </a:r>
            <a:r>
              <a:rPr lang="en-GB" baseline="0" dirty="0" smtClean="0"/>
              <a:t>blocked a number of binaries that are typically invoked within macros to do all sorts of cool stuff. </a:t>
            </a:r>
            <a:r>
              <a:rPr lang="en-GB" baseline="0" dirty="0" err="1" smtClean="0"/>
              <a:t>E.g</a:t>
            </a:r>
            <a:r>
              <a:rPr lang="en-GB" baseline="0" dirty="0" smtClean="0"/>
              <a:t> </a:t>
            </a:r>
            <a:r>
              <a:rPr lang="en-GB" baseline="0" dirty="0" err="1" smtClean="0"/>
              <a:t>powershell</a:t>
            </a:r>
            <a:r>
              <a:rPr lang="en-GB" baseline="0" dirty="0" smtClean="0"/>
              <a:t>, rundll32, </a:t>
            </a:r>
            <a:r>
              <a:rPr lang="en-GB" baseline="0" dirty="0" err="1" smtClean="0"/>
              <a:t>installutlil</a:t>
            </a:r>
            <a:r>
              <a:rPr lang="en-GB" baseline="0" dirty="0" smtClean="0"/>
              <a:t>, regsvr32 and a number of other cool techniques described by @</a:t>
            </a:r>
            <a:r>
              <a:rPr lang="en-GB" baseline="0" dirty="0" err="1" smtClean="0"/>
              <a:t>subtee</a:t>
            </a:r>
            <a:r>
              <a:rPr lang="en-GB" baseline="0" dirty="0" smtClean="0"/>
              <a:t> and others</a:t>
            </a:r>
          </a:p>
        </p:txBody>
      </p:sp>
    </p:spTree>
    <p:extLst>
      <p:ext uri="{BB962C8B-B14F-4D97-AF65-F5344CB8AC3E}">
        <p14:creationId xmlns:p14="http://schemas.microsoft.com/office/powerpoint/2010/main" val="2356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p>
        </p:txBody>
      </p:sp>
    </p:spTree>
    <p:extLst>
      <p:ext uri="{BB962C8B-B14F-4D97-AF65-F5344CB8AC3E}">
        <p14:creationId xmlns:p14="http://schemas.microsoft.com/office/powerpoint/2010/main" val="205860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p>
        </p:txBody>
      </p:sp>
    </p:spTree>
    <p:extLst>
      <p:ext uri="{BB962C8B-B14F-4D97-AF65-F5344CB8AC3E}">
        <p14:creationId xmlns:p14="http://schemas.microsoft.com/office/powerpoint/2010/main" val="310664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May be many of you think that you’re a click away from success with the first thing in mind being this (give image) but let’s have a quick recap..</a:t>
            </a:r>
            <a:endParaRPr lang="en-GB" sz="2200" b="0" i="0" dirty="0" smtClean="0">
              <a:effectLst/>
              <a:latin typeface="Helvetica Neue"/>
              <a:ea typeface="Helvetica Neue"/>
              <a:cs typeface="Helvetica Neue"/>
              <a:sym typeface="Helvetica Neue"/>
            </a:endParaRPr>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Microsoft Office documents</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 Word, Excel, PowerPoint, Outlook</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and other types of documents can contain embedded code written in a programming language known as Visual Basic for Applications (VBA).</a:t>
            </a:r>
          </a:p>
          <a:p>
            <a:endParaRPr lang="en-GB" sz="2200" b="0" i="0" baseline="0" dirty="0" smtClean="0">
              <a:effectLst/>
              <a:latin typeface="Helvetica Neue"/>
              <a:sym typeface="Helvetica Neue"/>
            </a:endParaRPr>
          </a:p>
          <a:p>
            <a:r>
              <a:rPr lang="en-GB" baseline="0" dirty="0" smtClean="0"/>
              <a:t>add-ins, ActiveX controls</a:t>
            </a:r>
          </a:p>
          <a:p>
            <a:endParaRPr lang="en-GB" baseline="0" dirty="0" smtClean="0"/>
          </a:p>
          <a:p>
            <a:r>
              <a:rPr lang="en-GB" baseline="0" dirty="0" smtClean="0"/>
              <a:t>Mention that all testing was conducted against the default </a:t>
            </a:r>
            <a:r>
              <a:rPr lang="en-GB" baseline="0" dirty="0" err="1" smtClean="0"/>
              <a:t>configs</a:t>
            </a:r>
            <a:r>
              <a:rPr lang="en-GB" baseline="0" dirty="0" smtClean="0"/>
              <a:t>, offered for both local or via GPO enforced settings.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p>
        </p:txBody>
      </p:sp>
    </p:spTree>
    <p:extLst>
      <p:ext uri="{BB962C8B-B14F-4D97-AF65-F5344CB8AC3E}">
        <p14:creationId xmlns:p14="http://schemas.microsoft.com/office/powerpoint/2010/main" val="1473285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860323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in conclusion, we know that enumerating a configuration and attacking weaknesses does indeed work.</a:t>
            </a:r>
          </a:p>
          <a:p>
            <a:endParaRPr lang="en-GB" baseline="0" dirty="0" smtClean="0"/>
          </a:p>
          <a:p>
            <a:r>
              <a:rPr lang="en-GB" baseline="0" dirty="0" smtClean="0"/>
              <a:t>It adds reliability to the payload so that it can circumvent mechanisms that try to stop it from calling out back to the attacker.</a:t>
            </a:r>
          </a:p>
          <a:p>
            <a:endParaRPr lang="en-GB" baseline="0" dirty="0" smtClean="0"/>
          </a:p>
          <a:p>
            <a:r>
              <a:rPr lang="en-GB" baseline="0" dirty="0" smtClean="0"/>
              <a:t>So, the </a:t>
            </a:r>
            <a:r>
              <a:rPr lang="en-GB" baseline="0" dirty="0" err="1" smtClean="0"/>
              <a:t>sysadmins</a:t>
            </a:r>
            <a:r>
              <a:rPr lang="en-GB" baseline="0" dirty="0" smtClean="0"/>
              <a:t> know what’s happening, can probably see that the enumeration being performed, but there’s no reliable solution to fix it!</a:t>
            </a:r>
          </a:p>
        </p:txBody>
      </p:sp>
    </p:spTree>
    <p:extLst>
      <p:ext uri="{BB962C8B-B14F-4D97-AF65-F5344CB8AC3E}">
        <p14:creationId xmlns:p14="http://schemas.microsoft.com/office/powerpoint/2010/main" val="4259351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980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there has been a dramatic increase in threats using macros to spread malware via spam and social engineering over the last years, in particular for targeted attacks</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In the enterprise, recent data from our Office 365 Advanced Threat Protection service indicates 98% of Office-targeted threats use macros. Which confirms</a:t>
            </a:r>
            <a:r>
              <a:rPr lang="en-GB" sz="2200" b="0" i="0" baseline="0" dirty="0" smtClean="0">
                <a:effectLst/>
                <a:latin typeface="Helvetica Neue"/>
                <a:ea typeface="Helvetica Neue"/>
                <a:cs typeface="Helvetica Neue"/>
                <a:sym typeface="Helvetica Neue"/>
              </a:rPr>
              <a:t> what everyone knows and o</a:t>
            </a:r>
            <a:r>
              <a:rPr lang="en-GB" baseline="0" dirty="0" smtClean="0"/>
              <a:t>ut of experience from red teaming engagements, it has been the most prevalent delivery mechanism.</a:t>
            </a:r>
          </a:p>
          <a:p>
            <a:endParaRPr lang="en-GB" baseline="0" dirty="0" smtClean="0"/>
          </a:p>
          <a:p>
            <a:endParaRPr lang="en-GB" sz="2200" b="0" i="0" baseline="0" dirty="0" smtClean="0">
              <a:effectLst/>
              <a:latin typeface="Helvetica Neue"/>
              <a:sym typeface="Helvetica Neue"/>
            </a:endParaRPr>
          </a:p>
          <a:p>
            <a:r>
              <a:rPr lang="en-GB" baseline="0" dirty="0" smtClean="0"/>
              <a:t>https://www.microsoft.com/security/portal/enterprise/threatreports_july_2015.aspx#tab2</a:t>
            </a:r>
          </a:p>
          <a:p>
            <a:r>
              <a:rPr lang="en-GB" baseline="0" dirty="0" smtClean="0"/>
              <a:t>https://threatpost.com/microsoft-reports-massive-increase-in-macros-enabled-threats/110204/</a:t>
            </a:r>
          </a:p>
          <a:p>
            <a:endParaRPr lang="en-GB" baseline="0" dirty="0" smtClean="0"/>
          </a:p>
          <a:p>
            <a:r>
              <a:rPr lang="en-GB" baseline="0" dirty="0" smtClean="0"/>
              <a:t>Add an image with the enable content bar</a:t>
            </a:r>
          </a:p>
        </p:txBody>
      </p:sp>
    </p:spTree>
    <p:extLst>
      <p:ext uri="{BB962C8B-B14F-4D97-AF65-F5344CB8AC3E}">
        <p14:creationId xmlns:p14="http://schemas.microsoft.com/office/powerpoint/2010/main" val="23569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Templates have to be downloaded separately </a:t>
            </a:r>
          </a:p>
          <a:p>
            <a:r>
              <a:rPr lang="en-GB" baseline="0" dirty="0" smtClean="0"/>
              <a:t>https://www.microsoft.com/en-gb/download/details.aspx?Id=35554</a:t>
            </a:r>
          </a:p>
          <a:p>
            <a:endParaRPr lang="en-GB" baseline="0" dirty="0" smtClean="0"/>
          </a:p>
          <a:p>
            <a:r>
              <a:rPr lang="en-GB" baseline="0" dirty="0" smtClean="0"/>
              <a:t>Templates should be copied on the DC’s &lt;</a:t>
            </a:r>
            <a:r>
              <a:rPr lang="en-GB" baseline="0" dirty="0" err="1" smtClean="0"/>
              <a:t>SystemDrive</a:t>
            </a:r>
            <a:r>
              <a:rPr lang="en-GB" baseline="0" dirty="0" smtClean="0"/>
              <a:t>&gt;\Windows\</a:t>
            </a:r>
            <a:r>
              <a:rPr lang="en-GB" baseline="0" dirty="0" err="1" smtClean="0"/>
              <a:t>PolicyDefinitions</a:t>
            </a:r>
            <a:r>
              <a:rPr lang="en-GB" baseline="0" dirty="0" smtClean="0"/>
              <a:t> file system folder and the .</a:t>
            </a:r>
            <a:r>
              <a:rPr lang="en-GB" baseline="0" dirty="0" err="1" smtClean="0"/>
              <a:t>adml</a:t>
            </a:r>
            <a:r>
              <a:rPr lang="en-GB" baseline="0" dirty="0" smtClean="0"/>
              <a:t> file to the &lt;</a:t>
            </a:r>
            <a:r>
              <a:rPr lang="en-GB" baseline="0" dirty="0" err="1" smtClean="0"/>
              <a:t>SystemDrive</a:t>
            </a:r>
            <a:r>
              <a:rPr lang="en-GB" baseline="0" dirty="0" smtClean="0"/>
              <a:t>&gt;\Windows\</a:t>
            </a:r>
            <a:r>
              <a:rPr lang="en-GB" baseline="0" dirty="0" err="1" smtClean="0"/>
              <a:t>PolicyDefinitions</a:t>
            </a:r>
            <a:r>
              <a:rPr lang="en-GB" baseline="0" dirty="0" smtClean="0"/>
              <a:t>\</a:t>
            </a:r>
            <a:r>
              <a:rPr lang="en-GB" baseline="0" dirty="0" err="1" smtClean="0"/>
              <a:t>en</a:t>
            </a:r>
            <a:r>
              <a:rPr lang="en-GB" baseline="0" dirty="0" smtClean="0"/>
              <a:t>-US folder and then the group policy is extended to include the defined settings.</a:t>
            </a:r>
          </a:p>
          <a:p>
            <a:endParaRPr lang="en-GB" baseline="0" dirty="0" smtClean="0"/>
          </a:p>
          <a:p>
            <a:r>
              <a:rPr lang="en-GB" baseline="0" dirty="0" smtClean="0"/>
              <a:t>Multiple settings within the GPO effectively giving full control of the application options.</a:t>
            </a:r>
          </a:p>
          <a:p>
            <a:endParaRPr lang="en-GB" baseline="0" dirty="0" smtClean="0"/>
          </a:p>
          <a:p>
            <a:r>
              <a:rPr lang="en-GB" baseline="0" dirty="0" smtClean="0"/>
              <a:t>Both the machine and the user portion contains a setting to disable </a:t>
            </a:r>
            <a:r>
              <a:rPr lang="en-GB" baseline="0" dirty="0" err="1" smtClean="0"/>
              <a:t>vba</a:t>
            </a:r>
            <a:r>
              <a:rPr lang="en-GB" baseline="0" dirty="0" smtClean="0"/>
              <a:t> “Disable VBA for Office applications”, default to not configured which effectively results in allowing the use of macros.</a:t>
            </a:r>
          </a:p>
          <a:p>
            <a:endParaRPr lang="en-GB" baseline="0" dirty="0" smtClean="0"/>
          </a:p>
          <a:p>
            <a:r>
              <a:rPr lang="en-GB" baseline="0" dirty="0" smtClean="0"/>
              <a:t>Macros settings are configured individually per app using the “VBA Macro Notification Settings”. From the same GPO configuration areas ActiveX, add-ins </a:t>
            </a:r>
            <a:r>
              <a:rPr lang="en-GB" baseline="0" dirty="0" err="1" smtClean="0"/>
              <a:t>etc</a:t>
            </a:r>
            <a:r>
              <a:rPr lang="en-GB" baseline="0" dirty="0" smtClean="0"/>
              <a:t> can also be configured.</a:t>
            </a:r>
          </a:p>
          <a:p>
            <a:endParaRPr lang="en-GB" baseline="0" dirty="0" smtClean="0"/>
          </a:p>
          <a:p>
            <a:r>
              <a:rPr lang="en-GB" baseline="0" dirty="0" smtClean="0"/>
              <a:t>Companies rarely use this settings. I’ve only experienced once in a host build review. Not many colleagues have :)</a:t>
            </a:r>
          </a:p>
          <a:p>
            <a:endParaRPr lang="en-GB" baseline="0" dirty="0" smtClean="0"/>
          </a:p>
          <a:p>
            <a:r>
              <a:rPr lang="en-GB" baseline="0" dirty="0" smtClean="0"/>
              <a:t>Give picture with the disabled settings.</a:t>
            </a:r>
          </a:p>
          <a:p>
            <a:endParaRPr lang="en-GB" baseline="0" dirty="0" smtClean="0"/>
          </a:p>
          <a:p>
            <a:r>
              <a:rPr lang="en-GB" baseline="0" dirty="0" smtClean="0"/>
              <a:t>This can all bypassed as we will shortly see.</a:t>
            </a:r>
          </a:p>
        </p:txBody>
      </p:sp>
    </p:spTree>
    <p:extLst>
      <p:ext uri="{BB962C8B-B14F-4D97-AF65-F5344CB8AC3E}">
        <p14:creationId xmlns:p14="http://schemas.microsoft.com/office/powerpoint/2010/main" val="2356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May be say a quick sentence for each ?</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Trusted locations. By far the important from a security perspective,</a:t>
            </a:r>
          </a:p>
          <a:p>
            <a:endParaRPr lang="en-GB" baseline="0" dirty="0" smtClean="0"/>
          </a:p>
          <a:p>
            <a:endParaRPr lang="en-GB" baseline="0" dirty="0" smtClean="0"/>
          </a:p>
          <a:p>
            <a:r>
              <a:rPr lang="en-GB" baseline="0" dirty="0" smtClean="0"/>
              <a:t>https://support.office.com/en-gb/article/Create-remove-or-change-a-trusted-location-for-your-files-f5151879-25ea-4998-80a5-4208b3540a62</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The Microsoft Templates applies to all applications, in addition to application specific ones. The Templates directory contains the normal.dotm which is word’s default template and plays a key role is persistence as we will later see.</a:t>
            </a:r>
          </a:p>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Office’s installation </a:t>
            </a:r>
            <a:r>
              <a:rPr lang="en-GB" baseline="0" dirty="0" err="1" smtClean="0"/>
              <a:t>dir</a:t>
            </a:r>
            <a:r>
              <a:rPr lang="en-GB" baseline="0" dirty="0" smtClean="0"/>
              <a:t> within program also includes trusted locations (C:\program files\Microsoft Office\Templates).</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 Allow mix of policy and user locations -&gt; needs to be set to disabled. By default not.</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twitter.com/DidierStevens" TargetMode="External"/><Relationship Id="rId2" Type="http://schemas.openxmlformats.org/officeDocument/2006/relationships/hyperlink" Target="https://enigma0x3.net/" TargetMode="External"/><Relationship Id="rId1" Type="http://schemas.openxmlformats.org/officeDocument/2006/relationships/slideLayout" Target="../slideLayouts/slideLayout3.xml"/><Relationship Id="rId4" Type="http://schemas.openxmlformats.org/officeDocument/2006/relationships/hyperlink" Target="https://blog.didierstevens.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labs.mwrinfosecurity.co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Documents are files containing active content that has been enabled by the user</a:t>
            </a:r>
          </a:p>
          <a:p>
            <a:r>
              <a:rPr lang="en-GB" sz="6000" dirty="0" smtClean="0">
                <a:solidFill>
                  <a:schemeClr val="bg1"/>
                </a:solidFill>
              </a:rPr>
              <a:t>Trusted Publishers are entities provided with digital certificates that can be used to sign code (e.g. macros)</a:t>
            </a:r>
            <a:endParaRPr lang="en-GB" sz="6000" dirty="0">
              <a:solidFill>
                <a:schemeClr val="bg1"/>
              </a:solidFill>
            </a:endParaRPr>
          </a:p>
          <a:p>
            <a:r>
              <a:rPr lang="en-GB" sz="6000" dirty="0" smtClean="0">
                <a:solidFill>
                  <a:schemeClr val="bg1"/>
                </a:solidFill>
                <a:latin typeface="+mj-lt"/>
              </a:rPr>
              <a:t>Trusted Add-ins enable the extension of functionality of office applications using web technologies (e.g. JavaScript)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Documents and more</a:t>
            </a:r>
            <a:endParaRPr lang="en-GB" sz="3600" dirty="0">
              <a:solidFill>
                <a:schemeClr val="bg2"/>
              </a:solidFill>
            </a:endParaRPr>
          </a:p>
        </p:txBody>
      </p:sp>
    </p:spTree>
    <p:extLst>
      <p:ext uri="{BB962C8B-B14F-4D97-AF65-F5344CB8AC3E}">
        <p14:creationId xmlns:p14="http://schemas.microsoft.com/office/powerpoint/2010/main" val="1065450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security settings summary</a:t>
            </a:r>
            <a:endParaRPr lang="en-GB" sz="3600" dirty="0">
              <a:solidFill>
                <a:schemeClr val="bg2"/>
              </a:solidFill>
            </a:endParaRPr>
          </a:p>
        </p:txBody>
      </p:sp>
      <p:pic>
        <p:nvPicPr>
          <p:cNvPr id="8" name="Picture 7"/>
          <p:cNvPicPr/>
          <p:nvPr/>
        </p:nvPicPr>
        <p:blipFill>
          <a:blip r:embed="rId3"/>
          <a:stretch>
            <a:fillRect/>
          </a:stretch>
        </p:blipFill>
        <p:spPr>
          <a:xfrm>
            <a:off x="4165282" y="4279265"/>
            <a:ext cx="14833918" cy="7734936"/>
          </a:xfrm>
          <a:prstGeom prst="rect">
            <a:avLst/>
          </a:prstGeom>
        </p:spPr>
      </p:pic>
    </p:spTree>
    <p:extLst>
      <p:ext uri="{BB962C8B-B14F-4D97-AF65-F5344CB8AC3E}">
        <p14:creationId xmlns:p14="http://schemas.microsoft.com/office/powerpoint/2010/main" val="28193489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92500" lnSpcReduction="10000"/>
          </a:bodyPr>
          <a:lstStyle/>
          <a:p>
            <a:r>
              <a:rPr lang="en-GB" sz="6000" dirty="0" smtClean="0">
                <a:solidFill>
                  <a:schemeClr val="bg1"/>
                </a:solidFill>
                <a:latin typeface="+mj-lt"/>
              </a:rPr>
              <a:t>Templates are special Office files that standardise presentation and actions of documents</a:t>
            </a:r>
          </a:p>
          <a:p>
            <a:r>
              <a:rPr lang="en-GB" sz="6000" dirty="0" smtClean="0">
                <a:solidFill>
                  <a:schemeClr val="bg1"/>
                </a:solidFill>
                <a:latin typeface="+mj-lt"/>
              </a:rPr>
              <a:t>All Office applications have their own template types (dot,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 oft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All Template locations include user writable paths</a:t>
            </a:r>
          </a:p>
          <a:p>
            <a:r>
              <a:rPr lang="en-GB" sz="6000" dirty="0" smtClean="0">
                <a:solidFill>
                  <a:schemeClr val="bg1"/>
                </a:solidFill>
                <a:latin typeface="+mj-lt"/>
              </a:rPr>
              <a:t>Templates use is a common practice in enterprise environments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Templates</a:t>
            </a:r>
            <a:endParaRPr lang="en-GB" sz="3600" dirty="0">
              <a:solidFill>
                <a:schemeClr val="bg2"/>
              </a:solidFill>
            </a:endParaRPr>
          </a:p>
        </p:txBody>
      </p:sp>
    </p:spTree>
    <p:extLst>
      <p:ext uri="{BB962C8B-B14F-4D97-AF65-F5344CB8AC3E}">
        <p14:creationId xmlns:p14="http://schemas.microsoft.com/office/powerpoint/2010/main" val="1180055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85000" lnSpcReduction="10000"/>
          </a:bodyPr>
          <a:lstStyle/>
          <a:p>
            <a:r>
              <a:rPr lang="en-GB" sz="6000" dirty="0" smtClean="0">
                <a:solidFill>
                  <a:schemeClr val="bg1"/>
                </a:solidFill>
                <a:latin typeface="+mj-lt"/>
              </a:rPr>
              <a:t>Word has two user writable Template locations that may contain template files (dot, </a:t>
            </a:r>
            <a:r>
              <a:rPr lang="en-GB" sz="6000" dirty="0" err="1" smtClean="0">
                <a:solidFill>
                  <a:schemeClr val="bg1"/>
                </a:solidFill>
                <a:latin typeface="+mj-lt"/>
              </a:rPr>
              <a:t>dotx</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pPr marL="0" indent="0">
              <a:buNone/>
            </a:pPr>
            <a:r>
              <a:rPr lang="en-GB" sz="6000" dirty="0" smtClean="0">
                <a:solidFill>
                  <a:schemeClr val="bg1"/>
                </a:solidFill>
                <a:latin typeface="+mj-lt"/>
              </a:rPr>
              <a:t>	+ </a:t>
            </a:r>
            <a:r>
              <a:rPr lang="en-GB" sz="6000" dirty="0">
                <a:solidFill>
                  <a:schemeClr val="bg1"/>
                </a:solidFill>
                <a:latin typeface="+mj-lt"/>
              </a:rPr>
              <a:t>{User Home}\</a:t>
            </a:r>
            <a:r>
              <a:rPr lang="en-GB" sz="6000" dirty="0" err="1" smtClean="0">
                <a:solidFill>
                  <a:schemeClr val="bg1"/>
                </a:solidFill>
                <a:latin typeface="+mj-lt"/>
              </a:rPr>
              <a:t>AppData</a:t>
            </a:r>
            <a:r>
              <a:rPr lang="en-GB" sz="6000" dirty="0" smtClean="0">
                <a:solidFill>
                  <a:schemeClr val="bg1"/>
                </a:solidFill>
                <a:latin typeface="+mj-lt"/>
              </a:rPr>
              <a:t>\Roaming\Microsoft\Word\</a:t>
            </a:r>
            <a:r>
              <a:rPr lang="en-GB" sz="6000" dirty="0" err="1" smtClean="0">
                <a:solidFill>
                  <a:schemeClr val="bg1"/>
                </a:solidFill>
                <a:latin typeface="+mj-lt"/>
              </a:rPr>
              <a:t>Startup</a:t>
            </a:r>
            <a:endParaRPr lang="en-GB" sz="6000" dirty="0" smtClean="0">
              <a:solidFill>
                <a:schemeClr val="bg1"/>
              </a:solidFill>
              <a:latin typeface="+mj-lt"/>
            </a:endParaRPr>
          </a:p>
          <a:p>
            <a:r>
              <a:rPr lang="en-GB" sz="6000" dirty="0" smtClean="0">
                <a:solidFill>
                  <a:schemeClr val="bg1"/>
                </a:solidFill>
                <a:latin typeface="+mj-lt"/>
              </a:rPr>
              <a:t>There is plenty of predefined VBA functions that are convenient for an </a:t>
            </a:r>
            <a:r>
              <a:rPr lang="en-GB" sz="6000" dirty="0" smtClean="0">
                <a:solidFill>
                  <a:schemeClr val="bg1"/>
                </a:solidFill>
                <a:latin typeface="+mj-lt"/>
              </a:rPr>
              <a:t>attacker’s </a:t>
            </a:r>
            <a:r>
              <a:rPr lang="en-GB" sz="6000" dirty="0" smtClean="0">
                <a:solidFill>
                  <a:schemeClr val="bg1"/>
                </a:solidFill>
                <a:latin typeface="+mj-lt"/>
              </a:rPr>
              <a:t>objectives (e.g. </a:t>
            </a:r>
            <a:r>
              <a:rPr lang="en-GB" sz="6000" dirty="0" err="1" smtClean="0">
                <a:solidFill>
                  <a:schemeClr val="bg1"/>
                </a:solidFill>
                <a:latin typeface="+mj-lt"/>
              </a:rPr>
              <a:t>AutoExec</a:t>
            </a:r>
            <a:r>
              <a:rPr lang="en-GB" sz="6000" dirty="0" smtClean="0">
                <a:solidFill>
                  <a:schemeClr val="bg1"/>
                </a:solidFill>
                <a:latin typeface="+mj-lt"/>
              </a:rPr>
              <a:t>, AutoOpen, </a:t>
            </a:r>
            <a:r>
              <a:rPr lang="en-GB" sz="6000" dirty="0" err="1" smtClean="0">
                <a:solidFill>
                  <a:schemeClr val="bg1"/>
                </a:solidFill>
                <a:latin typeface="+mj-lt"/>
              </a:rPr>
              <a:t>AutoNew</a:t>
            </a:r>
            <a:r>
              <a:rPr lang="en-GB" sz="6000" dirty="0" smtClean="0">
                <a:solidFill>
                  <a:schemeClr val="bg1"/>
                </a:solidFill>
                <a:latin typeface="+mj-lt"/>
              </a:rPr>
              <a:t>, </a:t>
            </a:r>
            <a:r>
              <a:rPr lang="en-GB" sz="6000" dirty="0" err="1" smtClean="0">
                <a:solidFill>
                  <a:schemeClr val="bg1"/>
                </a:solidFill>
                <a:latin typeface="+mj-lt"/>
              </a:rPr>
              <a:t>AutoClose</a:t>
            </a:r>
            <a:r>
              <a:rPr lang="en-GB" sz="6000" dirty="0" smtClean="0">
                <a:solidFill>
                  <a:schemeClr val="bg1"/>
                </a:solidFill>
                <a:latin typeface="+mj-lt"/>
              </a:rPr>
              <a:t>, </a:t>
            </a:r>
            <a:r>
              <a:rPr lang="en-GB" sz="6000" dirty="0" err="1" smtClean="0">
                <a:solidFill>
                  <a:schemeClr val="bg1"/>
                </a:solidFill>
                <a:latin typeface="+mj-lt"/>
              </a:rPr>
              <a:t>AutoExit</a:t>
            </a:r>
            <a:r>
              <a:rPr lang="en-GB" sz="6000" dirty="0" smtClean="0">
                <a:solidFill>
                  <a:schemeClr val="bg1"/>
                </a:solidFill>
                <a:latin typeface="+mj-lt"/>
              </a:rPr>
              <a:t>, </a:t>
            </a:r>
            <a:r>
              <a:rPr lang="en-GB" sz="6000" dirty="0" err="1" smtClean="0">
                <a:solidFill>
                  <a:schemeClr val="bg1"/>
                </a:solidFill>
                <a:latin typeface="+mj-lt"/>
              </a:rPr>
              <a:t>Document_Open</a:t>
            </a:r>
            <a:r>
              <a:rPr lang="en-GB" sz="6000" dirty="0" smtClean="0">
                <a:solidFill>
                  <a:schemeClr val="bg1"/>
                </a:solidFill>
                <a:latin typeface="+mj-lt"/>
              </a:rPr>
              <a:t>, </a:t>
            </a:r>
            <a:r>
              <a:rPr lang="en-GB" sz="6000" dirty="0" err="1" smtClean="0">
                <a:solidFill>
                  <a:schemeClr val="bg1"/>
                </a:solidFill>
                <a:latin typeface="+mj-lt"/>
              </a:rPr>
              <a:t>Document_New</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Word Templates</a:t>
            </a:r>
            <a:endParaRPr lang="en-GB" sz="3600" dirty="0">
              <a:solidFill>
                <a:schemeClr val="bg2"/>
              </a:solidFill>
            </a:endParaRPr>
          </a:p>
        </p:txBody>
      </p:sp>
    </p:spTree>
    <p:extLst>
      <p:ext uri="{BB962C8B-B14F-4D97-AF65-F5344CB8AC3E}">
        <p14:creationId xmlns:p14="http://schemas.microsoft.com/office/powerpoint/2010/main" val="9305860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339634" y="3896360"/>
            <a:ext cx="23669897" cy="9006840"/>
          </a:xfrm>
        </p:spPr>
        <p:txBody>
          <a:bodyPr>
            <a:normAutofit/>
          </a:bodyPr>
          <a:lstStyle/>
          <a:p>
            <a:r>
              <a:rPr lang="en-GB" sz="6000" dirty="0" smtClean="0">
                <a:solidFill>
                  <a:schemeClr val="bg1"/>
                </a:solidFill>
                <a:latin typeface="+mj-lt"/>
              </a:rPr>
              <a:t>Excel has two default locations that may contain template files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xltx</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a:t>
            </a:r>
          </a:p>
          <a:p>
            <a:pPr marL="0" indent="0">
              <a:buNone/>
            </a:pPr>
            <a:r>
              <a:rPr lang="en-GB" sz="6000" dirty="0" smtClean="0">
                <a:solidFill>
                  <a:schemeClr val="bg1"/>
                </a:solidFill>
                <a:latin typeface="+mj-lt"/>
              </a:rPr>
              <a:t>	</a:t>
            </a:r>
            <a:r>
              <a:rPr lang="en-GB" sz="5400" dirty="0" smtClean="0">
                <a:solidFill>
                  <a:schemeClr val="bg1"/>
                </a:solidFill>
                <a:latin typeface="+mj-lt"/>
              </a:rPr>
              <a:t>+ {</a:t>
            </a:r>
            <a:r>
              <a:rPr lang="en-GB" sz="5400" dirty="0" err="1" smtClean="0">
                <a:solidFill>
                  <a:schemeClr val="bg1"/>
                </a:solidFill>
                <a:latin typeface="+mj-lt"/>
              </a:rPr>
              <a:t>UserHome</a:t>
            </a:r>
            <a:r>
              <a:rPr lang="en-GB" sz="5400" dirty="0" smtClean="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\Roaming\Microsoft\Templates</a:t>
            </a:r>
          </a:p>
          <a:p>
            <a:pPr marL="0" indent="0">
              <a:buNone/>
            </a:pPr>
            <a:r>
              <a:rPr lang="en-GB" sz="5400" dirty="0" smtClean="0">
                <a:solidFill>
                  <a:schemeClr val="bg1"/>
                </a:solidFill>
                <a:latin typeface="+mj-lt"/>
              </a:rPr>
              <a:t>	+ {</a:t>
            </a:r>
            <a:r>
              <a:rPr lang="en-GB" sz="5400" dirty="0" err="1" smtClean="0">
                <a:solidFill>
                  <a:schemeClr val="bg1"/>
                </a:solidFill>
                <a:latin typeface="+mj-lt"/>
              </a:rPr>
              <a:t>UserHome</a:t>
            </a:r>
            <a:r>
              <a:rPr lang="en-GB" sz="5400" dirty="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\Roaming\Microsoft\Excel\XSLSTART</a:t>
            </a:r>
          </a:p>
          <a:p>
            <a:r>
              <a:rPr lang="en-GB" sz="6000" dirty="0" smtClean="0">
                <a:solidFill>
                  <a:schemeClr val="bg1"/>
                </a:solidFill>
                <a:latin typeface="+mj-lt"/>
              </a:rPr>
              <a:t>Similar to Word there is a number of </a:t>
            </a:r>
            <a:r>
              <a:rPr lang="en-GB" sz="6000" dirty="0" smtClean="0">
                <a:solidFill>
                  <a:schemeClr val="bg1"/>
                </a:solidFill>
                <a:latin typeface="+mj-lt"/>
              </a:rPr>
              <a:t>handlers for </a:t>
            </a:r>
            <a:r>
              <a:rPr lang="en-GB" sz="6000" dirty="0" smtClean="0">
                <a:solidFill>
                  <a:schemeClr val="bg1"/>
                </a:solidFill>
                <a:latin typeface="+mj-lt"/>
              </a:rPr>
              <a:t>different events (e.g. </a:t>
            </a:r>
            <a:r>
              <a:rPr lang="en-GB" sz="6000" dirty="0" err="1" smtClean="0">
                <a:solidFill>
                  <a:schemeClr val="bg1"/>
                </a:solidFill>
                <a:latin typeface="+mj-lt"/>
              </a:rPr>
              <a:t>Auto_Open</a:t>
            </a:r>
            <a:r>
              <a:rPr lang="en-GB" sz="6000" dirty="0" smtClean="0">
                <a:solidFill>
                  <a:schemeClr val="bg1"/>
                </a:solidFill>
                <a:latin typeface="+mj-lt"/>
              </a:rPr>
              <a:t>, </a:t>
            </a:r>
            <a:r>
              <a:rPr lang="en-GB" sz="6000" dirty="0" err="1" smtClean="0">
                <a:solidFill>
                  <a:schemeClr val="bg1"/>
                </a:solidFill>
                <a:latin typeface="+mj-lt"/>
              </a:rPr>
              <a:t>Workgroup_Open</a:t>
            </a:r>
            <a:r>
              <a:rPr lang="en-GB" sz="6000" dirty="0" smtClean="0">
                <a:solidFill>
                  <a:schemeClr val="bg1"/>
                </a:solidFill>
                <a:latin typeface="+mj-lt"/>
              </a:rPr>
              <a:t>, </a:t>
            </a:r>
            <a:r>
              <a:rPr lang="en-GB" sz="6000" dirty="0" err="1" smtClean="0">
                <a:solidFill>
                  <a:schemeClr val="bg1"/>
                </a:solidFill>
                <a:latin typeface="+mj-lt"/>
              </a:rPr>
              <a:t>Auto_Close</a:t>
            </a:r>
            <a:r>
              <a:rPr lang="en-GB" sz="6000" dirty="0" smtClean="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Excel Templates</a:t>
            </a:r>
            <a:endParaRPr lang="en-GB" sz="3600" dirty="0">
              <a:solidFill>
                <a:schemeClr val="bg2"/>
              </a:solidFill>
            </a:endParaRPr>
          </a:p>
        </p:txBody>
      </p:sp>
    </p:spTree>
    <p:extLst>
      <p:ext uri="{BB962C8B-B14F-4D97-AF65-F5344CB8AC3E}">
        <p14:creationId xmlns:p14="http://schemas.microsoft.com/office/powerpoint/2010/main" val="25438644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Outlook stores its templates (oft) in Office’s default template location</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r>
              <a:rPr lang="en-GB" sz="6000" dirty="0" smtClean="0">
                <a:solidFill>
                  <a:schemeClr val="bg1"/>
                </a:solidFill>
                <a:latin typeface="+mj-lt"/>
              </a:rPr>
              <a:t>Outlook comes with a number of events that may result in numerous combinations (e.g. </a:t>
            </a:r>
            <a:r>
              <a:rPr lang="en-GB" sz="6000" dirty="0" err="1" smtClean="0">
                <a:solidFill>
                  <a:schemeClr val="bg1"/>
                </a:solidFill>
                <a:latin typeface="+mj-lt"/>
              </a:rPr>
              <a:t>Application_Startup</a:t>
            </a:r>
            <a:r>
              <a:rPr lang="en-GB" sz="6000" dirty="0" smtClean="0">
                <a:solidFill>
                  <a:schemeClr val="bg1"/>
                </a:solidFill>
                <a:latin typeface="+mj-lt"/>
              </a:rPr>
              <a:t>, </a:t>
            </a:r>
            <a:r>
              <a:rPr lang="en-GB" sz="6000" dirty="0" err="1" smtClean="0">
                <a:solidFill>
                  <a:schemeClr val="bg1"/>
                </a:solidFill>
                <a:latin typeface="+mj-lt"/>
              </a:rPr>
              <a:t>NewMail</a:t>
            </a:r>
            <a:r>
              <a:rPr lang="en-GB" sz="6000" dirty="0" smtClean="0">
                <a:solidFill>
                  <a:schemeClr val="bg1"/>
                </a:solidFill>
                <a:latin typeface="+mj-lt"/>
              </a:rPr>
              <a:t>, </a:t>
            </a:r>
            <a:r>
              <a:rPr lang="en-GB" sz="6000" dirty="0" err="1" smtClean="0">
                <a:solidFill>
                  <a:schemeClr val="bg1"/>
                </a:solidFill>
                <a:latin typeface="+mj-lt"/>
              </a:rPr>
              <a:t>ItemAdd</a:t>
            </a:r>
            <a:r>
              <a:rPr lang="en-GB" sz="6000" dirty="0" smtClean="0">
                <a:solidFill>
                  <a:schemeClr val="bg1"/>
                </a:solidFill>
                <a:latin typeface="+mj-lt"/>
              </a:rPr>
              <a:t>, </a:t>
            </a:r>
            <a:r>
              <a:rPr lang="en-GB" sz="6000" dirty="0" err="1" smtClean="0">
                <a:solidFill>
                  <a:schemeClr val="bg1"/>
                </a:solidFill>
                <a:latin typeface="+mj-lt"/>
              </a:rPr>
              <a:t>ItemSend</a:t>
            </a:r>
            <a:r>
              <a:rPr lang="en-GB" sz="6000" dirty="0" smtClean="0">
                <a:solidFill>
                  <a:schemeClr val="bg1"/>
                </a:solidFill>
                <a:latin typeface="+mj-lt"/>
              </a:rPr>
              <a:t>, </a:t>
            </a:r>
            <a:r>
              <a:rPr lang="en-GB" sz="6000" dirty="0" err="1" smtClean="0">
                <a:solidFill>
                  <a:schemeClr val="bg1"/>
                </a:solidFill>
                <a:latin typeface="+mj-lt"/>
              </a:rPr>
              <a:t>MAPILogonComplete</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It has a default Macro security set to “Notifications for digitally signed macros, all other macros disabled”</a:t>
            </a:r>
          </a:p>
          <a:p>
            <a:r>
              <a:rPr lang="en-GB" sz="6000" dirty="0" smtClean="0">
                <a:solidFill>
                  <a:schemeClr val="bg1"/>
                </a:solidFill>
                <a:latin typeface="+mj-lt"/>
              </a:rPr>
              <a:t> Outlook Event processing takes place prior to rule processing</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Outlook Templates</a:t>
            </a:r>
            <a:endParaRPr lang="en-GB" sz="3600" dirty="0">
              <a:solidFill>
                <a:schemeClr val="bg2"/>
              </a:solidFill>
            </a:endParaRPr>
          </a:p>
        </p:txBody>
      </p:sp>
    </p:spTree>
    <p:extLst>
      <p:ext uri="{BB962C8B-B14F-4D97-AF65-F5344CB8AC3E}">
        <p14:creationId xmlns:p14="http://schemas.microsoft.com/office/powerpoint/2010/main" val="12791388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9" y="3896360"/>
            <a:ext cx="11427280" cy="7442200"/>
          </a:xfrm>
        </p:spPr>
        <p:txBody>
          <a:bodyPr>
            <a:normAutofit/>
          </a:bodyPr>
          <a:lstStyle/>
          <a:p>
            <a:r>
              <a:rPr lang="en-GB" sz="6000" dirty="0" smtClean="0">
                <a:solidFill>
                  <a:schemeClr val="bg1"/>
                </a:solidFill>
                <a:latin typeface="+mj-lt"/>
              </a:rPr>
              <a:t>Centralised IT desktop management</a:t>
            </a:r>
          </a:p>
          <a:p>
            <a:r>
              <a:rPr lang="en-GB" sz="6000" dirty="0" smtClean="0">
                <a:solidFill>
                  <a:schemeClr val="bg1"/>
                </a:solidFill>
                <a:latin typeface="+mj-lt"/>
              </a:rPr>
              <a:t>Reduced cost and hardware</a:t>
            </a:r>
          </a:p>
          <a:p>
            <a:r>
              <a:rPr lang="en-GB" sz="6000" dirty="0" smtClean="0">
                <a:solidFill>
                  <a:schemeClr val="bg1"/>
                </a:solidFill>
                <a:latin typeface="+mj-lt"/>
              </a:rPr>
              <a:t>Increased mobility and remote access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Virtual Desktop Infrastructure (VDI)</a:t>
            </a:r>
            <a:endParaRPr lang="en-GB" sz="3600" dirty="0">
              <a:solidFill>
                <a:schemeClr val="bg2"/>
              </a:solidFill>
            </a:endParaRPr>
          </a:p>
        </p:txBody>
      </p:sp>
      <p:pic>
        <p:nvPicPr>
          <p:cNvPr id="1027" name="Picture 3" descr="C:\Users\k0st4s\Documents\Mwr_notes\EMET  Bypasses\Work-with-Vince\Presentation\screenshots\v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6210" y="6531025"/>
            <a:ext cx="5705458" cy="3379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0st4s\Documents\Mwr_notes\EMET  Bypasses\Work-with-Vince\Presentation\screenshots\citr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3767" y="3711081"/>
            <a:ext cx="6043460" cy="337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989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1028"/>
                                        </p:tgtEl>
                                        <p:attrNameLst>
                                          <p:attrName>style.opacity</p:attrName>
                                        </p:attrNameLst>
                                      </p:cBhvr>
                                      <p:to>
                                        <p:strVal val="1"/>
                                      </p:to>
                                    </p:set>
                                    <p:animEffect filter="image" prLst="opacity: 1">
                                      <p:cBhvr rctx="IE">
                                        <p:cTn id="16" dur="indefinite"/>
                                        <p:tgtEl>
                                          <p:spTgt spid="1028"/>
                                        </p:tgtEl>
                                      </p:cBhvr>
                                    </p:animEffect>
                                  </p:childTnLst>
                                </p:cTn>
                              </p:par>
                              <p:par>
                                <p:cTn id="17" presetID="9" presetClass="emph" presetSubtype="0" nodeType="withEffect">
                                  <p:stCondLst>
                                    <p:cond delay="0"/>
                                  </p:stCondLst>
                                  <p:childTnLst>
                                    <p:set>
                                      <p:cBhvr rctx="PPT">
                                        <p:cTn id="18" dur="indefinite"/>
                                        <p:tgtEl>
                                          <p:spTgt spid="1027"/>
                                        </p:tgtEl>
                                        <p:attrNameLst>
                                          <p:attrName>style.opacity</p:attrName>
                                        </p:attrNameLst>
                                      </p:cBhvr>
                                      <p:to>
                                        <p:strVal val="1"/>
                                      </p:to>
                                    </p:set>
                                    <p:animEffect filter="image" prLst="opacity: 1">
                                      <p:cBhvr rctx="IE">
                                        <p:cTn id="19" dur="indefinite"/>
                                        <p:tgtEl>
                                          <p:spTgt spid="102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Registry/File system do not persist across reboots</a:t>
            </a:r>
          </a:p>
          <a:p>
            <a:r>
              <a:rPr lang="en-GB" sz="6000" dirty="0" smtClean="0">
                <a:solidFill>
                  <a:schemeClr val="bg1"/>
                </a:solidFill>
                <a:latin typeface="+mj-lt"/>
              </a:rPr>
              <a:t>Services/Scheduled tasks are not maintained either</a:t>
            </a:r>
          </a:p>
          <a:p>
            <a:r>
              <a:rPr lang="en-GB" sz="6000" dirty="0" smtClean="0">
                <a:solidFill>
                  <a:schemeClr val="bg1"/>
                </a:solidFill>
                <a:latin typeface="+mj-lt"/>
              </a:rPr>
              <a:t>Only a subset of the user’s profile is remapped across sessions. This typically includes trusted locations ;)</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VDI </a:t>
            </a:r>
            <a:r>
              <a:rPr lang="en-GB" sz="3600" dirty="0">
                <a:solidFill>
                  <a:schemeClr val="bg2"/>
                </a:solidFill>
              </a:rPr>
              <a:t>p</a:t>
            </a:r>
            <a:r>
              <a:rPr lang="en-GB" sz="3600" dirty="0" smtClean="0">
                <a:solidFill>
                  <a:schemeClr val="bg2"/>
                </a:solidFill>
              </a:rPr>
              <a:t>ersistence challenges</a:t>
            </a:r>
            <a:endParaRPr lang="en-GB" sz="3600" dirty="0">
              <a:solidFill>
                <a:schemeClr val="bg2"/>
              </a:solidFill>
            </a:endParaRPr>
          </a:p>
        </p:txBody>
      </p:sp>
    </p:spTree>
    <p:extLst>
      <p:ext uri="{BB962C8B-B14F-4D97-AF65-F5344CB8AC3E}">
        <p14:creationId xmlns:p14="http://schemas.microsoft.com/office/powerpoint/2010/main" val="18599180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By design provides an asynchronous invocation mechanism</a:t>
            </a:r>
          </a:p>
          <a:p>
            <a:r>
              <a:rPr lang="en-GB" sz="6000" dirty="0" smtClean="0">
                <a:solidFill>
                  <a:schemeClr val="bg1"/>
                </a:solidFill>
                <a:latin typeface="+mj-lt"/>
              </a:rPr>
              <a:t>VBA functionality hooks on a number of events (Open, Close, New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Trusted locations are not evaluated as start-up items</a:t>
            </a:r>
          </a:p>
          <a:p>
            <a:r>
              <a:rPr lang="en-GB" sz="6000" dirty="0" smtClean="0">
                <a:solidFill>
                  <a:schemeClr val="bg1"/>
                </a:solidFill>
                <a:latin typeface="+mj-lt"/>
              </a:rPr>
              <a:t>Macro enabled templates are not deemed as executable types</a:t>
            </a:r>
          </a:p>
          <a:p>
            <a:r>
              <a:rPr lang="en-GB" sz="6000" dirty="0" smtClean="0">
                <a:solidFill>
                  <a:schemeClr val="bg1"/>
                </a:solidFill>
                <a:latin typeface="+mj-lt"/>
              </a:rPr>
              <a:t>Templates can be password protected to defend against automated analysis</a:t>
            </a:r>
          </a:p>
          <a:p>
            <a:r>
              <a:rPr lang="en-GB" sz="6000" dirty="0" smtClean="0">
                <a:solidFill>
                  <a:schemeClr val="bg1"/>
                </a:solidFill>
                <a:latin typeface="+mj-lt"/>
              </a:rPr>
              <a:t>If a writable share with a trusted location is present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 Persistence</a:t>
            </a:r>
            <a:endParaRPr lang="en-GB" sz="3600" dirty="0">
              <a:solidFill>
                <a:schemeClr val="bg2"/>
              </a:solidFill>
            </a:endParaRPr>
          </a:p>
        </p:txBody>
      </p:sp>
      <p:pic>
        <p:nvPicPr>
          <p:cNvPr id="1027" name="Picture 3" descr="C:\Users\k0st4s\Documents\Mwr_notes\EMET  Bypasses\Work-with-Vince\Presentation\screenshots\game-ov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797" y="4062276"/>
            <a:ext cx="12605696" cy="757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24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grpId="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1027"/>
                                        </p:tgtEl>
                                        <p:attrNameLst>
                                          <p:attrName>style.opacity</p:attrName>
                                        </p:attrNameLst>
                                      </p:cBhvr>
                                      <p:to>
                                        <p:strVal val="0"/>
                                      </p:to>
                                    </p:set>
                                    <p:animEffect filter="image" prLst="opacity: 0">
                                      <p:cBhvr rctx="IE">
                                        <p:cTn id="25" dur="indefinite"/>
                                        <p:tgtEl>
                                          <p:spTgt spid="102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0" end="0"/>
                                            </p:txEl>
                                          </p:spTgt>
                                        </p:tgtEl>
                                        <p:attrNameLst>
                                          <p:attrName>style.opacity</p:attrName>
                                        </p:attrNameLst>
                                      </p:cBhvr>
                                      <p:to>
                                        <p:strVal val="0"/>
                                      </p:to>
                                    </p:set>
                                    <p:animEffect filter="image" prLst="opacity: 0">
                                      <p:cBhvr rctx="IE">
                                        <p:cTn id="70" dur="indefinite"/>
                                        <p:tgtEl>
                                          <p:spTgt spid="6">
                                            <p:txEl>
                                              <p:pRg st="0" end="0"/>
                                            </p:txEl>
                                          </p:spTgt>
                                        </p:tgtEl>
                                      </p:cBhvr>
                                    </p:animEffect>
                                  </p:childTnLst>
                                </p:cTn>
                              </p:par>
                              <p:par>
                                <p:cTn id="71" presetID="9" presetClass="emph" presetSubtype="0" nodeType="withEffect">
                                  <p:stCondLst>
                                    <p:cond delay="0"/>
                                  </p:stCondLst>
                                  <p:childTnLst>
                                    <p:set>
                                      <p:cBhvr rctx="PPT">
                                        <p:cTn id="72" dur="indefinite"/>
                                        <p:tgtEl>
                                          <p:spTgt spid="6">
                                            <p:txEl>
                                              <p:pRg st="1" end="1"/>
                                            </p:txEl>
                                          </p:spTgt>
                                        </p:tgtEl>
                                        <p:attrNameLst>
                                          <p:attrName>style.opacity</p:attrName>
                                        </p:attrNameLst>
                                      </p:cBhvr>
                                      <p:to>
                                        <p:strVal val="0"/>
                                      </p:to>
                                    </p:set>
                                    <p:animEffect filter="image" prLst="opacity: 0">
                                      <p:cBhvr rctx="IE">
                                        <p:cTn id="73" dur="indefinite"/>
                                        <p:tgtEl>
                                          <p:spTgt spid="6">
                                            <p:txEl>
                                              <p:pRg st="1" end="1"/>
                                            </p:txEl>
                                          </p:spTgt>
                                        </p:tgtEl>
                                      </p:cBhvr>
                                    </p:animEffect>
                                  </p:childTnLst>
                                </p:cTn>
                              </p:par>
                              <p:par>
                                <p:cTn id="74" presetID="9" presetClass="emph" presetSubtype="0" nodeType="withEffect">
                                  <p:stCondLst>
                                    <p:cond delay="0"/>
                                  </p:stCondLst>
                                  <p:childTnLst>
                                    <p:set>
                                      <p:cBhvr rctx="PPT">
                                        <p:cTn id="75" dur="indefinite"/>
                                        <p:tgtEl>
                                          <p:spTgt spid="6">
                                            <p:txEl>
                                              <p:pRg st="2" end="2"/>
                                            </p:txEl>
                                          </p:spTgt>
                                        </p:tgtEl>
                                        <p:attrNameLst>
                                          <p:attrName>style.opacity</p:attrName>
                                        </p:attrNameLst>
                                      </p:cBhvr>
                                      <p:to>
                                        <p:strVal val="0"/>
                                      </p:to>
                                    </p:set>
                                    <p:animEffect filter="image" prLst="opacity: 0">
                                      <p:cBhvr rctx="IE">
                                        <p:cTn id="76" dur="indefinite"/>
                                        <p:tgtEl>
                                          <p:spTgt spid="6">
                                            <p:txEl>
                                              <p:pRg st="2" end="2"/>
                                            </p:txEl>
                                          </p:spTgt>
                                        </p:tgtEl>
                                      </p:cBhvr>
                                    </p:animEffect>
                                  </p:childTnLst>
                                </p:cTn>
                              </p:par>
                              <p:par>
                                <p:cTn id="77" presetID="9" presetClass="emph" presetSubtype="0" nodeType="withEffect">
                                  <p:stCondLst>
                                    <p:cond delay="0"/>
                                  </p:stCondLst>
                                  <p:childTnLst>
                                    <p:set>
                                      <p:cBhvr rctx="PPT">
                                        <p:cTn id="78" dur="indefinite"/>
                                        <p:tgtEl>
                                          <p:spTgt spid="6">
                                            <p:txEl>
                                              <p:pRg st="3" end="3"/>
                                            </p:txEl>
                                          </p:spTgt>
                                        </p:tgtEl>
                                        <p:attrNameLst>
                                          <p:attrName>style.opacity</p:attrName>
                                        </p:attrNameLst>
                                      </p:cBhvr>
                                      <p:to>
                                        <p:strVal val="0"/>
                                      </p:to>
                                    </p:set>
                                    <p:animEffect filter="image" prLst="opacity: 0">
                                      <p:cBhvr rctx="IE">
                                        <p:cTn id="79" dur="indefinite"/>
                                        <p:tgtEl>
                                          <p:spTgt spid="6">
                                            <p:txEl>
                                              <p:pRg st="3" end="3"/>
                                            </p:txEl>
                                          </p:spTgt>
                                        </p:tgtEl>
                                      </p:cBhvr>
                                    </p:animEffect>
                                  </p:childTnLst>
                                </p:cTn>
                              </p:par>
                              <p:par>
                                <p:cTn id="80" presetID="9" presetClass="emph" presetSubtype="0" nodeType="withEffect">
                                  <p:stCondLst>
                                    <p:cond delay="0"/>
                                  </p:stCondLst>
                                  <p:childTnLst>
                                    <p:set>
                                      <p:cBhvr rctx="PPT">
                                        <p:cTn id="81" dur="indefinite"/>
                                        <p:tgtEl>
                                          <p:spTgt spid="6">
                                            <p:txEl>
                                              <p:pRg st="4" end="4"/>
                                            </p:txEl>
                                          </p:spTgt>
                                        </p:tgtEl>
                                        <p:attrNameLst>
                                          <p:attrName>style.opacity</p:attrName>
                                        </p:attrNameLst>
                                      </p:cBhvr>
                                      <p:to>
                                        <p:strVal val="0"/>
                                      </p:to>
                                    </p:set>
                                    <p:animEffect filter="image" prLst="opacity: 0">
                                      <p:cBhvr rctx="IE">
                                        <p:cTn id="82" dur="indefinite"/>
                                        <p:tgtEl>
                                          <p:spTgt spid="6">
                                            <p:txEl>
                                              <p:pRg st="4" end="4"/>
                                            </p:txEl>
                                          </p:spTgt>
                                        </p:tgtEl>
                                      </p:cBhvr>
                                    </p:animEffect>
                                  </p:childTnLst>
                                </p:cTn>
                              </p:par>
                              <p:par>
                                <p:cTn id="83" presetID="9" presetClass="emph" presetSubtype="0" nodeType="withEffect">
                                  <p:stCondLst>
                                    <p:cond delay="0"/>
                                  </p:stCondLst>
                                  <p:childTnLst>
                                    <p:set>
                                      <p:cBhvr rctx="PPT">
                                        <p:cTn id="84" dur="indefinite"/>
                                        <p:tgtEl>
                                          <p:spTgt spid="6">
                                            <p:txEl>
                                              <p:pRg st="5" end="5"/>
                                            </p:txEl>
                                          </p:spTgt>
                                        </p:tgtEl>
                                        <p:attrNameLst>
                                          <p:attrName>style.opacity</p:attrName>
                                        </p:attrNameLst>
                                      </p:cBhvr>
                                      <p:to>
                                        <p:strVal val="0"/>
                                      </p:to>
                                    </p:set>
                                    <p:animEffect filter="image" prLst="opacity: 0">
                                      <p:cBhvr rctx="IE">
                                        <p:cTn id="85" dur="indefinite"/>
                                        <p:tgtEl>
                                          <p:spTgt spid="6">
                                            <p:txEl>
                                              <p:pRg st="5" end="5"/>
                                            </p:txEl>
                                          </p:spTgt>
                                        </p:tgtEl>
                                      </p:cBhvr>
                                    </p:animEffect>
                                  </p:childTnLst>
                                </p:cTn>
                              </p:par>
                              <p:par>
                                <p:cTn id="86" presetID="9" presetClass="emph" presetSubtype="0" nodeType="withEffect">
                                  <p:stCondLst>
                                    <p:cond delay="0"/>
                                  </p:stCondLst>
                                  <p:childTnLst>
                                    <p:set>
                                      <p:cBhvr rctx="PPT">
                                        <p:cTn id="87" dur="indefinite"/>
                                        <p:tgtEl>
                                          <p:spTgt spid="1027"/>
                                        </p:tgtEl>
                                        <p:attrNameLst>
                                          <p:attrName>style.opacity</p:attrName>
                                        </p:attrNameLst>
                                      </p:cBhvr>
                                      <p:to>
                                        <p:strVal val="1"/>
                                      </p:to>
                                    </p:set>
                                    <p:animEffect filter="image" prLst="opacity: 1">
                                      <p:cBhvr rctx="IE">
                                        <p:cTn id="88" dur="indefinite"/>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Raising the bar</a:t>
            </a:r>
            <a:endParaRPr lang="en-GB" dirty="0">
              <a:solidFill>
                <a:schemeClr val="bg1"/>
              </a:solidFill>
            </a:endParaRPr>
          </a:p>
        </p:txBody>
      </p:sp>
      <p:sp>
        <p:nvSpPr>
          <p:cNvPr id="6" name="Text Placeholder 5"/>
          <p:cNvSpPr>
            <a:spLocks noGrp="1"/>
          </p:cNvSpPr>
          <p:nvPr>
            <p:ph type="body" sz="quarter" idx="10"/>
          </p:nvPr>
        </p:nvSpPr>
        <p:spPr>
          <a:xfrm>
            <a:off x="1504948" y="3896360"/>
            <a:ext cx="20989291" cy="9006840"/>
          </a:xfrm>
        </p:spPr>
        <p:txBody>
          <a:bodyPr>
            <a:normAutofit/>
          </a:bodyPr>
          <a:lstStyle/>
          <a:p>
            <a:r>
              <a:rPr lang="en-GB" sz="6000" dirty="0" smtClean="0">
                <a:solidFill>
                  <a:schemeClr val="bg1"/>
                </a:solidFill>
                <a:latin typeface="+mj-lt"/>
              </a:rPr>
              <a:t>Prevents unauthorised software from running</a:t>
            </a:r>
          </a:p>
          <a:p>
            <a:r>
              <a:rPr lang="en-GB" sz="6000" dirty="0" smtClean="0">
                <a:solidFill>
                  <a:schemeClr val="bg1"/>
                </a:solidFill>
                <a:latin typeface="+mj-lt"/>
              </a:rPr>
              <a:t>Doesn’t affect macros as office binaries have to be whitelisted</a:t>
            </a:r>
          </a:p>
          <a:p>
            <a:r>
              <a:rPr lang="en-GB" sz="6000" dirty="0" smtClean="0">
                <a:solidFill>
                  <a:schemeClr val="bg1"/>
                </a:solidFill>
                <a:latin typeface="+mj-lt"/>
              </a:rPr>
              <a:t>However, </a:t>
            </a:r>
            <a:r>
              <a:rPr lang="en-GB" sz="6000" dirty="0">
                <a:solidFill>
                  <a:schemeClr val="bg1"/>
                </a:solidFill>
                <a:latin typeface="+mj-lt"/>
              </a:rPr>
              <a:t>i</a:t>
            </a:r>
            <a:r>
              <a:rPr lang="en-GB" sz="6000" dirty="0" smtClean="0">
                <a:solidFill>
                  <a:schemeClr val="bg1"/>
                </a:solidFill>
                <a:latin typeface="+mj-lt"/>
              </a:rPr>
              <a:t>t can be effective in restricting other MS binaries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Raising the bar – Application Control</a:t>
            </a:r>
            <a:endParaRPr lang="en-GB" sz="3600" dirty="0">
              <a:solidFill>
                <a:schemeClr val="bg2"/>
              </a:solidFill>
            </a:endParaRPr>
          </a:p>
        </p:txBody>
      </p:sp>
    </p:spTree>
    <p:extLst>
      <p:ext uri="{BB962C8B-B14F-4D97-AF65-F5344CB8AC3E}">
        <p14:creationId xmlns:p14="http://schemas.microsoft.com/office/powerpoint/2010/main" val="2202662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chemeClr val="bg2"/>
                </a:solidFill>
              </a:rPr>
              <a:t>MWR Labs</a:t>
            </a:r>
          </a:p>
        </p:txBody>
      </p:sp>
      <p:sp>
        <p:nvSpPr>
          <p:cNvPr id="6" name="Text Placeholder 5"/>
          <p:cNvSpPr>
            <a:spLocks noGrp="1"/>
          </p:cNvSpPr>
          <p:nvPr>
            <p:ph type="body" sz="quarter" idx="10"/>
          </p:nvPr>
        </p:nvSpPr>
        <p:spPr>
          <a:xfrm>
            <a:off x="1504949" y="4404360"/>
            <a:ext cx="18845767" cy="8868295"/>
          </a:xfrm>
        </p:spPr>
        <p:txBody>
          <a:bodyPr>
            <a:normAutofit/>
          </a:bodyPr>
          <a:lstStyle/>
          <a:p>
            <a:r>
              <a:rPr lang="en-GB" sz="4000" dirty="0" smtClean="0">
                <a:solidFill>
                  <a:schemeClr val="bg1"/>
                </a:solidFill>
                <a:latin typeface="+mj-lt"/>
              </a:rPr>
              <a:t>Quick Macros and Office GPOs recap</a:t>
            </a:r>
          </a:p>
          <a:p>
            <a:r>
              <a:rPr lang="en-GB" sz="4000" dirty="0" smtClean="0">
                <a:solidFill>
                  <a:schemeClr val="bg1"/>
                </a:solidFill>
                <a:latin typeface="+mj-lt"/>
              </a:rPr>
              <a:t>Office Trusts and Templates</a:t>
            </a:r>
          </a:p>
          <a:p>
            <a:r>
              <a:rPr lang="en-GB" sz="4000" dirty="0" smtClean="0">
                <a:solidFill>
                  <a:schemeClr val="bg1"/>
                </a:solidFill>
                <a:latin typeface="+mj-lt"/>
              </a:rPr>
              <a:t>Covert </a:t>
            </a:r>
            <a:r>
              <a:rPr lang="en-GB" sz="4000" dirty="0">
                <a:solidFill>
                  <a:schemeClr val="bg1"/>
                </a:solidFill>
                <a:latin typeface="+mj-lt"/>
              </a:rPr>
              <a:t>and VDI Persistence with </a:t>
            </a:r>
            <a:r>
              <a:rPr lang="en-GB" sz="4000" dirty="0" smtClean="0">
                <a:solidFill>
                  <a:schemeClr val="bg1"/>
                </a:solidFill>
                <a:latin typeface="+mj-lt"/>
              </a:rPr>
              <a:t>Templates</a:t>
            </a:r>
          </a:p>
          <a:p>
            <a:r>
              <a:rPr lang="en-GB" sz="4000" dirty="0">
                <a:solidFill>
                  <a:schemeClr val="bg1"/>
                </a:solidFill>
                <a:latin typeface="+mj-lt"/>
              </a:rPr>
              <a:t>Raising the bar – Application Control &amp; EMET</a:t>
            </a:r>
          </a:p>
          <a:p>
            <a:r>
              <a:rPr lang="en-GB" sz="4000" dirty="0" smtClean="0">
                <a:solidFill>
                  <a:schemeClr val="bg1"/>
                </a:solidFill>
                <a:latin typeface="+mj-lt"/>
              </a:rPr>
              <a:t>EMET Configuration Abuse Technique</a:t>
            </a:r>
            <a:endParaRPr lang="en-GB" sz="4000" dirty="0">
              <a:solidFill>
                <a:schemeClr val="bg1"/>
              </a:solidFill>
              <a:latin typeface="+mj-lt"/>
            </a:endParaRPr>
          </a:p>
          <a:p>
            <a:r>
              <a:rPr lang="en-GB" sz="4000" dirty="0" err="1">
                <a:solidFill>
                  <a:schemeClr val="bg1"/>
                </a:solidFill>
                <a:latin typeface="+mj-lt"/>
              </a:rPr>
              <a:t>WePWNise</a:t>
            </a:r>
            <a:r>
              <a:rPr lang="en-GB" sz="4000" dirty="0">
                <a:solidFill>
                  <a:schemeClr val="bg1"/>
                </a:solidFill>
                <a:latin typeface="+mj-lt"/>
              </a:rPr>
              <a:t> </a:t>
            </a:r>
            <a:r>
              <a:rPr lang="en-GB" sz="4000" dirty="0" smtClean="0">
                <a:solidFill>
                  <a:schemeClr val="bg1"/>
                </a:solidFill>
                <a:latin typeface="+mj-lt"/>
              </a:rPr>
              <a:t>demo</a:t>
            </a:r>
          </a:p>
          <a:p>
            <a:r>
              <a:rPr lang="en-GB" sz="4000" dirty="0" smtClean="0">
                <a:solidFill>
                  <a:schemeClr val="bg1"/>
                </a:solidFill>
                <a:latin typeface="+mj-lt"/>
              </a:rPr>
              <a:t>Conclusions &amp; Questions</a:t>
            </a:r>
            <a:endParaRPr lang="en-GB" sz="4000" dirty="0">
              <a:solidFill>
                <a:schemeClr val="bg1"/>
              </a:solidFill>
            </a:endParaRPr>
          </a:p>
          <a:p>
            <a:endParaRPr lang="en-GB" sz="4000" dirty="0">
              <a:solidFill>
                <a:schemeClr val="bg1"/>
              </a:solidFill>
              <a:latin typeface="+mj-lt"/>
            </a:endParaRPr>
          </a:p>
        </p:txBody>
      </p:sp>
      <p:sp>
        <p:nvSpPr>
          <p:cNvPr id="7" name="Text Placeholder 6"/>
          <p:cNvSpPr>
            <a:spLocks noGrp="1"/>
          </p:cNvSpPr>
          <p:nvPr>
            <p:ph type="body" sz="quarter" idx="11"/>
          </p:nvPr>
        </p:nvSpPr>
        <p:spPr/>
        <p:txBody>
          <a:bodyPr>
            <a:normAutofit fontScale="92500" lnSpcReduction="10000"/>
          </a:bodyPr>
          <a:lstStyle/>
          <a:p>
            <a:r>
              <a:rPr lang="en-GB" sz="7200" dirty="0" smtClean="0">
                <a:solidFill>
                  <a:schemeClr val="bg2"/>
                </a:solidFill>
              </a:rPr>
              <a:t>Outline</a:t>
            </a:r>
            <a:endParaRPr lang="en-GB" sz="7200" dirty="0">
              <a:solidFill>
                <a:schemeClr val="bg2"/>
              </a:solidFill>
            </a:endParaRPr>
          </a:p>
        </p:txBody>
      </p:sp>
    </p:spTree>
    <p:extLst>
      <p:ext uri="{BB962C8B-B14F-4D97-AF65-F5344CB8AC3E}">
        <p14:creationId xmlns:p14="http://schemas.microsoft.com/office/powerpoint/2010/main" val="393109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25"/>
                                      </p:to>
                                    </p:set>
                                    <p:animEffect filter="image" prLst="opacity: 0.25">
                                      <p:cBhvr rctx="IE">
                                        <p:cTn id="25" dur="indefinite"/>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iterate type="lt">
                                    <p:tmAbs val="0"/>
                                  </p:iterate>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iterate type="lt">
                                    <p:tmAbs val="0"/>
                                  </p:iterate>
                                  <p:childTnLst>
                                    <p:set>
                                      <p:cBhvr rctx="PPT">
                                        <p:cTn id="43" dur="indefinite"/>
                                        <p:tgtEl>
                                          <p:spTgt spid="6">
                                            <p:txEl>
                                              <p:pRg st="3" end="3"/>
                                            </p:txEl>
                                          </p:spTgt>
                                        </p:tgtEl>
                                        <p:attrNameLst>
                                          <p:attrName>style.opacity</p:attrName>
                                        </p:attrNameLst>
                                      </p:cBhvr>
                                      <p:to>
                                        <p:strVal val="1"/>
                                      </p:to>
                                    </p:set>
                                    <p:animEffect filter="image" prLst="opacity: 1">
                                      <p:cBhvr rctx="IE">
                                        <p:cTn id="44" dur="indefinite"/>
                                        <p:tgtEl>
                                          <p:spTgt spid="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iterate type="lt">
                                    <p:tmAbs val="0"/>
                                  </p:iterate>
                                  <p:childTnLst>
                                    <p:set>
                                      <p:cBhvr rctx="PPT">
                                        <p:cTn id="48" dur="indefinite"/>
                                        <p:tgtEl>
                                          <p:spTgt spid="6">
                                            <p:txEl>
                                              <p:pRg st="2" end="2"/>
                                            </p:txEl>
                                          </p:spTgt>
                                        </p:tgtEl>
                                        <p:attrNameLst>
                                          <p:attrName>style.opacity</p:attrName>
                                        </p:attrNameLst>
                                      </p:cBhvr>
                                      <p:to>
                                        <p:strVal val="0.25"/>
                                      </p:to>
                                    </p:set>
                                    <p:animEffect filter="image" prLst="opacity: 0.25">
                                      <p:cBhvr rctx="IE">
                                        <p:cTn id="49" dur="indefinite"/>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iterate type="lt">
                                    <p:tmAbs val="0"/>
                                  </p:iterate>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5" end="5"/>
                                            </p:txEl>
                                          </p:spTgt>
                                        </p:tgtEl>
                                        <p:attrNameLst>
                                          <p:attrName>style.opacity</p:attrName>
                                        </p:attrNameLst>
                                      </p:cBhvr>
                                      <p:to>
                                        <p:strVal val="0.25"/>
                                      </p:to>
                                    </p:set>
                                    <p:animEffect filter="image" prLst="opacity: 0.25">
                                      <p:cBhvr rctx="IE">
                                        <p:cTn id="70" dur="indefinite"/>
                                        <p:tgtEl>
                                          <p:spTgt spid="6">
                                            <p:txEl>
                                              <p:pRg st="5" end="5"/>
                                            </p:txEl>
                                          </p:spTgt>
                                        </p:tgtEl>
                                      </p:cBhvr>
                                    </p:animEffect>
                                  </p:childTnLst>
                                </p:cTn>
                              </p:par>
                              <p:par>
                                <p:cTn id="71" presetID="9" presetClass="emph" presetSubtype="0" nodeType="withEffect">
                                  <p:stCondLst>
                                    <p:cond delay="0"/>
                                  </p:stCondLst>
                                  <p:childTnLst>
                                    <p:set>
                                      <p:cBhvr rctx="PPT">
                                        <p:cTn id="72" dur="indefinite"/>
                                        <p:tgtEl>
                                          <p:spTgt spid="6">
                                            <p:txEl>
                                              <p:pRg st="6" end="6"/>
                                            </p:txEl>
                                          </p:spTgt>
                                        </p:tgtEl>
                                        <p:attrNameLst>
                                          <p:attrName>style.opacity</p:attrName>
                                        </p:attrNameLst>
                                      </p:cBhvr>
                                      <p:to>
                                        <p:strVal val="1"/>
                                      </p:to>
                                    </p:set>
                                    <p:animEffect filter="image" prLst="opacity: 1">
                                      <p:cBhvr rctx="IE">
                                        <p:cTn id="73" dur="indefinite"/>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Raising the bar - 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r>
              <a:rPr lang="en-GB" sz="6000" dirty="0" smtClean="0">
                <a:solidFill>
                  <a:schemeClr val="bg1"/>
                </a:solidFill>
                <a:latin typeface="+mj-lt"/>
              </a:rPr>
              <a:t>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The VBA component is installed by default as part of Office’s installation</a:t>
            </a:r>
          </a:p>
          <a:p>
            <a:r>
              <a:rPr lang="en-GB" sz="6000" dirty="0" smtClean="0">
                <a:solidFill>
                  <a:schemeClr val="bg1"/>
                </a:solidFill>
                <a:latin typeface="+mj-lt"/>
              </a:rPr>
              <a:t>VBA enables the use of multiple technologies </a:t>
            </a:r>
            <a:r>
              <a:rPr lang="en-GB" sz="6000" dirty="0">
                <a:solidFill>
                  <a:schemeClr val="bg1"/>
                </a:solidFill>
                <a:latin typeface="+mj-lt"/>
              </a:rPr>
              <a:t>(e.g. </a:t>
            </a:r>
            <a:r>
              <a:rPr lang="en-GB" sz="6000" dirty="0" smtClean="0">
                <a:solidFill>
                  <a:schemeClr val="bg1"/>
                </a:solidFill>
                <a:latin typeface="+mj-lt"/>
              </a:rPr>
              <a:t>Macros, add-ins</a:t>
            </a:r>
            <a:r>
              <a:rPr lang="en-GB" sz="6000" dirty="0">
                <a:solidFill>
                  <a:schemeClr val="bg1"/>
                </a:solidFill>
                <a:latin typeface="+mj-lt"/>
              </a:rPr>
              <a:t>, ActiveX </a:t>
            </a:r>
            <a:r>
              <a:rPr lang="en-GB" sz="6000" dirty="0" smtClean="0">
                <a:solidFill>
                  <a:schemeClr val="bg1"/>
                </a:solidFill>
                <a:latin typeface="+mj-lt"/>
              </a:rPr>
              <a:t>controls, links)</a:t>
            </a:r>
          </a:p>
          <a:p>
            <a:r>
              <a:rPr lang="en-GB" sz="6000" dirty="0" smtClean="0">
                <a:solidFill>
                  <a:schemeClr val="bg1"/>
                </a:solidFill>
                <a:latin typeface="+mj-lt"/>
              </a:rPr>
              <a:t>Office settings can either be locally or centrally controlled via GPO</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spTree>
    <p:extLst>
      <p:ext uri="{BB962C8B-B14F-4D97-AF65-F5344CB8AC3E}">
        <p14:creationId xmlns:p14="http://schemas.microsoft.com/office/powerpoint/2010/main" val="863576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rctx="PPT">
                                        <p:cTn id="33" dur="indefinite"/>
                                        <p:tgtEl>
                                          <p:spTgt spid="6">
                                            <p:txEl>
                                              <p:pRg st="2" end="2"/>
                                            </p:txEl>
                                          </p:spTgt>
                                        </p:tgtEl>
                                        <p:attrNameLst>
                                          <p:attrName>style.opacity</p:attrName>
                                        </p:attrNameLst>
                                      </p:cBhvr>
                                      <p:to>
                                        <p:strVal val="0.25"/>
                                      </p:to>
                                    </p:set>
                                    <p:animEffect filter="image" prLst="opacity: 0.25">
                                      <p:cBhvr rctx="IE">
                                        <p:cTn id="34"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910487"/>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82610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Dummy Implants to Gather Intel</a:t>
            </a:r>
          </a:p>
          <a:p>
            <a:r>
              <a:rPr lang="en-GB" sz="6000" dirty="0" smtClean="0">
                <a:solidFill>
                  <a:schemeClr val="bg1"/>
                </a:solidFill>
                <a:latin typeface="+mj-lt"/>
              </a:rPr>
              <a:t>Targeted Implants with Keying</a:t>
            </a:r>
          </a:p>
          <a:p>
            <a:r>
              <a:rPr lang="en-GB" sz="6000" dirty="0" smtClean="0">
                <a:solidFill>
                  <a:schemeClr val="bg1"/>
                </a:solidFill>
                <a:latin typeface="+mj-lt"/>
              </a:rPr>
              <a:t>VBA Code Obfuscation</a:t>
            </a:r>
          </a:p>
          <a:p>
            <a:r>
              <a:rPr lang="en-GB" sz="6000" dirty="0" smtClean="0">
                <a:solidFill>
                  <a:schemeClr val="bg1"/>
                </a:solidFill>
              </a:rPr>
              <a:t>Shell Code Mutation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MWR Labs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Configuration Enumeration Works</a:t>
            </a:r>
          </a:p>
          <a:p>
            <a:r>
              <a:rPr lang="en-GB" sz="6000" dirty="0" smtClean="0">
                <a:solidFill>
                  <a:schemeClr val="bg1"/>
                </a:solidFill>
                <a:latin typeface="+mj-lt"/>
              </a:rPr>
              <a:t>Adds Reliability</a:t>
            </a:r>
          </a:p>
          <a:p>
            <a:r>
              <a:rPr lang="en-GB" sz="6000" dirty="0" smtClean="0">
                <a:solidFill>
                  <a:schemeClr val="bg1"/>
                </a:solidFill>
                <a:latin typeface="+mj-lt"/>
              </a:rPr>
              <a:t>You Know What’s Happening</a:t>
            </a:r>
          </a:p>
          <a:p>
            <a:r>
              <a:rPr lang="en-GB" sz="6000" dirty="0" smtClean="0">
                <a:solidFill>
                  <a:schemeClr val="bg1"/>
                </a:solidFill>
              </a:rPr>
              <a:t>But There’s No Reliable Solution?!</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Conclusion</a:t>
            </a:r>
            <a:endParaRPr lang="en-GB" sz="3600" dirty="0">
              <a:solidFill>
                <a:schemeClr val="bg2"/>
              </a:solidFill>
            </a:endParaRPr>
          </a:p>
        </p:txBody>
      </p:sp>
    </p:spTree>
    <p:extLst>
      <p:ext uri="{BB962C8B-B14F-4D97-AF65-F5344CB8AC3E}">
        <p14:creationId xmlns:p14="http://schemas.microsoft.com/office/powerpoint/2010/main" val="2737382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mph" presetSubtype="0" nodeType="clickEffect">
                                  <p:stCondLst>
                                    <p:cond delay="0"/>
                                  </p:stCondLst>
                                  <p:childTnLst>
                                    <p:set>
                                      <p:cBhvr rctx="PPT">
                                        <p:cTn id="44" dur="indefinite"/>
                                        <p:tgtEl>
                                          <p:spTgt spid="6">
                                            <p:txEl>
                                              <p:pRg st="3" end="3"/>
                                            </p:txEl>
                                          </p:spTgt>
                                        </p:tgtEl>
                                        <p:attrNameLst>
                                          <p:attrName>style.opacity</p:attrName>
                                        </p:attrNameLst>
                                      </p:cBhvr>
                                      <p:to>
                                        <p:strVal val="0.25"/>
                                      </p:to>
                                    </p:set>
                                    <p:animEffect filter="image" prLst="opacity: 0.25">
                                      <p:cBhvr rctx="IE">
                                        <p:cTn id="4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0"/>
          </p:nvPr>
        </p:nvSpPr>
        <p:spPr>
          <a:xfrm>
            <a:off x="1537314" y="4240924"/>
            <a:ext cx="21109325" cy="8103475"/>
          </a:xfrm>
        </p:spPr>
        <p:txBody>
          <a:bodyPr>
            <a:normAutofit/>
          </a:bodyPr>
          <a:lstStyle/>
          <a:p>
            <a:r>
              <a:rPr lang="en-GB" dirty="0" smtClean="0"/>
              <a:t>We need to write it in bullets </a:t>
            </a:r>
            <a:r>
              <a:rPr lang="en-GB" dirty="0" err="1" smtClean="0"/>
              <a:t>etc</a:t>
            </a:r>
            <a:r>
              <a:rPr lang="en-GB" dirty="0" smtClean="0"/>
              <a:t> but I’d say @enigma0x3, @</a:t>
            </a:r>
            <a:r>
              <a:rPr lang="en-GB" dirty="0" err="1" smtClean="0"/>
              <a:t>subtee</a:t>
            </a:r>
            <a:r>
              <a:rPr lang="en-GB" dirty="0" smtClean="0"/>
              <a:t>, </a:t>
            </a:r>
            <a:r>
              <a:rPr lang="en-GB" dirty="0" err="1" smtClean="0"/>
              <a:t>didier</a:t>
            </a:r>
            <a:r>
              <a:rPr lang="en-GB" dirty="0" smtClean="0"/>
              <a:t> </a:t>
            </a:r>
            <a:r>
              <a:rPr lang="en-GB" dirty="0" err="1" smtClean="0"/>
              <a:t>stevens</a:t>
            </a:r>
            <a:r>
              <a:rPr lang="en-GB" dirty="0" smtClean="0"/>
              <a:t>, the recent one that Alex sent for the EMET bypasses</a:t>
            </a:r>
          </a:p>
          <a:p>
            <a:r>
              <a:rPr lang="en-GB" dirty="0"/>
              <a:t>Matt Nelson (@</a:t>
            </a:r>
            <a:r>
              <a:rPr lang="en-GB" dirty="0" smtClean="0"/>
              <a:t>enigma0x3) </a:t>
            </a:r>
            <a:r>
              <a:rPr lang="en-GB" dirty="0" smtClean="0">
                <a:hlinkClick r:id="rId2"/>
              </a:rPr>
              <a:t>https</a:t>
            </a:r>
            <a:r>
              <a:rPr lang="en-GB" dirty="0">
                <a:hlinkClick r:id="rId2"/>
              </a:rPr>
              <a:t>://enigma0x3.net</a:t>
            </a:r>
            <a:r>
              <a:rPr lang="en-GB" dirty="0" smtClean="0">
                <a:hlinkClick r:id="rId2"/>
              </a:rPr>
              <a:t>/</a:t>
            </a:r>
            <a:endParaRPr lang="en-GB" dirty="0" smtClean="0"/>
          </a:p>
          <a:p>
            <a:endParaRPr lang="en-GB" dirty="0"/>
          </a:p>
          <a:p>
            <a:r>
              <a:rPr lang="en-GB" dirty="0">
                <a:hlinkClick r:id="rId3"/>
              </a:rPr>
              <a:t>@</a:t>
            </a:r>
            <a:r>
              <a:rPr lang="en-GB" dirty="0" err="1" smtClean="0">
                <a:hlinkClick r:id="rId3"/>
              </a:rPr>
              <a:t>DidierStevens</a:t>
            </a:r>
            <a:r>
              <a:rPr lang="en-GB" b="1" dirty="0"/>
              <a:t> </a:t>
            </a:r>
            <a:r>
              <a:rPr lang="en-GB" dirty="0">
                <a:hlinkClick r:id="rId4"/>
              </a:rPr>
              <a:t>https://blog.didierstevens.com</a:t>
            </a:r>
            <a:r>
              <a:rPr lang="en-GB" dirty="0" smtClean="0">
                <a:hlinkClick r:id="rId4"/>
              </a:rPr>
              <a:t>/</a:t>
            </a:r>
            <a:endParaRPr lang="en-GB" dirty="0"/>
          </a:p>
          <a:p>
            <a:endParaRPr lang="en-GB" dirty="0" smtClean="0"/>
          </a:p>
          <a:p>
            <a:r>
              <a:rPr lang="en-GB" dirty="0"/>
              <a:t>https://www.fireeye.com/blog/threat-research/2016/06/angler_exploit_kite.html</a:t>
            </a:r>
          </a:p>
        </p:txBody>
      </p:sp>
      <p:sp>
        <p:nvSpPr>
          <p:cNvPr id="4" name="Text Placeholder 3"/>
          <p:cNvSpPr>
            <a:spLocks noGrp="1"/>
          </p:cNvSpPr>
          <p:nvPr>
            <p:ph type="body" sz="quarter" idx="11"/>
          </p:nvPr>
        </p:nvSpPr>
        <p:spPr>
          <a:xfrm>
            <a:off x="1537316" y="2901402"/>
            <a:ext cx="16987224" cy="1103313"/>
          </a:xfrm>
        </p:spPr>
        <p:txBody>
          <a:bodyPr/>
          <a:lstStyle/>
          <a:p>
            <a:r>
              <a:rPr lang="en-GB" dirty="0"/>
              <a:t>Previous Research / Credits</a:t>
            </a:r>
          </a:p>
        </p:txBody>
      </p:sp>
    </p:spTree>
    <p:extLst>
      <p:ext uri="{BB962C8B-B14F-4D97-AF65-F5344CB8AC3E}">
        <p14:creationId xmlns:p14="http://schemas.microsoft.com/office/powerpoint/2010/main" val="3045799685"/>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sz="quarter" idx="10"/>
          </p:nvPr>
        </p:nvSpPr>
        <p:spPr/>
        <p:txBody>
          <a:bodyPr>
            <a:normAutofit/>
          </a:bodyPr>
          <a:lstStyle/>
          <a:p>
            <a:r>
              <a:rPr lang="en-GB" dirty="0">
                <a:solidFill>
                  <a:schemeClr val="bg2"/>
                </a:solidFill>
              </a:rPr>
              <a:t>@</a:t>
            </a:r>
            <a:r>
              <a:rPr lang="en-GB" dirty="0" err="1" smtClean="0">
                <a:solidFill>
                  <a:schemeClr val="bg2"/>
                </a:solidFill>
              </a:rPr>
              <a:t>mwrlabs</a:t>
            </a:r>
            <a:endParaRPr lang="en-GB" dirty="0" smtClean="0">
              <a:solidFill>
                <a:schemeClr val="bg2"/>
              </a:solidFill>
            </a:endParaRPr>
          </a:p>
          <a:p>
            <a:pPr marL="0" indent="0">
              <a:buNone/>
            </a:pPr>
            <a:r>
              <a:rPr lang="en-GB" dirty="0" smtClean="0">
                <a:hlinkClick r:id="rId3"/>
              </a:rPr>
              <a:t>https</a:t>
            </a:r>
            <a:r>
              <a:rPr lang="en-GB" dirty="0">
                <a:hlinkClick r:id="rId3"/>
              </a:rPr>
              <a:t>://labs.mwrinfosecurity.com</a:t>
            </a:r>
            <a:r>
              <a:rPr lang="en-GB" dirty="0" smtClean="0">
                <a:hlinkClick r:id="rId3"/>
              </a:rPr>
              <a:t>/</a:t>
            </a:r>
            <a:endParaRPr lang="en-GB" dirty="0" smtClean="0"/>
          </a:p>
          <a:p>
            <a:r>
              <a:rPr lang="en-GB" dirty="0" smtClean="0">
                <a:solidFill>
                  <a:schemeClr val="bg2"/>
                </a:solidFill>
              </a:rPr>
              <a:t>Publishing </a:t>
            </a:r>
            <a:r>
              <a:rPr lang="en-GB" dirty="0">
                <a:solidFill>
                  <a:schemeClr val="bg2"/>
                </a:solidFill>
              </a:rPr>
              <a:t>code shortly:</a:t>
            </a:r>
          </a:p>
          <a:p>
            <a:pPr marL="0" indent="0">
              <a:buNone/>
            </a:pPr>
            <a:r>
              <a:rPr lang="en-GB" dirty="0" smtClean="0"/>
              <a:t>ADD URL HERE</a:t>
            </a:r>
            <a:endParaRPr lang="en-GB" dirty="0"/>
          </a:p>
          <a:p>
            <a:endParaRPr lang="en-GB" dirty="0"/>
          </a:p>
        </p:txBody>
      </p:sp>
      <p:sp>
        <p:nvSpPr>
          <p:cNvPr id="4" name="Text Placeholder 3"/>
          <p:cNvSpPr>
            <a:spLocks noGrp="1"/>
          </p:cNvSpPr>
          <p:nvPr>
            <p:ph type="body" sz="quarter" idx="11"/>
          </p:nvPr>
        </p:nvSpPr>
        <p:spPr/>
        <p:txBody>
          <a:bodyPr/>
          <a:lstStyle/>
          <a:p>
            <a:r>
              <a:rPr lang="en-GB" dirty="0" smtClean="0"/>
              <a:t>&lt; /dev/audience</a:t>
            </a:r>
            <a:endParaRPr lang="en-GB" dirty="0"/>
          </a:p>
        </p:txBody>
      </p:sp>
    </p:spTree>
    <p:extLst>
      <p:ext uri="{BB962C8B-B14F-4D97-AF65-F5344CB8AC3E}">
        <p14:creationId xmlns:p14="http://schemas.microsoft.com/office/powerpoint/2010/main" val="93896365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pic>
        <p:nvPicPr>
          <p:cNvPr id="1027" name="Picture 3" descr="C:\Users\k0st4s\Documents\Mwr_notes\EMET  Bypasses\Work-with-Vince\Presentation\screenshots\macro-infection-sta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34" y="2785195"/>
            <a:ext cx="13278852" cy="7855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0st4s\Documents\Mwr_notes\EMET  Bypasses\Work-with-Vince\Presentation\screenshots\macro-infection-sta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937" y="6028455"/>
            <a:ext cx="12590318" cy="66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670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7"/>
                                        </p:tgtEl>
                                        <p:attrNameLst>
                                          <p:attrName>style.opacity</p:attrName>
                                        </p:attrNameLst>
                                      </p:cBhvr>
                                      <p:to>
                                        <p:strVal val="0"/>
                                      </p:to>
                                    </p:set>
                                    <p:animEffect filter="image" prLst="opacity: 0">
                                      <p:cBhvr rctx="IE">
                                        <p:cTn id="7" dur="indefinite"/>
                                        <p:tgtEl>
                                          <p:spTgt spid="1027"/>
                                        </p:tgtEl>
                                      </p:cBhvr>
                                    </p:animEffect>
                                  </p:childTnLst>
                                </p:cTn>
                              </p:par>
                              <p:par>
                                <p:cTn id="8" presetID="9" presetClass="emph" presetSubtype="0" nodeType="withEffect">
                                  <p:stCondLst>
                                    <p:cond delay="0"/>
                                  </p:stCondLst>
                                  <p:childTnLst>
                                    <p:set>
                                      <p:cBhvr rctx="PPT">
                                        <p:cTn id="9" dur="indefinite"/>
                                        <p:tgtEl>
                                          <p:spTgt spid="1026"/>
                                        </p:tgtEl>
                                        <p:attrNameLst>
                                          <p:attrName>style.opacity</p:attrName>
                                        </p:attrNameLst>
                                      </p:cBhvr>
                                      <p:to>
                                        <p:strVal val="0"/>
                                      </p:to>
                                    </p:set>
                                    <p:animEffect filter="image" prLst="opacity: 0">
                                      <p:cBhvr rctx="IE">
                                        <p:cTn id="10" dur="indefinite"/>
                                        <p:tgtEl>
                                          <p:spTgt spid="1026"/>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027"/>
                                        </p:tgtEl>
                                        <p:attrNameLst>
                                          <p:attrName>style.opacity</p:attrName>
                                        </p:attrNameLst>
                                      </p:cBhvr>
                                      <p:to>
                                        <p:strVal val="1"/>
                                      </p:to>
                                    </p:set>
                                    <p:animEffect filter="image" prLst="opacity: 1">
                                      <p:cBhvr rctx="IE">
                                        <p:cTn id="18" dur="indefinite"/>
                                        <p:tgtEl>
                                          <p:spTgt spid="1027"/>
                                        </p:tgtEl>
                                      </p:cBhvr>
                                    </p:animEffect>
                                  </p:childTnLst>
                                </p:cTn>
                              </p:par>
                              <p:par>
                                <p:cTn id="19" presetID="9" presetClass="emph" presetSubtype="0" grpId="1" nodeType="withEffect">
                                  <p:stCondLst>
                                    <p:cond delay="0"/>
                                  </p:stCondLst>
                                  <p:childTnLst>
                                    <p:set>
                                      <p:cBhvr rctx="PPT">
                                        <p:cTn id="20" dur="indefinite"/>
                                        <p:tgtEl>
                                          <p:spTgt spid="6">
                                            <p:txEl>
                                              <p:pRg st="0" end="0"/>
                                            </p:txEl>
                                          </p:spTgt>
                                        </p:tgtEl>
                                        <p:attrNameLst>
                                          <p:attrName>style.opacity</p:attrName>
                                        </p:attrNameLst>
                                      </p:cBhvr>
                                      <p:to>
                                        <p:strVal val="0"/>
                                      </p:to>
                                    </p:set>
                                    <p:animEffect filter="image" prLst="opacity: 0">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1027"/>
                                        </p:tgtEl>
                                        <p:attrNameLst>
                                          <p:attrName>style.opacity</p:attrName>
                                        </p:attrNameLst>
                                      </p:cBhvr>
                                      <p:to>
                                        <p:strVal val="0"/>
                                      </p:to>
                                    </p:set>
                                    <p:animEffect filter="image" prLst="opacity: 0">
                                      <p:cBhvr rctx="IE">
                                        <p:cTn id="26" dur="indefinite"/>
                                        <p:tgtEl>
                                          <p:spTgt spid="1027"/>
                                        </p:tgtEl>
                                      </p:cBhvr>
                                    </p:animEffect>
                                  </p:childTnLst>
                                </p:cTn>
                              </p:par>
                              <p:par>
                                <p:cTn id="27" presetID="9" presetClass="emph" presetSubtype="0" nodeType="withEffect">
                                  <p:stCondLst>
                                    <p:cond delay="0"/>
                                  </p:stCondLst>
                                  <p:childTnLst>
                                    <p:set>
                                      <p:cBhvr rctx="PPT">
                                        <p:cTn id="28" dur="indefinite"/>
                                        <p:tgtEl>
                                          <p:spTgt spid="1026"/>
                                        </p:tgtEl>
                                        <p:attrNameLst>
                                          <p:attrName>style.opacity</p:attrName>
                                        </p:attrNameLst>
                                      </p:cBhvr>
                                      <p:to>
                                        <p:strVal val="1"/>
                                      </p:to>
                                    </p:set>
                                    <p:animEffect filter="image" prLst="opacity: 1">
                                      <p:cBhvr rctx="IE">
                                        <p:cTn id="29" dur="indefinite"/>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a:xfrm>
            <a:off x="1504953" y="3172143"/>
            <a:ext cx="6641520" cy="1122362"/>
          </a:xfrm>
        </p:spPr>
        <p:txBody>
          <a:bodyPr>
            <a:normAutofit/>
          </a:bodyPr>
          <a:lstStyle/>
          <a:p>
            <a:r>
              <a:rPr lang="en-GB" sz="3600" dirty="0" smtClean="0">
                <a:solidFill>
                  <a:schemeClr val="bg2"/>
                </a:solidFill>
              </a:rPr>
              <a:t>Macros security settings</a:t>
            </a:r>
            <a:endParaRPr lang="en-GB" sz="3600" dirty="0">
              <a:solidFill>
                <a:schemeClr val="bg2"/>
              </a:solidFill>
            </a:endParaRPr>
          </a:p>
        </p:txBody>
      </p:sp>
      <p:pic>
        <p:nvPicPr>
          <p:cNvPr id="2050" name="Picture 2" descr="C:\Users\k0st4s\Documents\Mwr_notes\EMET  Bypasses\Work-with-Vince\Presentation\screenshots\trust-c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533" y="2833156"/>
            <a:ext cx="13341201" cy="1088284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121679" y="7356759"/>
            <a:ext cx="23409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Oval 8"/>
          <p:cNvSpPr/>
          <p:nvPr/>
        </p:nvSpPr>
        <p:spPr>
          <a:xfrm>
            <a:off x="7080115" y="3920843"/>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Oval 9"/>
          <p:cNvSpPr/>
          <p:nvPr/>
        </p:nvSpPr>
        <p:spPr>
          <a:xfrm>
            <a:off x="7093970" y="5652656"/>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2689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504948" y="4404360"/>
            <a:ext cx="23183851" cy="8896004"/>
          </a:xfrm>
        </p:spPr>
        <p:txBody>
          <a:bodyPr>
            <a:normAutofit lnSpcReduction="10000"/>
          </a:bodyPr>
          <a:lstStyle/>
          <a:p>
            <a:r>
              <a:rPr lang="en-GB" sz="6000" dirty="0" smtClean="0">
                <a:solidFill>
                  <a:schemeClr val="bg1"/>
                </a:solidFill>
                <a:latin typeface="+mj-lt"/>
              </a:rPr>
              <a:t>Every Office version ships with its own GPO Templates (ADMX/ADML)</a:t>
            </a:r>
          </a:p>
          <a:p>
            <a:pPr lvl="2"/>
            <a:r>
              <a:rPr lang="en-GB" sz="6000" dirty="0" smtClean="0">
                <a:solidFill>
                  <a:schemeClr val="bg1"/>
                </a:solidFill>
                <a:latin typeface="Lucida Console" panose="020B0609040504020204" pitchFamily="49" charset="0"/>
              </a:rPr>
              <a:t>Multiple settings within the GPO </a:t>
            </a:r>
            <a:endParaRPr lang="en-GB" sz="6000" dirty="0">
              <a:solidFill>
                <a:schemeClr val="bg1"/>
              </a:solidFill>
              <a:latin typeface="Lucida Console" panose="020B0609040504020204" pitchFamily="49" charset="0"/>
            </a:endParaRPr>
          </a:p>
          <a:p>
            <a:pPr lvl="3"/>
            <a:r>
              <a:rPr lang="en-GB" dirty="0">
                <a:solidFill>
                  <a:schemeClr val="bg1"/>
                </a:solidFill>
                <a:latin typeface="Lucida Console" panose="020B0609040504020204" pitchFamily="49" charset="0"/>
              </a:rPr>
              <a:t>+ </a:t>
            </a:r>
            <a:r>
              <a:rPr lang="en-GB" sz="4400" dirty="0" smtClean="0">
                <a:solidFill>
                  <a:schemeClr val="bg1"/>
                </a:solidFill>
                <a:latin typeface="Lucida Console" panose="020B0609040504020204" pitchFamily="49" charset="0"/>
              </a:rPr>
              <a:t>Machine &gt; Administrative Templates &gt; Microsoft Office {version</a:t>
            </a:r>
            <a:r>
              <a:rPr lang="en-GB" sz="4400" dirty="0">
                <a:solidFill>
                  <a:schemeClr val="bg1"/>
                </a:solidFill>
                <a:latin typeface="Lucida Console" panose="020B0609040504020204" pitchFamily="49" charset="0"/>
              </a:rPr>
              <a:t>}</a:t>
            </a:r>
            <a:endParaRPr lang="en-GB" sz="4400" dirty="0" smtClean="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Microsoft Office {</a:t>
            </a:r>
            <a:r>
              <a:rPr lang="en-GB" sz="4400" dirty="0" smtClean="0">
                <a:solidFill>
                  <a:schemeClr val="bg1"/>
                </a:solidFill>
                <a:latin typeface="Lucida Console" panose="020B0609040504020204" pitchFamily="49" charset="0"/>
              </a:rPr>
              <a:t>version} &gt; 	Security Settings</a:t>
            </a:r>
            <a:endParaRPr lang="en-GB" sz="4400" dirty="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{version}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Options &gt; Security &gt; 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settings via GPO</a:t>
            </a:r>
            <a:endParaRPr lang="en-GB" sz="3600" dirty="0">
              <a:solidFill>
                <a:schemeClr val="bg2"/>
              </a:solidFill>
            </a:endParaRPr>
          </a:p>
        </p:txBody>
      </p:sp>
      <p:pic>
        <p:nvPicPr>
          <p:cNvPr id="3074" name="Picture 2" descr="C:\Users\k0st4s\Documents\Mwr_notes\EMET  Bypasses\Work-with-Vince\Presentation\screenshots\macros-disabled-gpo-end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382" y="3572129"/>
            <a:ext cx="16444623" cy="909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0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3074"/>
                                        </p:tgtEl>
                                        <p:attrNameLst>
                                          <p:attrName>style.opacity</p:attrName>
                                        </p:attrNameLst>
                                      </p:cBhvr>
                                      <p:to>
                                        <p:strVal val="0"/>
                                      </p:to>
                                    </p:set>
                                    <p:animEffect filter="image" prLst="opacity: 0">
                                      <p:cBhvr rctx="IE">
                                        <p:cTn id="22" dur="indefinite"/>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grpId="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par>
                                <p:cTn id="31" presetID="9" presetClass="emph" presetSubtype="0" grpId="0" nodeType="withEffect">
                                  <p:stCondLst>
                                    <p:cond delay="0"/>
                                  </p:stCondLst>
                                  <p:childTnLst>
                                    <p:set>
                                      <p:cBhvr rctx="PPT">
                                        <p:cTn id="32" dur="indefinite"/>
                                        <p:tgtEl>
                                          <p:spTgt spid="6">
                                            <p:txEl>
                                              <p:pRg st="2" end="2"/>
                                            </p:txEl>
                                          </p:spTgt>
                                        </p:tgtEl>
                                        <p:attrNameLst>
                                          <p:attrName>style.opacity</p:attrName>
                                        </p:attrNameLst>
                                      </p:cBhvr>
                                      <p:to>
                                        <p:strVal val="1"/>
                                      </p:to>
                                    </p:set>
                                    <p:animEffect filter="image" prLst="opacity: 1">
                                      <p:cBhvr rctx="IE">
                                        <p:cTn id="33" dur="indefinite"/>
                                        <p:tgtEl>
                                          <p:spTgt spid="6">
                                            <p:txEl>
                                              <p:pRg st="2" end="2"/>
                                            </p:txEl>
                                          </p:spTgt>
                                        </p:tgtEl>
                                      </p:cBhvr>
                                    </p:animEffect>
                                  </p:childTnLst>
                                </p:cTn>
                              </p:par>
                              <p:par>
                                <p:cTn id="34" presetID="9" presetClass="emph" presetSubtype="0" grpId="0" nodeType="withEffect">
                                  <p:stCondLst>
                                    <p:cond delay="0"/>
                                  </p:stCondLst>
                                  <p:childTnLst>
                                    <p:set>
                                      <p:cBhvr rctx="PPT">
                                        <p:cTn id="35" dur="indefinite"/>
                                        <p:tgtEl>
                                          <p:spTgt spid="6">
                                            <p:txEl>
                                              <p:pRg st="3" end="3"/>
                                            </p:txEl>
                                          </p:spTgt>
                                        </p:tgtEl>
                                        <p:attrNameLst>
                                          <p:attrName>style.opacity</p:attrName>
                                        </p:attrNameLst>
                                      </p:cBhvr>
                                      <p:to>
                                        <p:strVal val="1"/>
                                      </p:to>
                                    </p:set>
                                    <p:animEffect filter="image" prLst="opacity: 1">
                                      <p:cBhvr rctx="IE">
                                        <p:cTn id="36" dur="indefinite"/>
                                        <p:tgtEl>
                                          <p:spTgt spid="6">
                                            <p:txEl>
                                              <p:pRg st="3" end="3"/>
                                            </p:txEl>
                                          </p:spTgt>
                                        </p:tgtEl>
                                      </p:cBhvr>
                                    </p:animEffect>
                                  </p:childTnLst>
                                </p:cTn>
                              </p:par>
                              <p:par>
                                <p:cTn id="37" presetID="9" presetClass="emph" presetSubtype="0" grpId="0" nodeType="withEffect">
                                  <p:stCondLst>
                                    <p:cond delay="0"/>
                                  </p:stCondLst>
                                  <p:childTnLst>
                                    <p:set>
                                      <p:cBhvr rctx="PPT">
                                        <p:cTn id="38" dur="indefinite"/>
                                        <p:tgtEl>
                                          <p:spTgt spid="6">
                                            <p:txEl>
                                              <p:pRg st="4" end="4"/>
                                            </p:txEl>
                                          </p:spTgt>
                                        </p:tgtEl>
                                        <p:attrNameLst>
                                          <p:attrName>style.opacity</p:attrName>
                                        </p:attrNameLst>
                                      </p:cBhvr>
                                      <p:to>
                                        <p:strVal val="1"/>
                                      </p:to>
                                    </p:set>
                                    <p:animEffect filter="image" prLst="opacity: 1">
                                      <p:cBhvr rctx="IE">
                                        <p:cTn id="39" dur="indefinite"/>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rctx="PPT">
                                        <p:cTn id="43" dur="indefinite"/>
                                        <p:tgtEl>
                                          <p:spTgt spid="6">
                                            <p:txEl>
                                              <p:pRg st="0" end="0"/>
                                            </p:txEl>
                                          </p:spTgt>
                                        </p:tgtEl>
                                        <p:attrNameLst>
                                          <p:attrName>style.opacity</p:attrName>
                                        </p:attrNameLst>
                                      </p:cBhvr>
                                      <p:to>
                                        <p:strVal val="0"/>
                                      </p:to>
                                    </p:set>
                                    <p:animEffect filter="image" prLst="opacity: 0">
                                      <p:cBhvr rctx="IE">
                                        <p:cTn id="44" dur="indefinite"/>
                                        <p:tgtEl>
                                          <p:spTgt spid="6">
                                            <p:txEl>
                                              <p:pRg st="0" end="0"/>
                                            </p:txEl>
                                          </p:spTgt>
                                        </p:tgtEl>
                                      </p:cBhvr>
                                    </p:animEffect>
                                  </p:childTnLst>
                                </p:cTn>
                              </p:par>
                              <p:par>
                                <p:cTn id="45" presetID="9" presetClass="emph" presetSubtype="0" nodeType="withEffect">
                                  <p:stCondLst>
                                    <p:cond delay="0"/>
                                  </p:stCondLst>
                                  <p:childTnLst>
                                    <p:set>
                                      <p:cBhvr rctx="PPT">
                                        <p:cTn id="46" dur="indefinite"/>
                                        <p:tgtEl>
                                          <p:spTgt spid="6">
                                            <p:txEl>
                                              <p:pRg st="1" end="1"/>
                                            </p:txEl>
                                          </p:spTgt>
                                        </p:tgtEl>
                                        <p:attrNameLst>
                                          <p:attrName>style.opacity</p:attrName>
                                        </p:attrNameLst>
                                      </p:cBhvr>
                                      <p:to>
                                        <p:strVal val="0"/>
                                      </p:to>
                                    </p:set>
                                    <p:animEffect filter="image" prLst="opacity: 0">
                                      <p:cBhvr rctx="IE">
                                        <p:cTn id="47" dur="indefinite"/>
                                        <p:tgtEl>
                                          <p:spTgt spid="6">
                                            <p:txEl>
                                              <p:pRg st="1" end="1"/>
                                            </p:txEl>
                                          </p:spTgt>
                                        </p:tgtEl>
                                      </p:cBhvr>
                                    </p:animEffect>
                                  </p:childTnLst>
                                </p:cTn>
                              </p:par>
                              <p:par>
                                <p:cTn id="48" presetID="9" presetClass="emph" presetSubtype="0" nodeType="withEffect">
                                  <p:stCondLst>
                                    <p:cond delay="0"/>
                                  </p:stCondLst>
                                  <p:childTnLst>
                                    <p:set>
                                      <p:cBhvr rctx="PPT">
                                        <p:cTn id="49" dur="indefinite"/>
                                        <p:tgtEl>
                                          <p:spTgt spid="6">
                                            <p:txEl>
                                              <p:pRg st="2" end="2"/>
                                            </p:txEl>
                                          </p:spTgt>
                                        </p:tgtEl>
                                        <p:attrNameLst>
                                          <p:attrName>style.opacity</p:attrName>
                                        </p:attrNameLst>
                                      </p:cBhvr>
                                      <p:to>
                                        <p:strVal val="0"/>
                                      </p:to>
                                    </p:set>
                                    <p:animEffect filter="image" prLst="opacity: 0">
                                      <p:cBhvr rctx="IE">
                                        <p:cTn id="50" dur="indefinite"/>
                                        <p:tgtEl>
                                          <p:spTgt spid="6">
                                            <p:txEl>
                                              <p:pRg st="2" end="2"/>
                                            </p:txEl>
                                          </p:spTgt>
                                        </p:tgtEl>
                                      </p:cBhvr>
                                    </p:animEffect>
                                  </p:childTnLst>
                                </p:cTn>
                              </p:par>
                              <p:par>
                                <p:cTn id="51" presetID="9" presetClass="emph" presetSubtype="0" nodeType="withEffect">
                                  <p:stCondLst>
                                    <p:cond delay="0"/>
                                  </p:stCondLst>
                                  <p:childTnLst>
                                    <p:set>
                                      <p:cBhvr rctx="PPT">
                                        <p:cTn id="52" dur="indefinite"/>
                                        <p:tgtEl>
                                          <p:spTgt spid="6">
                                            <p:txEl>
                                              <p:pRg st="3" end="3"/>
                                            </p:txEl>
                                          </p:spTgt>
                                        </p:tgtEl>
                                        <p:attrNameLst>
                                          <p:attrName>style.opacity</p:attrName>
                                        </p:attrNameLst>
                                      </p:cBhvr>
                                      <p:to>
                                        <p:strVal val="0"/>
                                      </p:to>
                                    </p:set>
                                    <p:animEffect filter="image" prLst="opacity: 0">
                                      <p:cBhvr rctx="IE">
                                        <p:cTn id="53" dur="indefinite"/>
                                        <p:tgtEl>
                                          <p:spTgt spid="6">
                                            <p:txEl>
                                              <p:pRg st="3" end="3"/>
                                            </p:txEl>
                                          </p:spTgt>
                                        </p:tgtEl>
                                      </p:cBhvr>
                                    </p:animEffect>
                                  </p:childTnLst>
                                </p:cTn>
                              </p:par>
                              <p:par>
                                <p:cTn id="54" presetID="9" presetClass="emph" presetSubtype="0" nodeType="withEffect">
                                  <p:stCondLst>
                                    <p:cond delay="0"/>
                                  </p:stCondLst>
                                  <p:childTnLst>
                                    <p:set>
                                      <p:cBhvr rctx="PPT">
                                        <p:cTn id="55" dur="indefinite"/>
                                        <p:tgtEl>
                                          <p:spTgt spid="6">
                                            <p:txEl>
                                              <p:pRg st="4" end="4"/>
                                            </p:txEl>
                                          </p:spTgt>
                                        </p:tgtEl>
                                        <p:attrNameLst>
                                          <p:attrName>style.opacity</p:attrName>
                                        </p:attrNameLst>
                                      </p:cBhvr>
                                      <p:to>
                                        <p:strVal val="0"/>
                                      </p:to>
                                    </p:set>
                                    <p:animEffect filter="image" prLst="opacity: 0">
                                      <p:cBhvr rctx="IE">
                                        <p:cTn id="56" dur="indefinite"/>
                                        <p:tgtEl>
                                          <p:spTgt spid="6">
                                            <p:txEl>
                                              <p:pRg st="4" end="4"/>
                                            </p:txEl>
                                          </p:spTgt>
                                        </p:tgtEl>
                                      </p:cBhvr>
                                    </p:animEffect>
                                  </p:childTnLst>
                                </p:cTn>
                              </p:par>
                              <p:par>
                                <p:cTn id="57" presetID="9" presetClass="emph" presetSubtype="0" nodeType="withEffect">
                                  <p:stCondLst>
                                    <p:cond delay="0"/>
                                  </p:stCondLst>
                                  <p:childTnLst>
                                    <p:set>
                                      <p:cBhvr rctx="PPT">
                                        <p:cTn id="58" dur="indefinite"/>
                                        <p:tgtEl>
                                          <p:spTgt spid="3074"/>
                                        </p:tgtEl>
                                        <p:attrNameLst>
                                          <p:attrName>style.opacity</p:attrName>
                                        </p:attrNameLst>
                                      </p:cBhvr>
                                      <p:to>
                                        <p:strVal val="1"/>
                                      </p:to>
                                    </p:set>
                                    <p:animEffect filter="image" prLst="opacity: 1">
                                      <p:cBhvr rctx="IE">
                                        <p:cTn id="59"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Trusted Locations</a:t>
            </a:r>
          </a:p>
          <a:p>
            <a:r>
              <a:rPr lang="en-GB" sz="6000" dirty="0" smtClean="0">
                <a:solidFill>
                  <a:schemeClr val="bg1"/>
                </a:solidFill>
                <a:latin typeface="+mj-lt"/>
              </a:rPr>
              <a:t>Trusted Documents</a:t>
            </a:r>
          </a:p>
          <a:p>
            <a:r>
              <a:rPr lang="en-GB" sz="6000" dirty="0" smtClean="0">
                <a:solidFill>
                  <a:schemeClr val="bg1"/>
                </a:solidFill>
                <a:latin typeface="+mj-lt"/>
              </a:rPr>
              <a:t>Trusted Publishers</a:t>
            </a:r>
          </a:p>
          <a:p>
            <a:r>
              <a:rPr lang="en-GB" sz="6000" dirty="0" smtClean="0">
                <a:solidFill>
                  <a:schemeClr val="bg1"/>
                </a:solidFill>
                <a:latin typeface="+mj-lt"/>
              </a:rPr>
              <a:t>Trusted App </a:t>
            </a:r>
            <a:r>
              <a:rPr lang="en-GB" sz="6000" dirty="0" err="1" smtClean="0">
                <a:solidFill>
                  <a:schemeClr val="bg1"/>
                </a:solidFill>
                <a:latin typeface="+mj-lt"/>
              </a:rPr>
              <a:t>Catalogs</a:t>
            </a:r>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Too many trusts</a:t>
            </a:r>
            <a:endParaRPr lang="en-GB" sz="3600" dirty="0">
              <a:solidFill>
                <a:schemeClr val="bg2"/>
              </a:solidFill>
            </a:endParaRPr>
          </a:p>
        </p:txBody>
      </p:sp>
      <p:pic>
        <p:nvPicPr>
          <p:cNvPr id="4098" name="Picture 2" descr="C:\Users\k0st4s\Documents\Mwr_notes\EMET  Bypasses\Work-with-Vince\Presentation\screenshots\tru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16" y="3914775"/>
            <a:ext cx="11583988" cy="770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32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0"/>
                                      </p:to>
                                    </p:set>
                                    <p:animEffect filter="image" prLst="opacity: 0">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
                                      </p:to>
                                    </p:set>
                                    <p:animEffect filter="image" prLst="opacity: 0">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
                                      </p:to>
                                    </p:set>
                                    <p:animEffect filter="image" prLst="opacity: 0">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
                                      </p:to>
                                    </p:set>
                                    <p:animEffect filter="image" prLst="opacity: 0">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4098"/>
                                        </p:tgtEl>
                                        <p:attrNameLst>
                                          <p:attrName>ppt_x</p:attrName>
                                        </p:attrNameLst>
                                      </p:cBhvr>
                                      <p:tavLst>
                                        <p:tav tm="0">
                                          <p:val>
                                            <p:strVal val="ppt_x"/>
                                          </p:val>
                                        </p:tav>
                                        <p:tav tm="100000">
                                          <p:val>
                                            <p:strVal val="ppt_x"/>
                                          </p:val>
                                        </p:tav>
                                      </p:tavLst>
                                    </p:anim>
                                    <p:anim calcmode="lin" valueType="num">
                                      <p:cBhvr additive="base">
                                        <p:cTn id="21" dur="500"/>
                                        <p:tgtEl>
                                          <p:spTgt spid="4098"/>
                                        </p:tgtEl>
                                        <p:attrNameLst>
                                          <p:attrName>ppt_y</p:attrName>
                                        </p:attrNameLst>
                                      </p:cBhvr>
                                      <p:tavLst>
                                        <p:tav tm="0">
                                          <p:val>
                                            <p:strVal val="ppt_y"/>
                                          </p:val>
                                        </p:tav>
                                        <p:tav tm="100000">
                                          <p:val>
                                            <p:strVal val="1+ppt_h/2"/>
                                          </p:val>
                                        </p:tav>
                                      </p:tavLst>
                                    </p:anim>
                                    <p:set>
                                      <p:cBhvr>
                                        <p:cTn id="22" dur="1" fill="hold">
                                          <p:stCondLst>
                                            <p:cond delay="499"/>
                                          </p:stCondLst>
                                        </p:cTn>
                                        <p:tgtEl>
                                          <p:spTgt spid="40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1"/>
                                      </p:to>
                                    </p:set>
                                    <p:animEffect filter="image" prLst="opacity: 1">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0.25"/>
                                      </p:to>
                                    </p:set>
                                    <p:animEffect filter="image" prLst="opacity: 0.25">
                                      <p:cBhvr rctx="IE">
                                        <p:cTn id="30" dur="indefinite"/>
                                        <p:tgtEl>
                                          <p:spTgt spid="6">
                                            <p:txEl>
                                              <p:pRg st="1" end="1"/>
                                            </p:txEl>
                                          </p:spTgt>
                                        </p:tgtEl>
                                      </p:cBhvr>
                                    </p:animEffect>
                                  </p:childTnLst>
                                </p:cTn>
                              </p:par>
                              <p:par>
                                <p:cTn id="31" presetID="9" presetClass="emph" presetSubtype="0" nodeType="withEffect">
                                  <p:stCondLst>
                                    <p:cond delay="0"/>
                                  </p:stCondLst>
                                  <p:childTnLst>
                                    <p:set>
                                      <p:cBhvr rctx="PPT">
                                        <p:cTn id="32" dur="indefinite"/>
                                        <p:tgtEl>
                                          <p:spTgt spid="6">
                                            <p:txEl>
                                              <p:pRg st="2" end="2"/>
                                            </p:txEl>
                                          </p:spTgt>
                                        </p:tgtEl>
                                        <p:attrNameLst>
                                          <p:attrName>style.opacity</p:attrName>
                                        </p:attrNameLst>
                                      </p:cBhvr>
                                      <p:to>
                                        <p:strVal val="0.25"/>
                                      </p:to>
                                    </p:set>
                                    <p:animEffect filter="image" prLst="opacity: 0.25">
                                      <p:cBhvr rctx="IE">
                                        <p:cTn id="33" dur="indefinite"/>
                                        <p:tgtEl>
                                          <p:spTgt spid="6">
                                            <p:txEl>
                                              <p:pRg st="2" end="2"/>
                                            </p:txEl>
                                          </p:spTgt>
                                        </p:tgtEl>
                                      </p:cBhvr>
                                    </p:animEffect>
                                  </p:childTnLst>
                                </p:cTn>
                              </p:par>
                              <p:par>
                                <p:cTn id="34" presetID="9" presetClass="emph" presetSubtype="0" nodeType="withEffect">
                                  <p:stCondLst>
                                    <p:cond delay="0"/>
                                  </p:stCondLst>
                                  <p:childTnLst>
                                    <p:set>
                                      <p:cBhvr rctx="PPT">
                                        <p:cTn id="35" dur="indefinite"/>
                                        <p:tgtEl>
                                          <p:spTgt spid="6">
                                            <p:txEl>
                                              <p:pRg st="3" end="3"/>
                                            </p:txEl>
                                          </p:spTgt>
                                        </p:tgtEl>
                                        <p:attrNameLst>
                                          <p:attrName>style.opacity</p:attrName>
                                        </p:attrNameLst>
                                      </p:cBhvr>
                                      <p:to>
                                        <p:strVal val="0.25"/>
                                      </p:to>
                                    </p:set>
                                    <p:animEffect filter="image" prLst="opacity: 0.25">
                                      <p:cBhvr rctx="IE">
                                        <p:cTn id="36" dur="indefinite"/>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nodeType="clickEffect">
                                  <p:stCondLst>
                                    <p:cond delay="0"/>
                                  </p:stCondLst>
                                  <p:childTnLst>
                                    <p:set>
                                      <p:cBhvr rctx="PPT">
                                        <p:cTn id="40" dur="indefinite"/>
                                        <p:tgtEl>
                                          <p:spTgt spid="6">
                                            <p:txEl>
                                              <p:pRg st="0" end="0"/>
                                            </p:txEl>
                                          </p:spTgt>
                                        </p:tgtEl>
                                        <p:attrNameLst>
                                          <p:attrName>style.opacity</p:attrName>
                                        </p:attrNameLst>
                                      </p:cBhvr>
                                      <p:to>
                                        <p:strVal val="0.25"/>
                                      </p:to>
                                    </p:set>
                                    <p:animEffect filter="image" prLst="opacity: 0.25">
                                      <p:cBhvr rctx="IE">
                                        <p:cTn id="41" dur="indefinite"/>
                                        <p:tgtEl>
                                          <p:spTgt spid="6">
                                            <p:txEl>
                                              <p:pRg st="0" end="0"/>
                                            </p:txEl>
                                          </p:spTgt>
                                        </p:tgtEl>
                                      </p:cBhvr>
                                    </p:animEffect>
                                  </p:childTnLst>
                                </p:cTn>
                              </p:par>
                              <p:par>
                                <p:cTn id="42" presetID="9" presetClass="emph" presetSubtype="0" nodeType="withEffect">
                                  <p:stCondLst>
                                    <p:cond delay="0"/>
                                  </p:stCondLst>
                                  <p:childTnLst>
                                    <p:set>
                                      <p:cBhvr rctx="PPT">
                                        <p:cTn id="43" dur="indefinite"/>
                                        <p:tgtEl>
                                          <p:spTgt spid="6">
                                            <p:txEl>
                                              <p:pRg st="1" end="1"/>
                                            </p:txEl>
                                          </p:spTgt>
                                        </p:tgtEl>
                                        <p:attrNameLst>
                                          <p:attrName>style.opacity</p:attrName>
                                        </p:attrNameLst>
                                      </p:cBhvr>
                                      <p:to>
                                        <p:strVal val="1"/>
                                      </p:to>
                                    </p:set>
                                    <p:animEffect filter="image" prLst="opacity: 1">
                                      <p:cBhvr rctx="IE">
                                        <p:cTn id="44" dur="indefinite"/>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childTnLst>
                                    <p:set>
                                      <p:cBhvr rctx="PPT">
                                        <p:cTn id="48" dur="indefinite"/>
                                        <p:tgtEl>
                                          <p:spTgt spid="6">
                                            <p:txEl>
                                              <p:pRg st="1" end="1"/>
                                            </p:txEl>
                                          </p:spTgt>
                                        </p:tgtEl>
                                        <p:attrNameLst>
                                          <p:attrName>style.opacity</p:attrName>
                                        </p:attrNameLst>
                                      </p:cBhvr>
                                      <p:to>
                                        <p:strVal val="0.25"/>
                                      </p:to>
                                    </p:set>
                                    <p:animEffect filter="image" prLst="opacity: 0.25">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1"/>
                                      </p:to>
                                    </p:set>
                                    <p:animEffect filter="image" prLst="opacity: 1">
                                      <p:cBhvr rctx="IE">
                                        <p:cTn id="52" dur="indefinite"/>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6">
                                            <p:txEl>
                                              <p:pRg st="2" end="2"/>
                                            </p:txEl>
                                          </p:spTgt>
                                        </p:tgtEl>
                                        <p:attrNameLst>
                                          <p:attrName>style.opacity</p:attrName>
                                        </p:attrNameLst>
                                      </p:cBhvr>
                                      <p:to>
                                        <p:strVal val="0.25"/>
                                      </p:to>
                                    </p:set>
                                    <p:animEffect filter="image" prLst="opacity: 0.25">
                                      <p:cBhvr rctx="IE">
                                        <p:cTn id="57" dur="indefinite"/>
                                        <p:tgtEl>
                                          <p:spTgt spid="6">
                                            <p:txEl>
                                              <p:pRg st="2" end="2"/>
                                            </p:txEl>
                                          </p:spTgt>
                                        </p:tgtEl>
                                      </p:cBhvr>
                                    </p:animEffect>
                                  </p:childTnLst>
                                </p:cTn>
                              </p:par>
                              <p:par>
                                <p:cTn id="58" presetID="9" presetClass="emph" presetSubtype="0" nodeType="withEffect">
                                  <p:stCondLst>
                                    <p:cond delay="0"/>
                                  </p:stCondLst>
                                  <p:childTnLst>
                                    <p:set>
                                      <p:cBhvr rctx="PPT">
                                        <p:cTn id="59" dur="indefinite"/>
                                        <p:tgtEl>
                                          <p:spTgt spid="6">
                                            <p:txEl>
                                              <p:pRg st="3" end="3"/>
                                            </p:txEl>
                                          </p:spTgt>
                                        </p:tgtEl>
                                        <p:attrNameLst>
                                          <p:attrName>style.opacity</p:attrName>
                                        </p:attrNameLst>
                                      </p:cBhvr>
                                      <p:to>
                                        <p:strVal val="1"/>
                                      </p:to>
                                    </p:set>
                                    <p:animEffect filter="image" prLst="opacity: 1">
                                      <p:cBhvr rctx="IE">
                                        <p:cTn id="6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are paths where security policies do not apply</a:t>
            </a:r>
          </a:p>
          <a:p>
            <a:r>
              <a:rPr lang="en-GB" sz="6000" dirty="0" smtClean="0">
                <a:solidFill>
                  <a:schemeClr val="bg1"/>
                </a:solidFill>
              </a:rPr>
              <a:t>Each Office application comes </a:t>
            </a:r>
            <a:r>
              <a:rPr lang="en-GB" sz="6000" dirty="0">
                <a:solidFill>
                  <a:schemeClr val="bg1"/>
                </a:solidFill>
              </a:rPr>
              <a:t>with </a:t>
            </a:r>
            <a:r>
              <a:rPr lang="en-GB" sz="6000" dirty="0" smtClean="0">
                <a:solidFill>
                  <a:schemeClr val="bg1"/>
                </a:solidFill>
              </a:rPr>
              <a:t>its own predefined </a:t>
            </a:r>
            <a:r>
              <a:rPr lang="en-GB" sz="6000" dirty="0">
                <a:solidFill>
                  <a:schemeClr val="bg1"/>
                </a:solidFill>
              </a:rPr>
              <a:t>set of trusted </a:t>
            </a:r>
            <a:r>
              <a:rPr lang="en-GB" sz="6000" dirty="0" smtClean="0">
                <a:solidFill>
                  <a:schemeClr val="bg1"/>
                </a:solidFill>
              </a:rPr>
              <a:t>locations, including user writable paths…</a:t>
            </a:r>
          </a:p>
          <a:p>
            <a:pPr lvl="3"/>
            <a:r>
              <a:rPr lang="en-GB" dirty="0" smtClean="0">
                <a:solidFill>
                  <a:schemeClr val="bg1"/>
                </a:solidFill>
                <a:latin typeface="Lucida Console" panose="020B0609040504020204" pitchFamily="49" charset="0"/>
              </a:rPr>
              <a:t>+ {User Home}\</a:t>
            </a:r>
            <a:r>
              <a:rPr lang="en-GB"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\Roaming\Microsoft\Templates</a:t>
            </a: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\Roaming\Microsoft\Word\</a:t>
            </a:r>
            <a:r>
              <a:rPr lang="en-GB" sz="4400" dirty="0" err="1" smtClean="0">
                <a:solidFill>
                  <a:schemeClr val="bg1"/>
                </a:solidFill>
                <a:latin typeface="Lucida Console" panose="020B0609040504020204" pitchFamily="49" charset="0"/>
              </a:rPr>
              <a:t>Startup</a:t>
            </a:r>
            <a:endParaRPr lang="en-GB" sz="4400" dirty="0" smtClean="0">
              <a:solidFill>
                <a:schemeClr val="bg1"/>
              </a:solidFill>
              <a:latin typeface="Lucida Console" panose="020B0609040504020204" pitchFamily="49" charset="0"/>
            </a:endParaRP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\Roaming\Microsoft\Excel\XLSTART</a:t>
            </a:r>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a:t>
            </a:r>
            <a:endParaRPr lang="en-GB" sz="3600" dirty="0">
              <a:solidFill>
                <a:schemeClr val="bg2"/>
              </a:solidFill>
            </a:endParaRPr>
          </a:p>
        </p:txBody>
      </p:sp>
    </p:spTree>
    <p:extLst>
      <p:ext uri="{BB962C8B-B14F-4D97-AF65-F5344CB8AC3E}">
        <p14:creationId xmlns:p14="http://schemas.microsoft.com/office/powerpoint/2010/main" val="2583405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par>
                                <p:cTn id="28" presetID="9" presetClass="emph" presetSubtype="0" nodeType="withEffect">
                                  <p:stCondLst>
                                    <p:cond delay="0"/>
                                  </p:stCondLst>
                                  <p:childTnLst>
                                    <p:set>
                                      <p:cBhvr rctx="PPT">
                                        <p:cTn id="29" dur="indefinite"/>
                                        <p:tgtEl>
                                          <p:spTgt spid="6">
                                            <p:txEl>
                                              <p:pRg st="2" end="2"/>
                                            </p:txEl>
                                          </p:spTgt>
                                        </p:tgtEl>
                                        <p:attrNameLst>
                                          <p:attrName>style.opacity</p:attrName>
                                        </p:attrNameLst>
                                      </p:cBhvr>
                                      <p:to>
                                        <p:strVal val="1"/>
                                      </p:to>
                                    </p:set>
                                    <p:animEffect filter="image" prLst="opacity: 1">
                                      <p:cBhvr rctx="IE">
                                        <p:cTn id="30" dur="indefinite"/>
                                        <p:tgtEl>
                                          <p:spTgt spid="6">
                                            <p:txEl>
                                              <p:pRg st="2" end="2"/>
                                            </p:txEl>
                                          </p:spTgt>
                                        </p:tgtEl>
                                      </p:cBhvr>
                                    </p:animEffect>
                                  </p:childTnLst>
                                </p:cTn>
                              </p:par>
                              <p:par>
                                <p:cTn id="31" presetID="9" presetClass="emph" presetSubtype="0" nodeType="withEffect">
                                  <p:stCondLst>
                                    <p:cond delay="0"/>
                                  </p:stCondLst>
                                  <p:childTnLst>
                                    <p:set>
                                      <p:cBhvr rctx="PPT">
                                        <p:cTn id="32" dur="indefinite"/>
                                        <p:tgtEl>
                                          <p:spTgt spid="6">
                                            <p:txEl>
                                              <p:pRg st="3" end="3"/>
                                            </p:txEl>
                                          </p:spTgt>
                                        </p:tgtEl>
                                        <p:attrNameLst>
                                          <p:attrName>style.opacity</p:attrName>
                                        </p:attrNameLst>
                                      </p:cBhvr>
                                      <p:to>
                                        <p:strVal val="1"/>
                                      </p:to>
                                    </p:set>
                                    <p:animEffect filter="image" prLst="opacity: 1">
                                      <p:cBhvr rctx="IE">
                                        <p:cTn id="33" dur="indefinite"/>
                                        <p:tgtEl>
                                          <p:spTgt spid="6">
                                            <p:txEl>
                                              <p:pRg st="3" end="3"/>
                                            </p:txEl>
                                          </p:spTgt>
                                        </p:tgtEl>
                                      </p:cBhvr>
                                    </p:animEffect>
                                  </p:childTnLst>
                                </p:cTn>
                              </p:par>
                              <p:par>
                                <p:cTn id="34" presetID="9" presetClass="emph" presetSubtype="0" nodeType="withEffect">
                                  <p:stCondLst>
                                    <p:cond delay="0"/>
                                  </p:stCondLst>
                                  <p:childTnLst>
                                    <p:set>
                                      <p:cBhvr rctx="PPT">
                                        <p:cTn id="35" dur="indefinite"/>
                                        <p:tgtEl>
                                          <p:spTgt spid="6">
                                            <p:txEl>
                                              <p:pRg st="4" end="4"/>
                                            </p:txEl>
                                          </p:spTgt>
                                        </p:tgtEl>
                                        <p:attrNameLst>
                                          <p:attrName>style.opacity</p:attrName>
                                        </p:attrNameLst>
                                      </p:cBhvr>
                                      <p:to>
                                        <p:strVal val="1"/>
                                      </p:to>
                                    </p:set>
                                    <p:animEffect filter="image" prLst="opacity: 1">
                                      <p:cBhvr rctx="IE">
                                        <p:cTn id="3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can be controlled via GPO</a:t>
            </a:r>
          </a:p>
          <a:p>
            <a:r>
              <a:rPr lang="en-GB" sz="6000" dirty="0" smtClean="0">
                <a:solidFill>
                  <a:schemeClr val="bg1"/>
                </a:solidFill>
              </a:rPr>
              <a:t>Settings are defined within the user’s GPO configuration</a:t>
            </a:r>
          </a:p>
          <a:p>
            <a:pPr lvl="3"/>
            <a:r>
              <a:rPr lang="en-GB" sz="4400" dirty="0">
                <a:solidFill>
                  <a:schemeClr val="bg1"/>
                </a:solidFill>
                <a:latin typeface="Lucida Console" panose="020B0609040504020204" pitchFamily="49" charset="0"/>
              </a:rPr>
              <a:t>+ User &gt; Administrative Templates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{version}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Options &gt; Security Settings &gt; Trust </a:t>
            </a:r>
            <a:r>
              <a:rPr lang="en-GB" sz="4400" dirty="0" err="1">
                <a:solidFill>
                  <a:schemeClr val="bg1"/>
                </a:solidFill>
                <a:latin typeface="Lucida Console" panose="020B0609040504020204" pitchFamily="49" charset="0"/>
              </a:rPr>
              <a:t>Center</a:t>
            </a:r>
            <a:r>
              <a:rPr lang="en-GB" sz="4400" dirty="0">
                <a:solidFill>
                  <a:schemeClr val="bg1"/>
                </a:solidFill>
                <a:latin typeface="Lucida Console" panose="020B0609040504020204" pitchFamily="49" charset="0"/>
              </a:rPr>
              <a:t> &gt; Trusted </a:t>
            </a:r>
            <a:r>
              <a:rPr lang="en-GB" sz="4400" dirty="0" smtClean="0">
                <a:solidFill>
                  <a:schemeClr val="bg1"/>
                </a:solidFill>
                <a:latin typeface="Lucida Console" panose="020B0609040504020204" pitchFamily="49" charset="0"/>
              </a:rPr>
              <a:t>Locations</a:t>
            </a:r>
          </a:p>
          <a:p>
            <a:pPr lvl="3"/>
            <a:r>
              <a:rPr lang="en-GB"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&gt; Administrative Templates &gt; </a:t>
            </a:r>
            <a:r>
              <a:rPr lang="en-GB" sz="4400" dirty="0" smtClean="0">
                <a:solidFill>
                  <a:schemeClr val="bg1"/>
                </a:solidFill>
                <a:latin typeface="Lucida Console" panose="020B0609040504020204" pitchFamily="49" charset="0"/>
              </a:rPr>
              <a:t>Office </a:t>
            </a:r>
            <a:r>
              <a:rPr lang="en-GB" sz="4400" dirty="0">
                <a:solidFill>
                  <a:schemeClr val="bg1"/>
                </a:solidFill>
                <a:latin typeface="Lucida Console" panose="020B0609040504020204" pitchFamily="49" charset="0"/>
              </a:rPr>
              <a:t>{version} </a:t>
            </a:r>
            <a:r>
              <a:rPr lang="en-GB" sz="4400" dirty="0" smtClean="0">
                <a:solidFill>
                  <a:schemeClr val="bg1"/>
                </a:solidFill>
                <a:latin typeface="Lucida Console" panose="020B0609040504020204" pitchFamily="49" charset="0"/>
              </a:rPr>
              <a:t>&gt; </a:t>
            </a:r>
            <a:r>
              <a:rPr lang="en-GB" sz="4400" dirty="0">
                <a:solidFill>
                  <a:schemeClr val="bg1"/>
                </a:solidFill>
                <a:latin typeface="Lucida Console" panose="020B0609040504020204" pitchFamily="49" charset="0"/>
              </a:rPr>
              <a:t>Security </a:t>
            </a:r>
            <a:r>
              <a:rPr lang="en-GB" sz="4400" dirty="0" smtClean="0">
                <a:solidFill>
                  <a:schemeClr val="bg1"/>
                </a:solidFill>
                <a:latin typeface="Lucida Console" panose="020B0609040504020204" pitchFamily="49" charset="0"/>
              </a:rPr>
              <a:t>Settings &gt; </a:t>
            </a:r>
            <a:r>
              <a:rPr lang="en-GB" sz="4400" dirty="0">
                <a:solidFill>
                  <a:schemeClr val="bg1"/>
                </a:solidFill>
                <a:latin typeface="Lucida Console" panose="020B0609040504020204" pitchFamily="49" charset="0"/>
              </a:rPr>
              <a:t>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 GPOs</a:t>
            </a:r>
            <a:endParaRPr lang="en-GB" sz="3600" dirty="0">
              <a:solidFill>
                <a:schemeClr val="bg2"/>
              </a:solidFill>
            </a:endParaRPr>
          </a:p>
        </p:txBody>
      </p:sp>
      <p:pic>
        <p:nvPicPr>
          <p:cNvPr id="1029" name="Picture 5" descr="C:\Users\k0st4s\Documents\Mwr_notes\EMET  Bypasses\Work-with-Vince\Presentation\screenshots\gpo-defined-trusted-location-endpoin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081" y="3725995"/>
            <a:ext cx="10276682" cy="84349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0st4s\Documents\Mwr_notes\EMET  Bypasses\Work-with-Vince\Presentation\screenshots\disable-local-trusted-locations-endpoin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081" y="3725995"/>
            <a:ext cx="10276682" cy="844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54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9"/>
                                        </p:tgtEl>
                                        <p:attrNameLst>
                                          <p:attrName>style.opacity</p:attrName>
                                        </p:attrNameLst>
                                      </p:cBhvr>
                                      <p:to>
                                        <p:strVal val="0"/>
                                      </p:to>
                                    </p:set>
                                    <p:animEffect filter="image" prLst="opacity: 0">
                                      <p:cBhvr rctx="IE">
                                        <p:cTn id="7" dur="indefinite"/>
                                        <p:tgtEl>
                                          <p:spTgt spid="1029"/>
                                        </p:tgtEl>
                                      </p:cBhvr>
                                    </p:animEffect>
                                  </p:childTnLst>
                                </p:cTn>
                              </p:par>
                              <p:par>
                                <p:cTn id="8" presetID="9" presetClass="emph" presetSubtype="0" nodeType="withEffect">
                                  <p:stCondLst>
                                    <p:cond delay="0"/>
                                  </p:stCondLst>
                                  <p:childTnLst>
                                    <p:set>
                                      <p:cBhvr rctx="PPT">
                                        <p:cTn id="9" dur="indefinite"/>
                                        <p:tgtEl>
                                          <p:spTgt spid="1030"/>
                                        </p:tgtEl>
                                        <p:attrNameLst>
                                          <p:attrName>style.opacity</p:attrName>
                                        </p:attrNameLst>
                                      </p:cBhvr>
                                      <p:to>
                                        <p:strVal val="0"/>
                                      </p:to>
                                    </p:set>
                                    <p:animEffect filter="image" prLst="opacity: 0">
                                      <p:cBhvr rctx="IE">
                                        <p:cTn id="10" dur="indefinite"/>
                                        <p:tgtEl>
                                          <p:spTgt spid="1030"/>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par>
                                <p:cTn id="14" presetID="9" presetClass="emph" presetSubtype="0" grpId="0" nodeType="withEffect">
                                  <p:stCondLst>
                                    <p:cond delay="0"/>
                                  </p:stCondLst>
                                  <p:childTnLst>
                                    <p:set>
                                      <p:cBhvr rctx="PPT">
                                        <p:cTn id="15" dur="indefinite"/>
                                        <p:tgtEl>
                                          <p:spTgt spid="6">
                                            <p:txEl>
                                              <p:pRg st="1" end="1"/>
                                            </p:txEl>
                                          </p:spTgt>
                                        </p:tgtEl>
                                        <p:attrNameLst>
                                          <p:attrName>style.opacity</p:attrName>
                                        </p:attrNameLst>
                                      </p:cBhvr>
                                      <p:to>
                                        <p:strVal val="0.25"/>
                                      </p:to>
                                    </p:set>
                                    <p:animEffect filter="image" prLst="opacity: 0.25">
                                      <p:cBhvr rctx="IE">
                                        <p:cTn id="16" dur="indefinite"/>
                                        <p:tgtEl>
                                          <p:spTgt spid="6">
                                            <p:txEl>
                                              <p:pRg st="1" end="1"/>
                                            </p:txEl>
                                          </p:spTgt>
                                        </p:tgtEl>
                                      </p:cBhvr>
                                    </p:animEffect>
                                  </p:childTnLst>
                                </p:cTn>
                              </p:par>
                              <p:par>
                                <p:cTn id="17" presetID="9" presetClass="emph" presetSubtype="0" grpId="0" nodeType="withEffect">
                                  <p:stCondLst>
                                    <p:cond delay="0"/>
                                  </p:stCondLst>
                                  <p:childTnLst>
                                    <p:set>
                                      <p:cBhvr rctx="PPT">
                                        <p:cTn id="18" dur="indefinite"/>
                                        <p:tgtEl>
                                          <p:spTgt spid="6">
                                            <p:txEl>
                                              <p:pRg st="2" end="2"/>
                                            </p:txEl>
                                          </p:spTgt>
                                        </p:tgtEl>
                                        <p:attrNameLst>
                                          <p:attrName>style.opacity</p:attrName>
                                        </p:attrNameLst>
                                      </p:cBhvr>
                                      <p:to>
                                        <p:strVal val="0.25"/>
                                      </p:to>
                                    </p:set>
                                    <p:animEffect filter="image" prLst="opacity: 0.25">
                                      <p:cBhvr rctx="IE">
                                        <p:cTn id="19" dur="indefinite"/>
                                        <p:tgtEl>
                                          <p:spTgt spid="6">
                                            <p:txEl>
                                              <p:pRg st="2" end="2"/>
                                            </p:txEl>
                                          </p:spTgt>
                                        </p:tgtEl>
                                      </p:cBhvr>
                                    </p:animEffect>
                                  </p:childTnLst>
                                </p:cTn>
                              </p:par>
                              <p:par>
                                <p:cTn id="20" presetID="9" presetClass="emph" presetSubtype="0" grpId="0" nodeType="withEffect">
                                  <p:stCondLst>
                                    <p:cond delay="0"/>
                                  </p:stCondLst>
                                  <p:childTnLst>
                                    <p:set>
                                      <p:cBhvr rctx="PPT">
                                        <p:cTn id="21" dur="indefinite"/>
                                        <p:tgtEl>
                                          <p:spTgt spid="6">
                                            <p:txEl>
                                              <p:pRg st="3" end="3"/>
                                            </p:txEl>
                                          </p:spTgt>
                                        </p:tgtEl>
                                        <p:attrNameLst>
                                          <p:attrName>style.opacity</p:attrName>
                                        </p:attrNameLst>
                                      </p:cBhvr>
                                      <p:to>
                                        <p:strVal val="0.25"/>
                                      </p:to>
                                    </p:set>
                                    <p:animEffect filter="image" prLst="opacity: 0.25">
                                      <p:cBhvr rctx="IE">
                                        <p:cTn id="22" dur="indefinite"/>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par>
                                <p:cTn id="36" presetID="9" presetClass="emph" presetSubtype="0" nodeType="with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rctx="PPT">
                                        <p:cTn id="42" dur="indefinite"/>
                                        <p:tgtEl>
                                          <p:spTgt spid="1029"/>
                                        </p:tgtEl>
                                        <p:attrNameLst>
                                          <p:attrName>style.opacity</p:attrName>
                                        </p:attrNameLst>
                                      </p:cBhvr>
                                      <p:to>
                                        <p:strVal val="1"/>
                                      </p:to>
                                    </p:set>
                                    <p:animEffect filter="image" prLst="opacity: 1">
                                      <p:cBhvr rctx="IE">
                                        <p:cTn id="43" dur="indefinite"/>
                                        <p:tgtEl>
                                          <p:spTgt spid="1029"/>
                                        </p:tgtEl>
                                      </p:cBhvr>
                                    </p:animEffect>
                                  </p:childTnLst>
                                </p:cTn>
                              </p:par>
                              <p:par>
                                <p:cTn id="44" presetID="9" presetClass="emph" presetSubtype="0" nodeType="withEffect">
                                  <p:stCondLst>
                                    <p:cond delay="0"/>
                                  </p:stCondLst>
                                  <p:childTnLst>
                                    <p:set>
                                      <p:cBhvr rctx="PPT">
                                        <p:cTn id="45" dur="indefinite"/>
                                        <p:tgtEl>
                                          <p:spTgt spid="6">
                                            <p:txEl>
                                              <p:pRg st="0" end="0"/>
                                            </p:txEl>
                                          </p:spTgt>
                                        </p:tgtEl>
                                        <p:attrNameLst>
                                          <p:attrName>style.opacity</p:attrName>
                                        </p:attrNameLst>
                                      </p:cBhvr>
                                      <p:to>
                                        <p:strVal val="0"/>
                                      </p:to>
                                    </p:set>
                                    <p:animEffect filter="image" prLst="opacity: 0">
                                      <p:cBhvr rctx="IE">
                                        <p:cTn id="46" dur="indefinite"/>
                                        <p:tgtEl>
                                          <p:spTgt spid="6">
                                            <p:txEl>
                                              <p:pRg st="0" end="0"/>
                                            </p:txEl>
                                          </p:spTgt>
                                        </p:tgtEl>
                                      </p:cBhvr>
                                    </p:animEffect>
                                  </p:childTnLst>
                                </p:cTn>
                              </p:par>
                              <p:par>
                                <p:cTn id="47" presetID="9" presetClass="emph" presetSubtype="0" nodeType="withEffect">
                                  <p:stCondLst>
                                    <p:cond delay="0"/>
                                  </p:stCondLst>
                                  <p:childTnLst>
                                    <p:set>
                                      <p:cBhvr rctx="PPT">
                                        <p:cTn id="48" dur="indefinite"/>
                                        <p:tgtEl>
                                          <p:spTgt spid="6">
                                            <p:txEl>
                                              <p:pRg st="1" end="1"/>
                                            </p:txEl>
                                          </p:spTgt>
                                        </p:tgtEl>
                                        <p:attrNameLst>
                                          <p:attrName>style.opacity</p:attrName>
                                        </p:attrNameLst>
                                      </p:cBhvr>
                                      <p:to>
                                        <p:strVal val="0"/>
                                      </p:to>
                                    </p:set>
                                    <p:animEffect filter="image" prLst="opacity: 0">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0"/>
                                      </p:to>
                                    </p:set>
                                    <p:animEffect filter="image" prLst="opacity: 0">
                                      <p:cBhvr rctx="IE">
                                        <p:cTn id="52" dur="indefinite"/>
                                        <p:tgtEl>
                                          <p:spTgt spid="6">
                                            <p:txEl>
                                              <p:pRg st="2" end="2"/>
                                            </p:txEl>
                                          </p:spTgt>
                                        </p:tgtEl>
                                      </p:cBhvr>
                                    </p:animEffect>
                                  </p:childTnLst>
                                </p:cTn>
                              </p:par>
                              <p:par>
                                <p:cTn id="53" presetID="9" presetClass="emph" presetSubtype="0" nodeType="withEffect">
                                  <p:stCondLst>
                                    <p:cond delay="0"/>
                                  </p:stCondLst>
                                  <p:childTnLst>
                                    <p:set>
                                      <p:cBhvr rctx="PPT">
                                        <p:cTn id="54" dur="indefinite"/>
                                        <p:tgtEl>
                                          <p:spTgt spid="6">
                                            <p:txEl>
                                              <p:pRg st="3" end="3"/>
                                            </p:txEl>
                                          </p:spTgt>
                                        </p:tgtEl>
                                        <p:attrNameLst>
                                          <p:attrName>style.opacity</p:attrName>
                                        </p:attrNameLst>
                                      </p:cBhvr>
                                      <p:to>
                                        <p:strVal val="0"/>
                                      </p:to>
                                    </p:set>
                                    <p:animEffect filter="image" prLst="opacity: 0">
                                      <p:cBhvr rctx="IE">
                                        <p:cTn id="55" dur="indefinite"/>
                                        <p:tgtEl>
                                          <p:spTgt spid="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nodeType="clickEffect">
                                  <p:stCondLst>
                                    <p:cond delay="0"/>
                                  </p:stCondLst>
                                  <p:childTnLst>
                                    <p:set>
                                      <p:cBhvr rctx="PPT">
                                        <p:cTn id="59" dur="indefinite"/>
                                        <p:tgtEl>
                                          <p:spTgt spid="1029"/>
                                        </p:tgtEl>
                                        <p:attrNameLst>
                                          <p:attrName>style.opacity</p:attrName>
                                        </p:attrNameLst>
                                      </p:cBhvr>
                                      <p:to>
                                        <p:strVal val="0"/>
                                      </p:to>
                                    </p:set>
                                    <p:animEffect filter="image" prLst="opacity: 0">
                                      <p:cBhvr rctx="IE">
                                        <p:cTn id="60" dur="indefinite"/>
                                        <p:tgtEl>
                                          <p:spTgt spid="1029"/>
                                        </p:tgtEl>
                                      </p:cBhvr>
                                    </p:animEffect>
                                  </p:childTnLst>
                                </p:cTn>
                              </p:par>
                              <p:par>
                                <p:cTn id="61" presetID="9" presetClass="emph" presetSubtype="0" nodeType="withEffect">
                                  <p:stCondLst>
                                    <p:cond delay="0"/>
                                  </p:stCondLst>
                                  <p:childTnLst>
                                    <p:set>
                                      <p:cBhvr rctx="PPT">
                                        <p:cTn id="62" dur="indefinite"/>
                                        <p:tgtEl>
                                          <p:spTgt spid="6">
                                            <p:txEl>
                                              <p:pRg st="0" end="0"/>
                                            </p:txEl>
                                          </p:spTgt>
                                        </p:tgtEl>
                                        <p:attrNameLst>
                                          <p:attrName>style.opacity</p:attrName>
                                        </p:attrNameLst>
                                      </p:cBhvr>
                                      <p:to>
                                        <p:strVal val="0.25"/>
                                      </p:to>
                                    </p:set>
                                    <p:animEffect filter="image" prLst="opacity: 0.25">
                                      <p:cBhvr rctx="IE">
                                        <p:cTn id="63" dur="indefinite"/>
                                        <p:tgtEl>
                                          <p:spTgt spid="6">
                                            <p:txEl>
                                              <p:pRg st="0" end="0"/>
                                            </p:txEl>
                                          </p:spTgt>
                                        </p:tgtEl>
                                      </p:cBhvr>
                                    </p:animEffect>
                                  </p:childTnLst>
                                </p:cTn>
                              </p:par>
                              <p:par>
                                <p:cTn id="64" presetID="9" presetClass="emph" presetSubtype="0" nodeType="withEffect">
                                  <p:stCondLst>
                                    <p:cond delay="0"/>
                                  </p:stCondLst>
                                  <p:childTnLst>
                                    <p:set>
                                      <p:cBhvr rctx="PPT">
                                        <p:cTn id="65" dur="indefinite"/>
                                        <p:tgtEl>
                                          <p:spTgt spid="6">
                                            <p:txEl>
                                              <p:pRg st="1" end="1"/>
                                            </p:txEl>
                                          </p:spTgt>
                                        </p:tgtEl>
                                        <p:attrNameLst>
                                          <p:attrName>style.opacity</p:attrName>
                                        </p:attrNameLst>
                                      </p:cBhvr>
                                      <p:to>
                                        <p:strVal val="0.25"/>
                                      </p:to>
                                    </p:set>
                                    <p:animEffect filter="image" prLst="opacity: 0.25">
                                      <p:cBhvr rctx="IE">
                                        <p:cTn id="66" dur="indefinite"/>
                                        <p:tgtEl>
                                          <p:spTgt spid="6">
                                            <p:txEl>
                                              <p:pRg st="1" end="1"/>
                                            </p:txEl>
                                          </p:spTgt>
                                        </p:tgtEl>
                                      </p:cBhvr>
                                    </p:animEffect>
                                  </p:childTnLst>
                                </p:cTn>
                              </p:par>
                              <p:par>
                                <p:cTn id="67" presetID="9" presetClass="emph" presetSubtype="0" nodeType="withEffect">
                                  <p:stCondLst>
                                    <p:cond delay="0"/>
                                  </p:stCondLst>
                                  <p:childTnLst>
                                    <p:set>
                                      <p:cBhvr rctx="PPT">
                                        <p:cTn id="68" dur="indefinite"/>
                                        <p:tgtEl>
                                          <p:spTgt spid="6">
                                            <p:txEl>
                                              <p:pRg st="2" end="2"/>
                                            </p:txEl>
                                          </p:spTgt>
                                        </p:tgtEl>
                                        <p:attrNameLst>
                                          <p:attrName>style.opacity</p:attrName>
                                        </p:attrNameLst>
                                      </p:cBhvr>
                                      <p:to>
                                        <p:strVal val="0.25"/>
                                      </p:to>
                                    </p:set>
                                    <p:animEffect filter="image" prLst="opacity: 0.25">
                                      <p:cBhvr rctx="IE">
                                        <p:cTn id="69" dur="indefinite"/>
                                        <p:tgtEl>
                                          <p:spTgt spid="6">
                                            <p:txEl>
                                              <p:pRg st="2" end="2"/>
                                            </p:txEl>
                                          </p:spTgt>
                                        </p:tgtEl>
                                      </p:cBhvr>
                                    </p:animEffect>
                                  </p:childTnLst>
                                </p:cTn>
                              </p:par>
                              <p:par>
                                <p:cTn id="70" presetID="9" presetClass="emph" presetSubtype="0" nodeType="withEffect">
                                  <p:stCondLst>
                                    <p:cond delay="0"/>
                                  </p:stCondLst>
                                  <p:childTnLst>
                                    <p:set>
                                      <p:cBhvr rctx="PPT">
                                        <p:cTn id="71" dur="indefinite"/>
                                        <p:tgtEl>
                                          <p:spTgt spid="6">
                                            <p:txEl>
                                              <p:pRg st="3" end="3"/>
                                            </p:txEl>
                                          </p:spTgt>
                                        </p:tgtEl>
                                        <p:attrNameLst>
                                          <p:attrName>style.opacity</p:attrName>
                                        </p:attrNameLst>
                                      </p:cBhvr>
                                      <p:to>
                                        <p:strVal val="1"/>
                                      </p:to>
                                    </p:set>
                                    <p:animEffect filter="image" prLst="opacity: 1">
                                      <p:cBhvr rctx="IE">
                                        <p:cTn id="72" dur="indefinite"/>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mph" presetSubtype="0" nodeType="clickEffect">
                                  <p:stCondLst>
                                    <p:cond delay="0"/>
                                  </p:stCondLst>
                                  <p:childTnLst>
                                    <p:set>
                                      <p:cBhvr rctx="PPT">
                                        <p:cTn id="76" dur="indefinite"/>
                                        <p:tgtEl>
                                          <p:spTgt spid="1030"/>
                                        </p:tgtEl>
                                        <p:attrNameLst>
                                          <p:attrName>style.opacity</p:attrName>
                                        </p:attrNameLst>
                                      </p:cBhvr>
                                      <p:to>
                                        <p:strVal val="1"/>
                                      </p:to>
                                    </p:set>
                                    <p:animEffect filter="image" prLst="opacity: 1">
                                      <p:cBhvr rctx="IE">
                                        <p:cTn id="77" dur="indefinite"/>
                                        <p:tgtEl>
                                          <p:spTgt spid="1030"/>
                                        </p:tgtEl>
                                      </p:cBhvr>
                                    </p:animEffect>
                                  </p:childTnLst>
                                </p:cTn>
                              </p:par>
                              <p:par>
                                <p:cTn id="78" presetID="9" presetClass="emph" presetSubtype="0" nodeType="withEffect">
                                  <p:stCondLst>
                                    <p:cond delay="0"/>
                                  </p:stCondLst>
                                  <p:childTnLst>
                                    <p:set>
                                      <p:cBhvr rctx="PPT">
                                        <p:cTn id="79" dur="indefinite"/>
                                        <p:tgtEl>
                                          <p:spTgt spid="6">
                                            <p:txEl>
                                              <p:pRg st="0" end="0"/>
                                            </p:txEl>
                                          </p:spTgt>
                                        </p:tgtEl>
                                        <p:attrNameLst>
                                          <p:attrName>style.opacity</p:attrName>
                                        </p:attrNameLst>
                                      </p:cBhvr>
                                      <p:to>
                                        <p:strVal val="0"/>
                                      </p:to>
                                    </p:set>
                                    <p:animEffect filter="image" prLst="opacity: 0">
                                      <p:cBhvr rctx="IE">
                                        <p:cTn id="80" dur="indefinite"/>
                                        <p:tgtEl>
                                          <p:spTgt spid="6">
                                            <p:txEl>
                                              <p:pRg st="0" end="0"/>
                                            </p:txEl>
                                          </p:spTgt>
                                        </p:tgtEl>
                                      </p:cBhvr>
                                    </p:animEffect>
                                  </p:childTnLst>
                                </p:cTn>
                              </p:par>
                              <p:par>
                                <p:cTn id="81" presetID="9" presetClass="emph" presetSubtype="0" nodeType="withEffect">
                                  <p:stCondLst>
                                    <p:cond delay="0"/>
                                  </p:stCondLst>
                                  <p:childTnLst>
                                    <p:set>
                                      <p:cBhvr rctx="PPT">
                                        <p:cTn id="82" dur="indefinite"/>
                                        <p:tgtEl>
                                          <p:spTgt spid="6">
                                            <p:txEl>
                                              <p:pRg st="1" end="1"/>
                                            </p:txEl>
                                          </p:spTgt>
                                        </p:tgtEl>
                                        <p:attrNameLst>
                                          <p:attrName>style.opacity</p:attrName>
                                        </p:attrNameLst>
                                      </p:cBhvr>
                                      <p:to>
                                        <p:strVal val="0"/>
                                      </p:to>
                                    </p:set>
                                    <p:animEffect filter="image" prLst="opacity: 0">
                                      <p:cBhvr rctx="IE">
                                        <p:cTn id="83" dur="indefinite"/>
                                        <p:tgtEl>
                                          <p:spTgt spid="6">
                                            <p:txEl>
                                              <p:pRg st="1" end="1"/>
                                            </p:txEl>
                                          </p:spTgt>
                                        </p:tgtEl>
                                      </p:cBhvr>
                                    </p:animEffect>
                                  </p:childTnLst>
                                </p:cTn>
                              </p:par>
                              <p:par>
                                <p:cTn id="84" presetID="9" presetClass="emph" presetSubtype="0" nodeType="withEffect">
                                  <p:stCondLst>
                                    <p:cond delay="0"/>
                                  </p:stCondLst>
                                  <p:childTnLst>
                                    <p:set>
                                      <p:cBhvr rctx="PPT">
                                        <p:cTn id="85" dur="indefinite"/>
                                        <p:tgtEl>
                                          <p:spTgt spid="6">
                                            <p:txEl>
                                              <p:pRg st="2" end="2"/>
                                            </p:txEl>
                                          </p:spTgt>
                                        </p:tgtEl>
                                        <p:attrNameLst>
                                          <p:attrName>style.opacity</p:attrName>
                                        </p:attrNameLst>
                                      </p:cBhvr>
                                      <p:to>
                                        <p:strVal val="0"/>
                                      </p:to>
                                    </p:set>
                                    <p:animEffect filter="image" prLst="opacity: 0">
                                      <p:cBhvr rctx="IE">
                                        <p:cTn id="86" dur="indefinite"/>
                                        <p:tgtEl>
                                          <p:spTgt spid="6">
                                            <p:txEl>
                                              <p:pRg st="2" end="2"/>
                                            </p:txEl>
                                          </p:spTgt>
                                        </p:tgtEl>
                                      </p:cBhvr>
                                    </p:animEffect>
                                  </p:childTnLst>
                                </p:cTn>
                              </p:par>
                              <p:par>
                                <p:cTn id="87" presetID="9" presetClass="emph" presetSubtype="0" nodeType="withEffect">
                                  <p:stCondLst>
                                    <p:cond delay="0"/>
                                  </p:stCondLst>
                                  <p:childTnLst>
                                    <p:set>
                                      <p:cBhvr rctx="PPT">
                                        <p:cTn id="88" dur="indefinite"/>
                                        <p:tgtEl>
                                          <p:spTgt spid="6">
                                            <p:txEl>
                                              <p:pRg st="3" end="3"/>
                                            </p:txEl>
                                          </p:spTgt>
                                        </p:tgtEl>
                                        <p:attrNameLst>
                                          <p:attrName>style.opacity</p:attrName>
                                        </p:attrNameLst>
                                      </p:cBhvr>
                                      <p:to>
                                        <p:strVal val="0"/>
                                      </p:to>
                                    </p:set>
                                    <p:animEffect filter="image" prLst="opacity: 0">
                                      <p:cBhvr rctx="IE">
                                        <p:cTn id="89"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5571</TotalTime>
  <Words>4994</Words>
  <Application>Microsoft Office PowerPoint</Application>
  <PresentationFormat>Custom</PresentationFormat>
  <Paragraphs>526</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Helvetica Light</vt:lpstr>
      <vt:lpstr>Helvetica Neue</vt:lpstr>
      <vt:lpstr>Helvetica</vt:lpstr>
      <vt:lpstr>Lucida Console</vt:lpstr>
      <vt:lpstr>Lucida Sans Unicode</vt:lpstr>
      <vt:lpstr>Wingdings</vt:lpstr>
      <vt:lpstr>White</vt:lpstr>
      <vt:lpstr>MWR Labs</vt:lpstr>
      <vt:lpstr>MWR Labs</vt:lpstr>
      <vt:lpstr>Macros recap</vt:lpstr>
      <vt:lpstr>Macros recap</vt:lpstr>
      <vt:lpstr>Macros recap</vt:lpstr>
      <vt:lpstr>Macros recap</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VDIs and persistence</vt:lpstr>
      <vt:lpstr>VDIs and persistence</vt:lpstr>
      <vt:lpstr>VDIs and persistence</vt:lpstr>
      <vt:lpstr>Raising the bar</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lpstr>MWR Labs</vt:lpstr>
      <vt:lpstr>PowerPoint Presentation</vt:lpstr>
      <vt:lpstr>MWR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968</cp:revision>
  <dcterms:created xsi:type="dcterms:W3CDTF">2016-03-11T15:59:28Z</dcterms:created>
  <dcterms:modified xsi:type="dcterms:W3CDTF">2016-06-15T11:04:28Z</dcterms:modified>
</cp:coreProperties>
</file>