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331" r:id="rId4"/>
    <p:sldId id="330" r:id="rId5"/>
    <p:sldId id="322" r:id="rId6"/>
    <p:sldId id="323" r:id="rId7"/>
    <p:sldId id="324" r:id="rId8"/>
    <p:sldId id="332" r:id="rId9"/>
    <p:sldId id="328" r:id="rId10"/>
    <p:sldId id="333" r:id="rId11"/>
    <p:sldId id="334" r:id="rId12"/>
    <p:sldId id="335" r:id="rId13"/>
    <p:sldId id="336" r:id="rId14"/>
    <p:sldId id="326" r:id="rId15"/>
    <p:sldId id="325" r:id="rId16"/>
    <p:sldId id="329" r:id="rId17"/>
    <p:sldId id="338" r:id="rId18"/>
    <p:sldId id="337" r:id="rId19"/>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329" autoAdjust="0"/>
  </p:normalViewPr>
  <p:slideViewPr>
    <p:cSldViewPr snapToGrid="0" snapToObjects="1">
      <p:cViewPr varScale="1">
        <p:scale>
          <a:sx n="45" d="100"/>
          <a:sy n="45" d="100"/>
        </p:scale>
        <p:origin x="1392" y="54"/>
      </p:cViewPr>
      <p:guideLst>
        <p:guide orient="horz" pos="4320"/>
        <p:guide pos="7680"/>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05/06/2016</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dirty="0"/>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our talk is titled ‘One Template To Rule Them All’</a:t>
            </a:r>
          </a:p>
          <a:p>
            <a:endParaRPr lang="en-US" dirty="0" smtClean="0"/>
          </a:p>
          <a:p>
            <a:r>
              <a:rPr lang="en-US" dirty="0" smtClean="0"/>
              <a:t>Kostas</a:t>
            </a:r>
            <a:r>
              <a:rPr lang="en-US" baseline="0" dirty="0" smtClean="0"/>
              <a:t> and I are security consultants for MWR in the UK and today we’ll be sharing an overview of how Microsoft Office macros can be used in different ways as part of an APT.</a:t>
            </a:r>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t>
            </a:r>
            <a:r>
              <a:rPr lang="en-GB" baseline="0" dirty="0" err="1" smtClean="0"/>
              <a:t>WePWNise</a:t>
            </a:r>
            <a:r>
              <a:rPr lang="en-GB" baseline="0" dirty="0" smtClean="0"/>
              <a:t> macro makes use of Native VBA code to perform shell code inject into a target binary without dependency on PowerShell.</a:t>
            </a:r>
          </a:p>
          <a:p>
            <a:endParaRPr lang="en-GB" baseline="0" dirty="0" smtClean="0"/>
          </a:p>
          <a:p>
            <a:r>
              <a:rPr lang="en-GB" baseline="0" dirty="0" smtClean="0"/>
              <a:t>As per the regular routine of injection, we can either open a process or create one. We have chosen to create processes as this is safer than using an existing one and accidentally crashing it.</a:t>
            </a:r>
          </a:p>
          <a:p>
            <a:endParaRPr lang="en-GB" baseline="0" dirty="0" smtClean="0"/>
          </a:p>
          <a:p>
            <a:r>
              <a:rPr lang="en-GB" baseline="0" dirty="0" err="1" smtClean="0"/>
              <a:t>VirtualAlloc</a:t>
            </a:r>
            <a:r>
              <a:rPr lang="en-GB" baseline="0" dirty="0" smtClean="0"/>
              <a:t> allows us to reserve a space of unused memory in a process and get the memory location address for this space.</a:t>
            </a:r>
          </a:p>
          <a:p>
            <a:endParaRPr lang="en-GB" baseline="0" dirty="0" smtClean="0"/>
          </a:p>
          <a:p>
            <a:r>
              <a:rPr lang="en-GB" baseline="0" dirty="0" smtClean="0"/>
              <a:t>We then make use of </a:t>
            </a:r>
            <a:r>
              <a:rPr lang="en-GB" baseline="0" dirty="0" err="1" smtClean="0"/>
              <a:t>WriteProcessMemory</a:t>
            </a:r>
            <a:r>
              <a:rPr lang="en-GB" baseline="0" dirty="0" smtClean="0"/>
              <a:t> to write the shell code into this reserved space byte by byte. In the scenario where memory signature scanning is used, this will be detected. However, I’ve only seen this used in Anti Cheat </a:t>
            </a:r>
            <a:r>
              <a:rPr lang="en-GB" baseline="0" dirty="0" err="1" smtClean="0"/>
              <a:t>Engnies</a:t>
            </a:r>
            <a:r>
              <a:rPr lang="en-GB" baseline="0" dirty="0" smtClean="0"/>
              <a:t> for games as opposed to Anti Virus solutions. To bypass this, we can simply mutate the shell code so that it cannot be </a:t>
            </a:r>
            <a:r>
              <a:rPr lang="en-GB" baseline="0" dirty="0" err="1" smtClean="0"/>
              <a:t>signaturable</a:t>
            </a:r>
            <a:r>
              <a:rPr lang="en-GB" baseline="0" dirty="0" smtClean="0"/>
              <a:t> – this is mentioned in the further work section later on.</a:t>
            </a:r>
          </a:p>
          <a:p>
            <a:endParaRPr lang="en-GB" baseline="0" dirty="0" smtClean="0"/>
          </a:p>
          <a:p>
            <a:r>
              <a:rPr lang="en-GB" baseline="0" dirty="0" smtClean="0"/>
              <a:t>Create Remote Thread basically instantiates and runs the shell code we injected.</a:t>
            </a:r>
          </a:p>
        </p:txBody>
      </p:sp>
    </p:spTree>
    <p:extLst>
      <p:ext uri="{BB962C8B-B14F-4D97-AF65-F5344CB8AC3E}">
        <p14:creationId xmlns:p14="http://schemas.microsoft.com/office/powerpoint/2010/main" val="205860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a:t>
            </a:r>
            <a:r>
              <a:rPr lang="en-GB" baseline="0" dirty="0" err="1" smtClean="0"/>
              <a:t>WePWNise</a:t>
            </a:r>
            <a:r>
              <a:rPr lang="en-GB" baseline="0" dirty="0" smtClean="0"/>
              <a:t> can get us remote access on a machine. It is also pretty good at memory management.</a:t>
            </a:r>
          </a:p>
          <a:p>
            <a:r>
              <a:rPr lang="en-GB" baseline="0" dirty="0" smtClean="0"/>
              <a:t/>
            </a:r>
            <a:br>
              <a:rPr lang="en-GB" baseline="0" dirty="0" smtClean="0"/>
            </a:br>
            <a:r>
              <a:rPr lang="en-GB" baseline="0" dirty="0" smtClean="0"/>
              <a:t>It will make use of virtual free to free up reserved memory space that is no longer used if an injection attempt fails.</a:t>
            </a:r>
          </a:p>
          <a:p>
            <a:endParaRPr lang="en-GB" baseline="0" dirty="0" smtClean="0"/>
          </a:p>
          <a:p>
            <a:r>
              <a:rPr lang="en-GB" baseline="0" dirty="0" smtClean="0"/>
              <a:t>It will terminate the process if a suspended process is made but for some reason defences stopped it from being able to create a connection back to our C2 server.</a:t>
            </a:r>
          </a:p>
        </p:txBody>
      </p:sp>
    </p:spTree>
    <p:extLst>
      <p:ext uri="{BB962C8B-B14F-4D97-AF65-F5344CB8AC3E}">
        <p14:creationId xmlns:p14="http://schemas.microsoft.com/office/powerpoint/2010/main" val="3106646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query registry, a </a:t>
            </a:r>
            <a:r>
              <a:rPr lang="en-GB" baseline="0" dirty="0" err="1" smtClean="0"/>
              <a:t>Wscript.Shell</a:t>
            </a:r>
            <a:r>
              <a:rPr lang="en-GB" baseline="0" dirty="0" smtClean="0"/>
              <a:t> object is used, being an easy way to query registry in VBA.</a:t>
            </a:r>
          </a:p>
          <a:p>
            <a:endParaRPr lang="en-GB" baseline="0" dirty="0" smtClean="0"/>
          </a:p>
          <a:p>
            <a:r>
              <a:rPr lang="en-GB" baseline="0" dirty="0" smtClean="0"/>
              <a:t>In order to perform the enumeration, we will look for the protected paths configuration in the registry. In order to do this, light reverse engineering of the EMET binary was required but I quickly found that the paths were stored under the following registry key.</a:t>
            </a:r>
          </a:p>
          <a:p>
            <a:endParaRPr lang="en-GB" baseline="0" dirty="0" smtClean="0"/>
          </a:p>
          <a:p>
            <a:r>
              <a:rPr lang="en-GB" baseline="0" dirty="0" smtClean="0"/>
              <a:t>After doing so, I also wrote a quick post exploitation module to enumerate these paths from registry for use within the </a:t>
            </a:r>
            <a:r>
              <a:rPr lang="en-GB" baseline="0" dirty="0" err="1" smtClean="0"/>
              <a:t>Metasploit</a:t>
            </a:r>
            <a:r>
              <a:rPr lang="en-GB" baseline="0" dirty="0" smtClean="0"/>
              <a:t> framework when EMET Is found to be running. We will see why this is important later.</a:t>
            </a:r>
          </a:p>
          <a:p>
            <a:endParaRPr lang="en-GB" baseline="0" dirty="0" smtClean="0"/>
          </a:p>
        </p:txBody>
      </p:sp>
    </p:spTree>
    <p:extLst>
      <p:ext uri="{BB962C8B-B14F-4D97-AF65-F5344CB8AC3E}">
        <p14:creationId xmlns:p14="http://schemas.microsoft.com/office/powerpoint/2010/main" val="1798169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is the output of the </a:t>
            </a:r>
            <a:r>
              <a:rPr lang="en-GB" baseline="0" dirty="0" err="1" smtClean="0"/>
              <a:t>enum_emet</a:t>
            </a:r>
            <a:r>
              <a:rPr lang="en-GB" baseline="0" dirty="0" smtClean="0"/>
              <a:t> post exploitation module from </a:t>
            </a:r>
            <a:r>
              <a:rPr lang="en-GB" baseline="0" dirty="0" err="1" smtClean="0"/>
              <a:t>Metasploit</a:t>
            </a:r>
            <a:r>
              <a:rPr lang="en-GB" baseline="0" dirty="0" smtClean="0"/>
              <a:t>.</a:t>
            </a:r>
          </a:p>
          <a:p>
            <a:endParaRPr lang="en-GB" baseline="0" dirty="0" smtClean="0"/>
          </a:p>
          <a:p>
            <a:r>
              <a:rPr lang="en-GB" baseline="0" dirty="0" smtClean="0"/>
              <a:t>As I understand no one can read this, let’s zoom in and focus on WINWORD.exe</a:t>
            </a:r>
          </a:p>
          <a:p>
            <a:endParaRPr lang="en-GB" baseline="0" dirty="0" smtClean="0"/>
          </a:p>
          <a:p>
            <a:r>
              <a:rPr lang="en-GB" baseline="0" dirty="0" smtClean="0"/>
              <a:t>As we can see, the format in registry is an easily understandable wildcard format to match against any version of WINWORD.exe running from a folder that begins with OFFICE.</a:t>
            </a:r>
          </a:p>
        </p:txBody>
      </p:sp>
    </p:spTree>
    <p:extLst>
      <p:ext uri="{BB962C8B-B14F-4D97-AF65-F5344CB8AC3E}">
        <p14:creationId xmlns:p14="http://schemas.microsoft.com/office/powerpoint/2010/main" val="2684367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On the right hand side, we have a Windows machine that will act as both the Victim and the creator of a </a:t>
            </a:r>
            <a:r>
              <a:rPr lang="en-GB" baseline="0" dirty="0" err="1" smtClean="0"/>
              <a:t>trojan</a:t>
            </a:r>
            <a:r>
              <a:rPr lang="en-GB" baseline="0" dirty="0" smtClean="0"/>
              <a:t> document. On the left hand side we have a machine that will generate the macro code as well as act as the command and control server.</a:t>
            </a:r>
          </a:p>
          <a:p>
            <a:endParaRPr lang="en-GB" baseline="0" dirty="0" smtClean="0"/>
          </a:p>
          <a:p>
            <a:r>
              <a:rPr lang="en-GB" baseline="0" dirty="0" smtClean="0"/>
              <a:t>Both machines are on the same network for demonstration purposes. However, this currently can be used in practice and engagements.</a:t>
            </a:r>
          </a:p>
          <a:p>
            <a:endParaRPr lang="en-GB" baseline="0" dirty="0" smtClean="0"/>
          </a:p>
          <a:p>
            <a:r>
              <a:rPr lang="en-GB" baseline="0" dirty="0" smtClean="0"/>
              <a:t>On the left, we begin generating a </a:t>
            </a:r>
            <a:r>
              <a:rPr lang="en-GB" baseline="0" dirty="0" err="1" smtClean="0"/>
              <a:t>wepwnise</a:t>
            </a:r>
            <a:r>
              <a:rPr lang="en-GB" baseline="0" dirty="0" smtClean="0"/>
              <a:t> payload that will call back to our command and control server over HTTPS on port 443 and 80 for two different architectures. These can be caught on two separate machines if required.</a:t>
            </a:r>
          </a:p>
          <a:p>
            <a:endParaRPr lang="en-GB" baseline="0" dirty="0" smtClean="0"/>
          </a:p>
          <a:p>
            <a:r>
              <a:rPr lang="en-GB" baseline="0" dirty="0" smtClean="0"/>
              <a:t>Now on the right, we can see the current configuration of EMET by default. We will enable all mitigations for everything. In some cases, there are compatibility reasons for why by default Skype.exe is not protected by EAF.</a:t>
            </a:r>
          </a:p>
          <a:p>
            <a:endParaRPr lang="en-GB" baseline="0" dirty="0" smtClean="0"/>
          </a:p>
          <a:p>
            <a:r>
              <a:rPr lang="en-GB" baseline="0" dirty="0" smtClean="0"/>
              <a:t>As the script tells us, we must start up our listeners. So we do that on the left now.</a:t>
            </a:r>
          </a:p>
          <a:p>
            <a:endParaRPr lang="en-GB" baseline="0" dirty="0" smtClean="0"/>
          </a:p>
          <a:p>
            <a:r>
              <a:rPr lang="en-GB" baseline="0" dirty="0" smtClean="0"/>
              <a:t>Now on the right, we will begin creating the </a:t>
            </a:r>
            <a:r>
              <a:rPr lang="en-GB" baseline="0" dirty="0" err="1" smtClean="0"/>
              <a:t>trojan</a:t>
            </a:r>
            <a:r>
              <a:rPr lang="en-GB" baseline="0" dirty="0" smtClean="0"/>
              <a:t> document. Take and display some images to gain the user’s trust. Add some look to be encrypted text to make them think its encrypted!</a:t>
            </a:r>
          </a:p>
          <a:p>
            <a:endParaRPr lang="en-GB" baseline="0" dirty="0" smtClean="0"/>
          </a:p>
          <a:p>
            <a:r>
              <a:rPr lang="en-GB" baseline="0" dirty="0" smtClean="0"/>
              <a:t>Now we add the macros. We must make sure to add it to the document and not Word.</a:t>
            </a:r>
          </a:p>
          <a:p>
            <a:endParaRPr lang="en-GB" baseline="0" dirty="0" smtClean="0"/>
          </a:p>
          <a:p>
            <a:r>
              <a:rPr lang="en-GB" baseline="0" dirty="0" smtClean="0"/>
              <a:t>We now run the macro. We have received a connection back from the machine. Now we need to check what process it is running in. It appears to be PING.exe.</a:t>
            </a:r>
          </a:p>
          <a:p>
            <a:endParaRPr lang="en-GB" baseline="0" dirty="0" smtClean="0"/>
          </a:p>
          <a:p>
            <a:r>
              <a:rPr lang="en-GB" baseline="0" dirty="0" smtClean="0"/>
              <a:t>Now we go back to the machine and protect Ping.exe with EMET.</a:t>
            </a:r>
          </a:p>
          <a:p>
            <a:endParaRPr lang="en-GB" baseline="0" dirty="0" smtClean="0"/>
          </a:p>
          <a:p>
            <a:r>
              <a:rPr lang="en-GB" baseline="0" dirty="0" smtClean="0"/>
              <a:t>If all goes well, our code should automatically know this and select a different binary.</a:t>
            </a:r>
          </a:p>
          <a:p>
            <a:endParaRPr lang="en-GB" baseline="0" dirty="0" smtClean="0"/>
          </a:p>
          <a:p>
            <a:r>
              <a:rPr lang="en-GB" baseline="0" dirty="0" smtClean="0"/>
              <a:t>We have now injected into EMET_Agent.exe which is unprotected by default </a:t>
            </a:r>
            <a:r>
              <a:rPr lang="en-GB" baseline="0" dirty="0" smtClean="0">
                <a:sym typeface="Wingdings" panose="05000000000000000000" pitchFamily="2" charset="2"/>
              </a:rPr>
              <a:t></a:t>
            </a:r>
          </a:p>
          <a:p>
            <a:endParaRPr lang="en-GB" baseline="0" dirty="0" smtClean="0">
              <a:sym typeface="Wingdings" panose="05000000000000000000" pitchFamily="2" charset="2"/>
            </a:endParaRPr>
          </a:p>
          <a:p>
            <a:r>
              <a:rPr lang="en-GB" baseline="0" dirty="0" smtClean="0">
                <a:sym typeface="Wingdings" panose="05000000000000000000" pitchFamily="2" charset="2"/>
              </a:rPr>
              <a:t>So as mentioned earlier, I have submitted a quick post exploitation module to the </a:t>
            </a:r>
            <a:r>
              <a:rPr lang="en-GB" baseline="0" dirty="0" err="1" smtClean="0">
                <a:sym typeface="Wingdings" panose="05000000000000000000" pitchFamily="2" charset="2"/>
              </a:rPr>
              <a:t>Metasploit</a:t>
            </a:r>
            <a:r>
              <a:rPr lang="en-GB" baseline="0" dirty="0" smtClean="0">
                <a:sym typeface="Wingdings" panose="05000000000000000000" pitchFamily="2" charset="2"/>
              </a:rPr>
              <a:t> Framework which can enumerate all protected paths for safe migration afterwards.</a:t>
            </a:r>
          </a:p>
          <a:p>
            <a:endParaRPr lang="en-GB" baseline="0" dirty="0" smtClean="0">
              <a:sym typeface="Wingdings" panose="05000000000000000000" pitchFamily="2" charset="2"/>
            </a:endParaRPr>
          </a:p>
          <a:p>
            <a:r>
              <a:rPr lang="en-GB" baseline="0" dirty="0" smtClean="0">
                <a:sym typeface="Wingdings" panose="05000000000000000000" pitchFamily="2" charset="2"/>
              </a:rPr>
              <a:t>As WINWORD.exe is protected, we try and inject into it to prove that we lose our shell due to it being protected.</a:t>
            </a:r>
          </a:p>
          <a:p>
            <a:endParaRPr lang="en-GB" baseline="0" dirty="0" smtClean="0">
              <a:sym typeface="Wingdings" panose="05000000000000000000" pitchFamily="2" charset="2"/>
            </a:endParaRPr>
          </a:p>
          <a:p>
            <a:r>
              <a:rPr lang="en-GB" baseline="0" dirty="0" smtClean="0">
                <a:sym typeface="Wingdings" panose="05000000000000000000" pitchFamily="2" charset="2"/>
              </a:rPr>
              <a:t>This is why it’s important to not migrate </a:t>
            </a:r>
            <a:r>
              <a:rPr lang="en-GB" baseline="0" dirty="0" err="1" smtClean="0">
                <a:sym typeface="Wingdings" panose="05000000000000000000" pitchFamily="2" charset="2"/>
              </a:rPr>
              <a:t>wrecklessly</a:t>
            </a:r>
            <a:r>
              <a:rPr lang="en-GB" baseline="0" dirty="0" smtClean="0">
                <a:sym typeface="Wingdings" panose="05000000000000000000" pitchFamily="2" charset="2"/>
              </a:rPr>
              <a:t> without first enumerating the system.</a:t>
            </a:r>
            <a:endParaRPr lang="en-GB" baseline="0" dirty="0" smtClean="0"/>
          </a:p>
        </p:txBody>
      </p:sp>
    </p:spTree>
    <p:extLst>
      <p:ext uri="{BB962C8B-B14F-4D97-AF65-F5344CB8AC3E}">
        <p14:creationId xmlns:p14="http://schemas.microsoft.com/office/powerpoint/2010/main" val="2336706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binaries are required such as WINLOGON.exe which is used to perform the logon process on Windows. There’s going to be processes that will not be blocked as an employee must be using the computer in order to run some software.</a:t>
            </a:r>
          </a:p>
          <a:p>
            <a:endParaRPr lang="en-GB" baseline="0" dirty="0" smtClean="0"/>
          </a:p>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We later found that using EMET protected paths on all binaries is not viable.</a:t>
            </a:r>
          </a:p>
        </p:txBody>
      </p:sp>
    </p:spTree>
    <p:extLst>
      <p:ext uri="{BB962C8B-B14F-4D97-AF65-F5344CB8AC3E}">
        <p14:creationId xmlns:p14="http://schemas.microsoft.com/office/powerpoint/2010/main" val="1473285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a:p>
            <a:endParaRPr lang="en-GB" baseline="0" dirty="0" smtClean="0"/>
          </a:p>
          <a:p>
            <a:r>
              <a:rPr lang="en-GB" baseline="0" dirty="0" smtClean="0"/>
              <a:t>Now the question is whether setting up this actual configuration is viable? Probably not.</a:t>
            </a:r>
          </a:p>
        </p:txBody>
      </p:sp>
    </p:spTree>
    <p:extLst>
      <p:ext uri="{BB962C8B-B14F-4D97-AF65-F5344CB8AC3E}">
        <p14:creationId xmlns:p14="http://schemas.microsoft.com/office/powerpoint/2010/main" val="860323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future work, it is important to note that the concept of enumerating a configuration and instructing automated targeting depending on configuration can apply to many areas.</a:t>
            </a:r>
          </a:p>
          <a:p>
            <a:endParaRPr lang="en-GB" baseline="0" dirty="0" smtClean="0"/>
          </a:p>
          <a:p>
            <a:r>
              <a:rPr lang="en-GB" baseline="0" dirty="0" smtClean="0"/>
              <a:t>This doesn’t apply only to EMET. </a:t>
            </a:r>
          </a:p>
          <a:p>
            <a:endParaRPr lang="en-GB" baseline="0" dirty="0" smtClean="0"/>
          </a:p>
          <a:p>
            <a:r>
              <a:rPr lang="en-GB" baseline="0" dirty="0" smtClean="0"/>
              <a:t>We can implement this to enumerate </a:t>
            </a:r>
            <a:r>
              <a:rPr lang="en-GB" baseline="0" dirty="0" err="1" smtClean="0"/>
              <a:t>AppLocker</a:t>
            </a:r>
            <a:r>
              <a:rPr lang="en-GB" baseline="0" dirty="0" smtClean="0"/>
              <a:t> and attack the system by finding weaknesses.</a:t>
            </a:r>
          </a:p>
          <a:p>
            <a:endParaRPr lang="en-GB" baseline="0" dirty="0" smtClean="0"/>
          </a:p>
          <a:p>
            <a:r>
              <a:rPr lang="en-GB" baseline="0" dirty="0" smtClean="0"/>
              <a:t>This can apply to </a:t>
            </a:r>
            <a:r>
              <a:rPr lang="en-GB" baseline="0" dirty="0" err="1" smtClean="0"/>
              <a:t>AntiVirus</a:t>
            </a:r>
            <a:r>
              <a:rPr lang="en-GB" baseline="0" dirty="0" smtClean="0"/>
              <a:t> software where Excluded Paths and Binaries can be enumerated off the system and further attacked. There’s no need to bypass AV at this point.</a:t>
            </a:r>
          </a:p>
          <a:p>
            <a:endParaRPr lang="en-GB" baseline="0" dirty="0" smtClean="0"/>
          </a:p>
          <a:p>
            <a:r>
              <a:rPr lang="en-GB" baseline="0" dirty="0" smtClean="0"/>
              <a:t>In terms of Firewall Excluded Paths / Binaries, we can use this to find out which binaries are more privileged when being allowed to transmit traffic out of the host. For example, in </a:t>
            </a:r>
            <a:r>
              <a:rPr lang="en-GB" baseline="0" dirty="0" err="1" smtClean="0"/>
              <a:t>Comodo</a:t>
            </a:r>
            <a:r>
              <a:rPr lang="en-GB" baseline="0" dirty="0" smtClean="0"/>
              <a:t> Internet Security, you can specify to allow all connections from a particular </a:t>
            </a:r>
            <a:r>
              <a:rPr lang="en-GB" baseline="0" dirty="0" err="1" smtClean="0"/>
              <a:t>excecutable</a:t>
            </a:r>
            <a:r>
              <a:rPr lang="en-GB" baseline="0" dirty="0" smtClean="0"/>
              <a:t>. If ping.exe is allowed to transmit traffic out of the host on any port, we can spawn the ping executable and inject shell code into it and essentially bypassing the host based firewall.</a:t>
            </a:r>
          </a:p>
        </p:txBody>
      </p:sp>
    </p:spTree>
    <p:extLst>
      <p:ext uri="{BB962C8B-B14F-4D97-AF65-F5344CB8AC3E}">
        <p14:creationId xmlns:p14="http://schemas.microsoft.com/office/powerpoint/2010/main" val="3943926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implant generation. I hope to eventually implement dummy implant generation that can log essential information about a system back to a C2. With Sandbox based virtualisation security solutions such as </a:t>
            </a:r>
            <a:r>
              <a:rPr lang="en-GB" baseline="0" dirty="0" err="1" smtClean="0"/>
              <a:t>FireEye</a:t>
            </a:r>
            <a:r>
              <a:rPr lang="en-GB" baseline="0" dirty="0" smtClean="0"/>
              <a:t> and </a:t>
            </a:r>
            <a:r>
              <a:rPr lang="en-GB" baseline="0" dirty="0" err="1" smtClean="0"/>
              <a:t>Bromium</a:t>
            </a:r>
            <a:r>
              <a:rPr lang="en-GB" baseline="0" dirty="0" smtClean="0"/>
              <a:t>, we may be able to obtain values of essentially identifiable indicators for these VMs from a </a:t>
            </a:r>
            <a:r>
              <a:rPr lang="en-GB" baseline="0" dirty="0" err="1" smtClean="0"/>
              <a:t>blackbox</a:t>
            </a:r>
            <a:r>
              <a:rPr lang="en-GB" baseline="0" dirty="0" smtClean="0"/>
              <a:t> </a:t>
            </a:r>
            <a:r>
              <a:rPr lang="en-GB" baseline="0" dirty="0" err="1" smtClean="0"/>
              <a:t>perspsective</a:t>
            </a:r>
            <a:r>
              <a:rPr lang="en-GB" baseline="0" dirty="0" smtClean="0"/>
              <a:t>. We can then go away and further enhance our payloads on the fly with keying to prevent execution when in a VM.</a:t>
            </a:r>
          </a:p>
          <a:p>
            <a:endParaRPr lang="en-GB" baseline="0" dirty="0" smtClean="0"/>
          </a:p>
          <a:p>
            <a:r>
              <a:rPr lang="en-GB" baseline="0" dirty="0" smtClean="0"/>
              <a:t>In terms of the code obfuscation, currently there is none. As it’s currently FUD, I don’t see a need for code obfuscation. However, in the future if it becomes a publicly available tool, we want each generation to be different from each other to prevent the Blue team from creating signatures for our code.</a:t>
            </a:r>
          </a:p>
          <a:p>
            <a:endParaRPr lang="en-GB" baseline="0" dirty="0" smtClean="0"/>
          </a:p>
          <a:p>
            <a:r>
              <a:rPr lang="en-GB" baseline="0" dirty="0" smtClean="0"/>
              <a:t>Shell code mutation. Currently the shell code is provided as an array of numbers. These numbers represent assembly instructions that will be written into memory. With shell code mutation we are able to completely change what this shell code looks like by replacing instructions with equivalent sets of instructions. This will prevent security solutions from being able to signature an array of numbers of scan memory for known signatures after injection.</a:t>
            </a:r>
          </a:p>
          <a:p>
            <a:endParaRPr lang="en-GB" baseline="0" dirty="0" smtClean="0"/>
          </a:p>
          <a:p>
            <a:r>
              <a:rPr lang="en-GB" baseline="0" dirty="0" smtClean="0"/>
              <a:t>Flow obfuscation can be used to prevent IR from determining the real flow of execution and can slow them down. In terms of flow obfuscation, I have created a proof of concept last year in 2015 where multiple dummy branches of flow can be created so that an attacker needs to trace through every line to determine what it’s really doing.</a:t>
            </a:r>
          </a:p>
        </p:txBody>
      </p:sp>
    </p:spTree>
    <p:extLst>
      <p:ext uri="{BB962C8B-B14F-4D97-AF65-F5344CB8AC3E}">
        <p14:creationId xmlns:p14="http://schemas.microsoft.com/office/powerpoint/2010/main" val="58860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p:txBody>
      </p:sp>
    </p:spTree>
    <p:extLst>
      <p:ext uri="{BB962C8B-B14F-4D97-AF65-F5344CB8AC3E}">
        <p14:creationId xmlns:p14="http://schemas.microsoft.com/office/powerpoint/2010/main" val="23569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EMET offers a range of protections against exploitation such as Data Execution Prevention, Heap Spray Protection, Address Space Reduction. As we are not limited in buffer space and are simply relying on a user to execute a macro, a lot of these protections do not serve any purpose. Execution of macros is a legitimate function that a normal Office user may want to use.</a:t>
            </a:r>
          </a:p>
          <a:p>
            <a:endParaRPr lang="en-GB" baseline="0" dirty="0" smtClean="0"/>
          </a:p>
          <a:p>
            <a:r>
              <a:rPr lang="en-GB" baseline="0" dirty="0" smtClean="0"/>
              <a:t>EMET has a mechanism named EAF and EAF+.</a:t>
            </a:r>
          </a:p>
        </p:txBody>
      </p:sp>
    </p:spTree>
    <p:extLst>
      <p:ext uri="{BB962C8B-B14F-4D97-AF65-F5344CB8AC3E}">
        <p14:creationId xmlns:p14="http://schemas.microsoft.com/office/powerpoint/2010/main" val="1145609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EAF stands for Export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the </a:t>
            </a:r>
            <a:r>
              <a:rPr lang="en-GB" baseline="0" dirty="0" err="1" smtClean="0"/>
              <a:t>Metasploit</a:t>
            </a:r>
            <a:r>
              <a:rPr lang="en-GB" baseline="0" dirty="0" smtClean="0"/>
              <a:t> Framework, Cobalt Strike and PowerShell Empire. Some of these payloads will be blocked by EMET.</a:t>
            </a:r>
          </a:p>
        </p:txBody>
      </p:sp>
    </p:spTree>
    <p:extLst>
      <p:ext uri="{BB962C8B-B14F-4D97-AF65-F5344CB8AC3E}">
        <p14:creationId xmlns:p14="http://schemas.microsoft.com/office/powerpoint/2010/main" val="2410732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6736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r>
              <a:rPr lang="en-GB" baseline="0" dirty="0" smtClean="0"/>
              <a:t>Suggestion in general to stop all the </a:t>
            </a:r>
            <a:r>
              <a:rPr lang="en-GB" baseline="0" dirty="0" err="1" smtClean="0"/>
              <a:t>CobaltStrike</a:t>
            </a:r>
            <a:r>
              <a:rPr lang="en-GB" baseline="0" dirty="0" smtClean="0"/>
              <a:t> copy and </a:t>
            </a:r>
            <a:r>
              <a:rPr lang="en-GB" baseline="0" dirty="0" err="1" smtClean="0"/>
              <a:t>pasters</a:t>
            </a:r>
            <a:r>
              <a:rPr lang="en-GB" baseline="0" dirty="0" smtClean="0"/>
              <a:t>. EMET Protect Rundll32.exe.</a:t>
            </a:r>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3524785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195685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Currently </a:t>
            </a:r>
            <a:r>
              <a:rPr lang="en-GB" baseline="0" dirty="0" err="1" smtClean="0"/>
              <a:t>WePWNise</a:t>
            </a:r>
            <a:r>
              <a:rPr lang="en-GB" baseline="0" dirty="0" smtClean="0"/>
              <a:t> offers the ability for a consultant to provide a one line command to generate a reasonably sophisticated Macro implant.</a:t>
            </a:r>
          </a:p>
          <a:p>
            <a:endParaRPr lang="en-GB" baseline="0" dirty="0" smtClean="0"/>
          </a:p>
          <a:p>
            <a:r>
              <a:rPr lang="en-GB" baseline="0" dirty="0" smtClean="0"/>
              <a:t>It is possible for the consultant to specify specific popular payloads to use such as stagers from </a:t>
            </a:r>
            <a:r>
              <a:rPr lang="en-GB" baseline="0" dirty="0" err="1" smtClean="0"/>
              <a:t>Metasploit</a:t>
            </a:r>
            <a:r>
              <a:rPr lang="en-GB" baseline="0" dirty="0" smtClean="0"/>
              <a:t>.</a:t>
            </a:r>
          </a:p>
          <a:p>
            <a:endParaRPr lang="en-GB" baseline="0" dirty="0" smtClean="0"/>
          </a:p>
          <a:p>
            <a:r>
              <a:rPr lang="en-GB" baseline="0" dirty="0" smtClean="0"/>
              <a:t>There is basic anti-automated analysis for services such as </a:t>
            </a:r>
            <a:r>
              <a:rPr lang="en-GB" baseline="0" dirty="0" err="1" smtClean="0"/>
              <a:t>VirusTotal</a:t>
            </a:r>
            <a:r>
              <a:rPr lang="en-GB" baseline="0" dirty="0" smtClean="0"/>
              <a:t>.</a:t>
            </a:r>
          </a:p>
          <a:p>
            <a:endParaRPr lang="en-GB" baseline="0" dirty="0" smtClean="0"/>
          </a:p>
          <a:p>
            <a:r>
              <a:rPr lang="en-GB" baseline="0" dirty="0" smtClean="0"/>
              <a:t>The tester can specify where to deploy their listeners, it could be on two separate IP addresses.</a:t>
            </a:r>
          </a:p>
          <a:p>
            <a:endParaRPr lang="en-GB" baseline="0" dirty="0" smtClean="0"/>
          </a:p>
          <a:p>
            <a:r>
              <a:rPr lang="en-GB" baseline="0" dirty="0" smtClean="0"/>
              <a:t>Automatically determines VBA version in use, the Office architecture, the System architecture and later on we will see that it also determines the target binary architecture. The macro looks for potential targets and determines what architecture payload it must inject to get the consultant a shell. I like to call this feature, dynamic payload injection.</a:t>
            </a:r>
          </a:p>
          <a:p>
            <a:endParaRPr lang="en-GB" baseline="0" dirty="0" smtClean="0"/>
          </a:p>
          <a:p>
            <a:r>
              <a:rPr lang="en-GB" baseline="0" dirty="0" smtClean="0"/>
              <a:t>Decent memory management, the Macro will free up allocated memory should some sort of error occur.</a:t>
            </a:r>
          </a:p>
        </p:txBody>
      </p:sp>
    </p:spTree>
    <p:extLst>
      <p:ext uri="{BB962C8B-B14F-4D97-AF65-F5344CB8AC3E}">
        <p14:creationId xmlns:p14="http://schemas.microsoft.com/office/powerpoint/2010/main" val="347088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dirty="0"/>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a:xfrm>
            <a:off x="1505565" y="4919861"/>
            <a:ext cx="18547439" cy="1531740"/>
          </a:xfrm>
        </p:spPr>
        <p:txBody>
          <a:bodyPr>
            <a:noAutofit/>
          </a:bodyPr>
          <a:lstStyle/>
          <a:p>
            <a:r>
              <a:rPr lang="en-GB" sz="8000" dirty="0"/>
              <a:t>One Template To Rule Them All</a:t>
            </a:r>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29</a:t>
            </a:r>
            <a:r>
              <a:rPr lang="en-GB" baseline="30000" dirty="0" smtClean="0"/>
              <a:t>th</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Native VBA code</a:t>
            </a:r>
          </a:p>
          <a:p>
            <a:r>
              <a:rPr lang="en-GB" sz="6000" dirty="0" err="1" smtClean="0">
                <a:solidFill>
                  <a:schemeClr val="bg1"/>
                </a:solidFill>
                <a:latin typeface="+mj-lt"/>
              </a:rPr>
              <a:t>CreateProcessA</a:t>
            </a:r>
            <a:endParaRPr lang="en-GB" sz="6000" dirty="0" smtClean="0">
              <a:solidFill>
                <a:schemeClr val="bg1"/>
              </a:solidFill>
              <a:latin typeface="+mj-lt"/>
            </a:endParaRPr>
          </a:p>
          <a:p>
            <a:r>
              <a:rPr lang="en-GB" sz="6000" dirty="0" err="1" smtClean="0">
                <a:solidFill>
                  <a:schemeClr val="bg1"/>
                </a:solidFill>
                <a:latin typeface="+mj-lt"/>
              </a:rPr>
              <a:t>VirtualAllocEx</a:t>
            </a:r>
            <a:endParaRPr lang="en-GB" sz="6000" dirty="0" smtClean="0">
              <a:solidFill>
                <a:schemeClr val="bg1"/>
              </a:solidFill>
              <a:latin typeface="+mj-lt"/>
            </a:endParaRPr>
          </a:p>
          <a:p>
            <a:r>
              <a:rPr lang="en-GB" sz="6000" dirty="0" err="1" smtClean="0">
                <a:solidFill>
                  <a:schemeClr val="bg1"/>
                </a:solidFill>
                <a:latin typeface="+mj-lt"/>
              </a:rPr>
              <a:t>WriteProcessMemory</a:t>
            </a:r>
            <a:endParaRPr lang="en-GB" sz="6000" dirty="0" smtClean="0">
              <a:solidFill>
                <a:schemeClr val="bg1"/>
              </a:solidFill>
              <a:latin typeface="+mj-lt"/>
            </a:endParaRPr>
          </a:p>
          <a:p>
            <a:r>
              <a:rPr lang="en-GB" sz="6000" dirty="0" err="1" smtClean="0">
                <a:solidFill>
                  <a:schemeClr val="bg1"/>
                </a:solidFill>
                <a:latin typeface="+mj-lt"/>
              </a:rPr>
              <a:t>CreateRemoteThread</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How do you inject?</a:t>
            </a:r>
            <a:endParaRPr lang="en-GB" sz="3600" dirty="0">
              <a:solidFill>
                <a:schemeClr val="bg2"/>
              </a:solidFill>
            </a:endParaRPr>
          </a:p>
        </p:txBody>
      </p:sp>
    </p:spTree>
    <p:extLst>
      <p:ext uri="{BB962C8B-B14F-4D97-AF65-F5344CB8AC3E}">
        <p14:creationId xmlns:p14="http://schemas.microsoft.com/office/powerpoint/2010/main" val="1428902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VirtualFreeEx</a:t>
            </a:r>
            <a:endParaRPr lang="en-GB" sz="6000" dirty="0" smtClean="0">
              <a:solidFill>
                <a:schemeClr val="bg1"/>
              </a:solidFill>
              <a:latin typeface="+mj-lt"/>
            </a:endParaRPr>
          </a:p>
          <a:p>
            <a:r>
              <a:rPr lang="en-GB" sz="6000" dirty="0" err="1" smtClean="0">
                <a:solidFill>
                  <a:schemeClr val="bg1"/>
                </a:solidFill>
                <a:latin typeface="+mj-lt"/>
              </a:rPr>
              <a:t>TerminateProcess</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Memory management for failed attempts?</a:t>
            </a:r>
            <a:endParaRPr lang="en-GB" sz="3600" dirty="0">
              <a:solidFill>
                <a:schemeClr val="bg2"/>
              </a:solidFill>
            </a:endParaRPr>
          </a:p>
        </p:txBody>
      </p:sp>
    </p:spTree>
    <p:extLst>
      <p:ext uri="{BB962C8B-B14F-4D97-AF65-F5344CB8AC3E}">
        <p14:creationId xmlns:p14="http://schemas.microsoft.com/office/powerpoint/2010/main" val="2285383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Wscript.Shell</a:t>
            </a:r>
            <a:endParaRPr lang="en-GB" sz="6000" dirty="0" smtClean="0">
              <a:solidFill>
                <a:schemeClr val="bg1"/>
              </a:solidFill>
              <a:latin typeface="+mj-lt"/>
            </a:endParaRPr>
          </a:p>
          <a:p>
            <a:r>
              <a:rPr lang="en-GB" sz="5400" dirty="0" smtClean="0">
                <a:solidFill>
                  <a:schemeClr val="bg1"/>
                </a:solidFill>
                <a:latin typeface="+mj-lt"/>
              </a:rPr>
              <a:t>HKLM\SOFTWARE\Microsoft\EMET\</a:t>
            </a:r>
            <a:r>
              <a:rPr lang="en-GB" sz="5400" dirty="0" err="1" smtClean="0">
                <a:solidFill>
                  <a:schemeClr val="bg1"/>
                </a:solidFill>
                <a:latin typeface="+mj-lt"/>
              </a:rPr>
              <a:t>AppSettings</a:t>
            </a:r>
            <a:endParaRPr lang="en-GB" sz="5400" dirty="0" smtClean="0">
              <a:solidFill>
                <a:schemeClr val="bg1"/>
              </a:solidFill>
              <a:latin typeface="+mj-lt"/>
            </a:endParaRPr>
          </a:p>
          <a:p>
            <a:r>
              <a:rPr lang="en-GB" sz="5400" dirty="0" err="1" smtClean="0">
                <a:solidFill>
                  <a:schemeClr val="bg1"/>
                </a:solidFill>
                <a:latin typeface="+mj-lt"/>
              </a:rPr>
              <a:t>Metasploit</a:t>
            </a:r>
            <a:r>
              <a:rPr lang="en-GB" sz="5400" dirty="0" smtClean="0">
                <a:solidFill>
                  <a:schemeClr val="bg1"/>
                </a:solidFill>
                <a:latin typeface="+mj-lt"/>
              </a:rPr>
              <a:t>:</a:t>
            </a:r>
          </a:p>
          <a:p>
            <a:pPr marL="0" indent="0">
              <a:buNone/>
            </a:pPr>
            <a:r>
              <a:rPr lang="en-GB" sz="5400" dirty="0" smtClean="0">
                <a:solidFill>
                  <a:schemeClr val="bg1"/>
                </a:solidFill>
                <a:latin typeface="+mj-lt"/>
              </a:rPr>
              <a:t>	use post/windows/gather/</a:t>
            </a:r>
            <a:r>
              <a:rPr lang="en-GB" sz="5400" dirty="0" err="1" smtClean="0">
                <a:solidFill>
                  <a:schemeClr val="bg1"/>
                </a:solidFill>
                <a:latin typeface="+mj-lt"/>
              </a:rPr>
              <a:t>enum_emet</a:t>
            </a:r>
            <a:endParaRPr lang="en-GB" sz="54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Enumeration?</a:t>
            </a:r>
            <a:endParaRPr lang="en-GB" sz="3600" dirty="0">
              <a:solidFill>
                <a:schemeClr val="bg2"/>
              </a:solidFill>
            </a:endParaRPr>
          </a:p>
        </p:txBody>
      </p:sp>
    </p:spTree>
    <p:extLst>
      <p:ext uri="{BB962C8B-B14F-4D97-AF65-F5344CB8AC3E}">
        <p14:creationId xmlns:p14="http://schemas.microsoft.com/office/powerpoint/2010/main" val="2321291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par>
                                <p:cTn id="33" presetID="9" presetClass="emph" presetSubtype="0" nodeType="withEffect">
                                  <p:stCondLst>
                                    <p:cond delay="0"/>
                                  </p:stCondLst>
                                  <p:childTnLst>
                                    <p:set>
                                      <p:cBhvr rctx="PPT">
                                        <p:cTn id="34" dur="indefinite"/>
                                        <p:tgtEl>
                                          <p:spTgt spid="6">
                                            <p:txEl>
                                              <p:pRg st="3" end="3"/>
                                            </p:txEl>
                                          </p:spTgt>
                                        </p:tgtEl>
                                        <p:attrNameLst>
                                          <p:attrName>style.opacity</p:attrName>
                                        </p:attrNameLst>
                                      </p:cBhvr>
                                      <p:to>
                                        <p:strVal val="1"/>
                                      </p:to>
                                    </p:set>
                                    <p:animEffect filter="image" prLst="opacity: 1">
                                      <p:cBhvr rctx="IE">
                                        <p:cTn id="3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3" name="Text Placeholder 2"/>
          <p:cNvSpPr>
            <a:spLocks noGrp="1"/>
          </p:cNvSpPr>
          <p:nvPr>
            <p:ph type="body" sz="quarter" idx="11"/>
          </p:nvPr>
        </p:nvSpPr>
        <p:spPr/>
        <p:txBody>
          <a:bodyPr/>
          <a:lstStyle/>
          <a:p>
            <a:endParaRPr lang="en-GB" dirty="0"/>
          </a:p>
        </p:txBody>
      </p:sp>
      <p:pic>
        <p:nvPicPr>
          <p:cNvPr id="6" name="Picture 5"/>
          <p:cNvPicPr>
            <a:picLocks noChangeAspect="1"/>
          </p:cNvPicPr>
          <p:nvPr/>
        </p:nvPicPr>
        <p:blipFill>
          <a:blip r:embed="rId3"/>
          <a:stretch>
            <a:fillRect/>
          </a:stretch>
        </p:blipFill>
        <p:spPr>
          <a:xfrm>
            <a:off x="4923364" y="910487"/>
            <a:ext cx="13946593" cy="12065147"/>
          </a:xfrm>
          <a:prstGeom prst="rect">
            <a:avLst/>
          </a:prstGeom>
        </p:spPr>
      </p:pic>
      <p:pic>
        <p:nvPicPr>
          <p:cNvPr id="9" name="Picture 8"/>
          <p:cNvPicPr>
            <a:picLocks noChangeAspect="1"/>
          </p:cNvPicPr>
          <p:nvPr/>
        </p:nvPicPr>
        <p:blipFill rotWithShape="1">
          <a:blip r:embed="rId3"/>
          <a:srcRect l="26812" t="26658" r="29428" b="23462"/>
          <a:stretch/>
        </p:blipFill>
        <p:spPr>
          <a:xfrm>
            <a:off x="8632466" y="4124385"/>
            <a:ext cx="6103088" cy="6018028"/>
          </a:xfrm>
          <a:prstGeom prst="ellipse">
            <a:avLst/>
          </a:prstGeom>
          <a:ln w="190500" cap="rnd">
            <a:solidFill>
              <a:schemeClr val="bg2">
                <a:lumMod val="60000"/>
                <a:lumOff val="40000"/>
              </a:schemeClr>
            </a:solidFill>
            <a:prstDash val="solid"/>
          </a:ln>
          <a:effectLst>
            <a:outerShdw blurRad="127000" algn="bl" rotWithShape="0">
              <a:srgbClr val="000000"/>
            </a:outerShdw>
          </a:effectLst>
        </p:spPr>
      </p:pic>
      <p:cxnSp>
        <p:nvCxnSpPr>
          <p:cNvPr id="11" name="Straight Arrow Connector 10"/>
          <p:cNvCxnSpPr/>
          <p:nvPr/>
        </p:nvCxnSpPr>
        <p:spPr>
          <a:xfrm flipH="1" flipV="1">
            <a:off x="12418828" y="6826102"/>
            <a:ext cx="5401339" cy="1403498"/>
          </a:xfrm>
          <a:prstGeom prst="straightConnector1">
            <a:avLst/>
          </a:prstGeom>
          <a:ln w="12700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905385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1"/>
                                        </p:tgtEl>
                                        <p:attrNameLst>
                                          <p:attrName>style.opacity</p:attrName>
                                        </p:attrNameLst>
                                      </p:cBhvr>
                                      <p:to>
                                        <p:strVal val="0"/>
                                      </p:to>
                                    </p:set>
                                    <p:animEffect filter="image" prLst="opacity: 0">
                                      <p:cBhvr rctx="IE">
                                        <p:cTn id="7" dur="indefinite"/>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9"/>
                                        </p:tgtEl>
                                      </p:cBhvr>
                                      <p:by x="200000" y="200000"/>
                                    </p:animScale>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1"/>
                                        </p:tgtEl>
                                        <p:attrNameLst>
                                          <p:attrName>style.opacity</p:attrName>
                                        </p:attrNameLst>
                                      </p:cBhvr>
                                      <p:to>
                                        <p:strVal val="1"/>
                                      </p:to>
                                    </p:set>
                                    <p:animEffect filter="image" prLst="opacity: 1">
                                      <p:cBhvr rctx="IE">
                                        <p:cTn id="20"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pPr marL="0" indent="0">
              <a:buNone/>
            </a:pP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Blocked? No way.</a:t>
            </a:r>
          </a:p>
          <a:p>
            <a:r>
              <a:rPr lang="en-GB" sz="6000" dirty="0" smtClean="0">
                <a:solidFill>
                  <a:schemeClr val="bg1"/>
                </a:solidFill>
                <a:latin typeface="+mj-lt"/>
              </a:rPr>
              <a:t>EMET? Good luck with that.</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What if I block X, Y and EMET Z?</a:t>
            </a:r>
            <a:endParaRPr lang="en-GB" sz="3600" dirty="0">
              <a:solidFill>
                <a:schemeClr val="bg2"/>
              </a:solidFill>
            </a:endParaRPr>
          </a:p>
        </p:txBody>
      </p:sp>
    </p:spTree>
    <p:extLst>
      <p:ext uri="{BB962C8B-B14F-4D97-AF65-F5344CB8AC3E}">
        <p14:creationId xmlns:p14="http://schemas.microsoft.com/office/powerpoint/2010/main" val="3747023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Whitelist X.exe</a:t>
            </a:r>
          </a:p>
          <a:p>
            <a:r>
              <a:rPr lang="en-GB" sz="6000" dirty="0" smtClean="0">
                <a:solidFill>
                  <a:schemeClr val="bg1"/>
                </a:solidFill>
                <a:latin typeface="+mj-lt"/>
              </a:rPr>
              <a:t>EMET X.exe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Executables</a:t>
            </a:r>
          </a:p>
          <a:p>
            <a:r>
              <a:rPr lang="en-GB" sz="6000" dirty="0" smtClean="0">
                <a:solidFill>
                  <a:schemeClr val="bg1"/>
                </a:solidFill>
                <a:latin typeface="+mj-lt"/>
              </a:rPr>
              <a:t>Viable? Probably not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par>
                                <p:cTn id="44" presetID="9" presetClass="emph" presetSubtype="0" nodeType="withEffect">
                                  <p:stCondLst>
                                    <p:cond delay="0"/>
                                  </p:stCondLst>
                                  <p:childTnLst>
                                    <p:set>
                                      <p:cBhvr rctx="PPT">
                                        <p:cTn id="45" dur="indefinite"/>
                                        <p:tgtEl>
                                          <p:spTgt spid="6">
                                            <p:txEl>
                                              <p:pRg st="4" end="4"/>
                                            </p:txEl>
                                          </p:spTgt>
                                        </p:tgtEl>
                                        <p:attrNameLst>
                                          <p:attrName>style.opacity</p:attrName>
                                        </p:attrNameLst>
                                      </p:cBhvr>
                                      <p:to>
                                        <p:strVal val="1"/>
                                      </p:to>
                                    </p:set>
                                    <p:animEffect filter="image" prLst="opacity: 1">
                                      <p:cBhvr rctx="IE">
                                        <p:cTn id="4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Applicable to Many Areas</a:t>
            </a:r>
          </a:p>
          <a:p>
            <a:r>
              <a:rPr lang="en-GB" sz="6000" dirty="0" smtClean="0">
                <a:solidFill>
                  <a:schemeClr val="bg1"/>
                </a:solidFill>
                <a:latin typeface="+mj-lt"/>
              </a:rPr>
              <a:t>Not only EMET</a:t>
            </a:r>
          </a:p>
          <a:p>
            <a:r>
              <a:rPr lang="en-GB" sz="6000" dirty="0" err="1" smtClean="0">
                <a:solidFill>
                  <a:schemeClr val="bg1"/>
                </a:solidFill>
                <a:latin typeface="+mj-lt"/>
              </a:rPr>
              <a:t>AppLocker</a:t>
            </a:r>
            <a:endParaRPr lang="en-GB" sz="6000" dirty="0">
              <a:solidFill>
                <a:schemeClr val="bg1"/>
              </a:solidFill>
              <a:latin typeface="+mj-lt"/>
            </a:endParaRPr>
          </a:p>
          <a:p>
            <a:r>
              <a:rPr lang="en-GB" sz="6000" dirty="0" err="1" smtClean="0">
                <a:solidFill>
                  <a:schemeClr val="bg1"/>
                </a:solidFill>
                <a:latin typeface="+mj-lt"/>
              </a:rPr>
              <a:t>AntiVirus</a:t>
            </a:r>
            <a:r>
              <a:rPr lang="en-GB" sz="6000" dirty="0" smtClean="0">
                <a:solidFill>
                  <a:schemeClr val="bg1"/>
                </a:solidFill>
                <a:latin typeface="+mj-lt"/>
              </a:rPr>
              <a:t> Excluded Paths / Binaries</a:t>
            </a:r>
          </a:p>
          <a:p>
            <a:r>
              <a:rPr lang="en-GB" sz="6000" dirty="0" smtClean="0">
                <a:solidFill>
                  <a:schemeClr val="bg1"/>
                </a:solidFill>
              </a:rPr>
              <a:t>Firewall Excluded Paths / Binaries</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Configuration</a:t>
            </a:r>
            <a:endParaRPr lang="en-GB" sz="3600" dirty="0">
              <a:solidFill>
                <a:schemeClr val="bg2"/>
              </a:solidFill>
            </a:endParaRPr>
          </a:p>
        </p:txBody>
      </p:sp>
    </p:spTree>
    <p:extLst>
      <p:ext uri="{BB962C8B-B14F-4D97-AF65-F5344CB8AC3E}">
        <p14:creationId xmlns:p14="http://schemas.microsoft.com/office/powerpoint/2010/main" val="2863774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Dummy Implants to Gather Intel</a:t>
            </a:r>
          </a:p>
          <a:p>
            <a:r>
              <a:rPr lang="en-GB" sz="6000" dirty="0" smtClean="0">
                <a:solidFill>
                  <a:schemeClr val="bg1"/>
                </a:solidFill>
                <a:latin typeface="+mj-lt"/>
              </a:rPr>
              <a:t>Targeted Implants with Keying</a:t>
            </a:r>
          </a:p>
          <a:p>
            <a:r>
              <a:rPr lang="en-GB" sz="6000" dirty="0" smtClean="0">
                <a:solidFill>
                  <a:schemeClr val="bg1"/>
                </a:solidFill>
                <a:latin typeface="+mj-lt"/>
              </a:rPr>
              <a:t>VBA Code Obfuscation</a:t>
            </a:r>
          </a:p>
          <a:p>
            <a:r>
              <a:rPr lang="en-GB" sz="6000" dirty="0" smtClean="0">
                <a:solidFill>
                  <a:schemeClr val="bg1"/>
                </a:solidFill>
              </a:rPr>
              <a:t>Shell Code Mutation</a:t>
            </a:r>
          </a:p>
          <a:p>
            <a:r>
              <a:rPr lang="en-GB" sz="6000" dirty="0" smtClean="0">
                <a:solidFill>
                  <a:schemeClr val="bg1"/>
                </a:solidFill>
                <a:latin typeface="+mj-lt"/>
              </a:rPr>
              <a:t>Flow Obfuscation</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Implant Generation</a:t>
            </a:r>
            <a:endParaRPr lang="en-GB" sz="3600" dirty="0">
              <a:solidFill>
                <a:schemeClr val="bg2"/>
              </a:solidFill>
            </a:endParaRPr>
          </a:p>
        </p:txBody>
      </p:sp>
    </p:spTree>
    <p:extLst>
      <p:ext uri="{BB962C8B-B14F-4D97-AF65-F5344CB8AC3E}">
        <p14:creationId xmlns:p14="http://schemas.microsoft.com/office/powerpoint/2010/main" val="25541174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pic>
        <p:nvPicPr>
          <p:cNvPr id="4" name="Picture 3"/>
          <p:cNvPicPr>
            <a:picLocks noChangeAspect="1"/>
          </p:cNvPicPr>
          <p:nvPr/>
        </p:nvPicPr>
        <p:blipFill>
          <a:blip r:embed="rId3"/>
          <a:stretch>
            <a:fillRect/>
          </a:stretch>
        </p:blipFill>
        <p:spPr>
          <a:xfrm>
            <a:off x="3286124" y="2496324"/>
            <a:ext cx="15421196" cy="10539192"/>
          </a:xfrm>
          <a:prstGeom prst="rect">
            <a:avLst/>
          </a:prstGeom>
        </p:spPr>
      </p:pic>
    </p:spTree>
    <p:extLst>
      <p:ext uri="{BB962C8B-B14F-4D97-AF65-F5344CB8AC3E}">
        <p14:creationId xmlns:p14="http://schemas.microsoft.com/office/powerpoint/2010/main" val="393347161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1748072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1" end="1"/>
                                            </p:txEl>
                                          </p:spTgt>
                                        </p:tgtEl>
                                        <p:attrNameLst>
                                          <p:attrName>style.opacity</p:attrName>
                                        </p:attrNameLst>
                                      </p:cBhvr>
                                      <p:to>
                                        <p:strVal val="1"/>
                                      </p:to>
                                    </p:set>
                                    <p:animEffect filter="image" prLst="opacity: 1">
                                      <p:cBhvr rctx="IE">
                                        <p:cTn id="16" dur="indefinite"/>
                                        <p:tgtEl>
                                          <p:spTgt spid="6">
                                            <p:txEl>
                                              <p:pRg st="1" end="1"/>
                                            </p:txEl>
                                          </p:spTgt>
                                        </p:tgtEl>
                                      </p:cBhvr>
                                    </p:animEffect>
                                  </p:childTnLst>
                                </p:cTn>
                              </p:par>
                              <p:par>
                                <p:cTn id="17" presetID="9" presetClass="emph" presetSubtype="0" nodeType="withEffect">
                                  <p:stCondLst>
                                    <p:cond delay="0"/>
                                  </p:stCondLst>
                                  <p:childTnLst>
                                    <p:set>
                                      <p:cBhvr rctx="PPT">
                                        <p:cTn id="18" dur="indefinite"/>
                                        <p:tgtEl>
                                          <p:spTgt spid="6">
                                            <p:txEl>
                                              <p:pRg st="0" end="0"/>
                                            </p:txEl>
                                          </p:spTgt>
                                        </p:tgtEl>
                                        <p:attrNameLst>
                                          <p:attrName>style.opacity</p:attrName>
                                        </p:attrNameLst>
                                      </p:cBhvr>
                                      <p:to>
                                        <p:strVal val="0.25"/>
                                      </p:to>
                                    </p:set>
                                    <p:animEffect filter="image" prLst="opacity: 0.25">
                                      <p:cBhvr rctx="IE">
                                        <p:cTn id="19" dur="indefinite"/>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1" end="1"/>
                                            </p:txEl>
                                          </p:spTgt>
                                        </p:tgtEl>
                                        <p:attrNameLst>
                                          <p:attrName>style.opacity</p:attrName>
                                        </p:attrNameLst>
                                      </p:cBhvr>
                                      <p:to>
                                        <p:strVal val="0.25"/>
                                      </p:to>
                                    </p:set>
                                    <p:animEffect filter="image" prLst="opacity: 0.25">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6">
                                            <p:txEl>
                                              <p:pRg st="2" end="2"/>
                                            </p:txEl>
                                          </p:spTgt>
                                        </p:tgtEl>
                                        <p:attrNameLst>
                                          <p:attrName>style.opacity</p:attrName>
                                        </p:attrNameLst>
                                      </p:cBhvr>
                                      <p:to>
                                        <p:strVal val="1"/>
                                      </p:to>
                                    </p:set>
                                    <p:animEffect filter="image" prLst="opacity: 1">
                                      <p:cBhvr rctx="IE">
                                        <p:cTn id="27"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Spawn PowerShell (VBA-PSH)</a:t>
            </a:r>
          </a:p>
          <a:p>
            <a:r>
              <a:rPr lang="en-GB" sz="6000" dirty="0" smtClean="0">
                <a:solidFill>
                  <a:schemeClr val="bg1"/>
                </a:solidFill>
                <a:latin typeface="+mj-lt"/>
              </a:rPr>
              <a:t>File Drop &amp; Execute (VBA-EXE)</a:t>
            </a:r>
          </a:p>
          <a:p>
            <a:r>
              <a:rPr lang="en-GB" sz="6000" dirty="0" smtClean="0">
                <a:solidFill>
                  <a:schemeClr val="bg1"/>
                </a:solidFill>
                <a:latin typeface="+mj-lt"/>
              </a:rPr>
              <a:t>Self Injection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Inject into Rundll32 (32 Bit)</a:t>
            </a:r>
          </a:p>
          <a:p>
            <a:r>
              <a:rPr lang="en-GB" sz="6000" dirty="0" smtClean="0">
                <a:solidFill>
                  <a:schemeClr val="bg1"/>
                </a:solidFill>
                <a:latin typeface="+mj-lt"/>
              </a:rPr>
              <a:t>EMET Protect Rundll32.exe</a:t>
            </a:r>
          </a:p>
          <a:p>
            <a:r>
              <a:rPr lang="en-GB" sz="6000" dirty="0" smtClean="0">
                <a:solidFill>
                  <a:schemeClr val="bg1"/>
                </a:solidFill>
                <a:latin typeface="+mj-lt"/>
              </a:rPr>
              <a:t>Native PowerShell</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endParaRPr lang="en-GB" sz="36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862" y="6348277"/>
            <a:ext cx="8976380" cy="5909160"/>
          </a:xfrm>
          <a:prstGeom prst="rect">
            <a:avLst/>
          </a:prstGeom>
        </p:spPr>
      </p:pic>
      <p:pic>
        <p:nvPicPr>
          <p:cNvPr id="1026" name="Picture 2" descr="http://4.bp.blogspot.com/-dDoWUcaMEf0/VLvMv4JbhHI/AAAAAAAAAXI/CD6rMFxVulc/s1600/script%2Bkiddi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154" y="4663519"/>
            <a:ext cx="5503819" cy="82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25"/>
                                      </p:to>
                                    </p:set>
                                    <p:animEffect filter="image" prLst="opacity: 0.25">
                                      <p:cBhvr rctx="IE">
                                        <p:cTn id="16" dur="indefinite"/>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2"/>
                                        </p:tgtEl>
                                        <p:attrNameLst>
                                          <p:attrName>style.opacity</p:attrName>
                                        </p:attrNameLst>
                                      </p:cBhvr>
                                      <p:to>
                                        <p:strVal val="1"/>
                                      </p:to>
                                    </p:set>
                                    <p:animEffect filter="image" prLst="opacity: 1">
                                      <p:cBhvr rctx="IE">
                                        <p:cTn id="27" dur="indefinite"/>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25"/>
                                      </p:to>
                                    </p:set>
                                    <p:animEffect filter="image" prLst="opacity: 0.25">
                                      <p:cBhvr rctx="IE">
                                        <p:cTn id="44" dur="indefinite"/>
                                        <p:tgtEl>
                                          <p:spTgt spid="2"/>
                                        </p:tgtEl>
                                      </p:cBhvr>
                                    </p:animEffect>
                                  </p:childTnLst>
                                </p:cTn>
                              </p:par>
                              <p:par>
                                <p:cTn id="45" presetID="1" presetClass="exit" presetSubtype="0" fill="hold" nodeType="with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9356130" cy="7853077"/>
          </a:xfrm>
        </p:spPr>
        <p:txBody>
          <a:bodyPr>
            <a:normAutofit/>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err="1" smtClean="0">
                <a:solidFill>
                  <a:schemeClr val="bg1"/>
                </a:solidFill>
                <a:latin typeface="+mj-lt"/>
              </a:rPr>
              <a:t>Compatiblity</a:t>
            </a:r>
            <a:r>
              <a:rPr lang="en-GB" sz="6000" dirty="0" smtClean="0">
                <a:solidFill>
                  <a:schemeClr val="bg1"/>
                </a:solidFill>
                <a:latin typeface="+mj-lt"/>
              </a:rPr>
              <a:t> / Dynamic Payload Injection</a:t>
            </a: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pic>
        <p:nvPicPr>
          <p:cNvPr id="3" name="Picture 2"/>
          <p:cNvPicPr>
            <a:picLocks noChangeAspect="1"/>
          </p:cNvPicPr>
          <p:nvPr/>
        </p:nvPicPr>
        <p:blipFill>
          <a:blip r:embed="rId3"/>
          <a:stretch>
            <a:fillRect/>
          </a:stretch>
        </p:blipFill>
        <p:spPr>
          <a:xfrm>
            <a:off x="1808310" y="2504742"/>
            <a:ext cx="18716282" cy="10743425"/>
          </a:xfrm>
          <a:prstGeom prst="rect">
            <a:avLst/>
          </a:prstGeom>
        </p:spPr>
      </p:pic>
    </p:spTree>
    <p:extLst>
      <p:ext uri="{BB962C8B-B14F-4D97-AF65-F5344CB8AC3E}">
        <p14:creationId xmlns:p14="http://schemas.microsoft.com/office/powerpoint/2010/main" val="13144180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Injection via Native VBA</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err="1" smtClean="0">
                <a:solidFill>
                  <a:schemeClr val="bg2"/>
                </a:solidFill>
              </a:rPr>
              <a:t>WePWNise</a:t>
            </a:r>
            <a:r>
              <a:rPr lang="en-GB" sz="3600" dirty="0" smtClean="0">
                <a:solidFill>
                  <a:schemeClr val="bg2"/>
                </a:solidFill>
              </a:rPr>
              <a:t>? 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3073</TotalTime>
  <Words>2589</Words>
  <Application>Microsoft Office PowerPoint</Application>
  <PresentationFormat>Custom</PresentationFormat>
  <Paragraphs>221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Helvetica Light</vt:lpstr>
      <vt:lpstr>Helvetica Neue</vt:lpstr>
      <vt:lpstr>Helvetica</vt:lpstr>
      <vt:lpstr>Lucida Console</vt:lpstr>
      <vt:lpstr>Lucida Sans Unicode</vt:lpstr>
      <vt:lpstr>Wingdings</vt:lpstr>
      <vt:lpstr>White</vt:lpstr>
      <vt:lpstr>MWR Labs</vt:lpstr>
      <vt:lpstr>What is EMET?</vt:lpstr>
      <vt:lpstr>What is EMET?</vt:lpstr>
      <vt:lpstr>What is EMET?</vt:lpstr>
      <vt:lpstr>Existing Implants</vt:lpstr>
      <vt:lpstr>Existing Implants</vt:lpstr>
      <vt:lpstr>WePWNise</vt:lpstr>
      <vt:lpstr>WePWNise</vt:lpstr>
      <vt:lpstr>WePWNise</vt:lpstr>
      <vt:lpstr>WePWNise</vt:lpstr>
      <vt:lpstr>WePWNise</vt:lpstr>
      <vt:lpstr>WePWNise</vt:lpstr>
      <vt:lpstr>WePWNise</vt:lpstr>
      <vt:lpstr>WePWNise</vt:lpstr>
      <vt:lpstr>Anti-WePWNise</vt:lpstr>
      <vt:lpstr>Anti-WePWNise</vt:lpstr>
      <vt:lpstr>Anti-WePWNise</vt:lpstr>
      <vt:lpstr>Anti-WePWNise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549</cp:revision>
  <dcterms:created xsi:type="dcterms:W3CDTF">2016-03-11T15:59:28Z</dcterms:created>
  <dcterms:modified xsi:type="dcterms:W3CDTF">2016-06-05T22:46:15Z</dcterms:modified>
</cp:coreProperties>
</file>