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39" r:id="rId3"/>
    <p:sldId id="343" r:id="rId4"/>
    <p:sldId id="345" r:id="rId5"/>
    <p:sldId id="344" r:id="rId6"/>
    <p:sldId id="346" r:id="rId7"/>
    <p:sldId id="347" r:id="rId8"/>
    <p:sldId id="349" r:id="rId9"/>
    <p:sldId id="350" r:id="rId10"/>
    <p:sldId id="351" r:id="rId11"/>
    <p:sldId id="352" r:id="rId12"/>
    <p:sldId id="353" r:id="rId13"/>
    <p:sldId id="257" r:id="rId14"/>
    <p:sldId id="331" r:id="rId15"/>
    <p:sldId id="330" r:id="rId16"/>
    <p:sldId id="322" r:id="rId17"/>
    <p:sldId id="323" r:id="rId18"/>
    <p:sldId id="324" r:id="rId19"/>
    <p:sldId id="332" r:id="rId20"/>
    <p:sldId id="328" r:id="rId21"/>
    <p:sldId id="333" r:id="rId22"/>
    <p:sldId id="334" r:id="rId23"/>
    <p:sldId id="335" r:id="rId24"/>
    <p:sldId id="336" r:id="rId25"/>
    <p:sldId id="326" r:id="rId26"/>
    <p:sldId id="325" r:id="rId27"/>
    <p:sldId id="329" r:id="rId28"/>
    <p:sldId id="338" r:id="rId29"/>
    <p:sldId id="337" r:id="rId30"/>
    <p:sldId id="354" r:id="rId31"/>
    <p:sldId id="341" r:id="rId32"/>
    <p:sldId id="342" r:id="rId33"/>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 initials="kl"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4" autoAdjust="0"/>
    <p:restoredTop sz="75329" autoAdjust="0"/>
  </p:normalViewPr>
  <p:slideViewPr>
    <p:cSldViewPr snapToGrid="0" snapToObjects="1">
      <p:cViewPr varScale="1">
        <p:scale>
          <a:sx n="44" d="100"/>
          <a:sy n="44" d="100"/>
        </p:scale>
        <p:origin x="1176" y="48"/>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06T01:54:51.901" idx="2">
    <p:pos x="13580" y="6668"/>
    <p:text>Remove if the next slide will be used.</p:text>
  </p:cm>
  <p:cm authorId="0" dt="2016-06-06T03:24:07.461" idx="7">
    <p:pos x="5865" y="2007"/>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6-08T10:38:08.881" idx="9">
    <p:pos x="11968" y="2696"/>
    <p:text>I might create a table from scratch here. Leaving it for the end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6-08T07:12:27.345" idx="8">
    <p:pos x="9152" y="2688"/>
    <p:text>Shall we keep these?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08/06/2016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our talk is titled ‘One Template To Rule Them All’</a:t>
            </a:r>
          </a:p>
          <a:p>
            <a:endParaRPr lang="en-US" dirty="0" smtClean="0"/>
          </a:p>
          <a:p>
            <a:r>
              <a:rPr lang="en-US" dirty="0" smtClean="0"/>
              <a:t>Kostas</a:t>
            </a:r>
            <a:r>
              <a:rPr lang="en-US" baseline="0" dirty="0" smtClean="0"/>
              <a:t> and I are security consultants for MWR in the UK and today we’ll be sharing an overview of how Microsoft Office macros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When you open a new file that has active content (data connections, macros, and so on) the Message Bar appears because active content may contain viruses and other security hazards that could harm your computer or your organization’s network. However, if you trust the source of the file, or know that the active content is secure (for example, the macro is signed by a trusted publisher), then you can enable the file’s active content. This makes it a trusted document.</a:t>
            </a:r>
          </a:p>
          <a:p>
            <a:endParaRPr lang="en-GB" baseline="0" dirty="0" smtClean="0"/>
          </a:p>
          <a:p>
            <a:r>
              <a:rPr lang="en-GB" baseline="0" dirty="0" smtClean="0"/>
              <a:t>Add-ins are disabled by default.</a:t>
            </a:r>
          </a:p>
        </p:txBody>
      </p:sp>
    </p:spTree>
    <p:extLst>
      <p:ext uri="{BB962C8B-B14F-4D97-AF65-F5344CB8AC3E}">
        <p14:creationId xmlns:p14="http://schemas.microsoft.com/office/powerpoint/2010/main" val="23569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Formatting consistency is a typical business requirement for various business processing.</a:t>
            </a:r>
          </a:p>
          <a:p>
            <a:endParaRPr lang="en-GB" baseline="0" dirty="0" smtClean="0"/>
          </a:p>
          <a:p>
            <a:r>
              <a:rPr lang="en-GB" baseline="0" dirty="0" smtClean="0"/>
              <a:t>In enterprise environments templates paths (typically residing on file servers) are have been found on file shares, often user writable ;)</a:t>
            </a:r>
          </a:p>
          <a:p>
            <a:endParaRPr lang="en-GB" baseline="0" dirty="0" smtClean="0"/>
          </a:p>
          <a:p>
            <a:r>
              <a:rPr lang="en-GB" baseline="0" dirty="0" smtClean="0"/>
              <a:t>Exploitation benefits.</a:t>
            </a:r>
          </a:p>
          <a:p>
            <a:endParaRPr lang="en-GB" baseline="0" dirty="0" smtClean="0"/>
          </a:p>
          <a:p>
            <a:r>
              <a:rPr lang="en-GB" baseline="0" dirty="0" smtClean="0"/>
              <a:t>Natively asynchronous but consistent execution mechanism.</a:t>
            </a:r>
          </a:p>
          <a:p>
            <a:endParaRPr lang="en-GB" baseline="0" dirty="0" smtClean="0"/>
          </a:p>
          <a:p>
            <a:r>
              <a:rPr lang="en-GB" baseline="0" dirty="0" smtClean="0"/>
              <a:t>Is not included in any </a:t>
            </a:r>
            <a:r>
              <a:rPr lang="en-GB" baseline="0" dirty="0" err="1" smtClean="0"/>
              <a:t>startup</a:t>
            </a:r>
            <a:r>
              <a:rPr lang="en-GB" baseline="0" dirty="0" smtClean="0"/>
              <a:t> location, however it is pretty certain that at some point office documents will be opened.</a:t>
            </a:r>
          </a:p>
          <a:p>
            <a:endParaRPr lang="en-GB" baseline="0" dirty="0" smtClean="0"/>
          </a:p>
          <a:p>
            <a:r>
              <a:rPr lang="en-GB" baseline="0" dirty="0" smtClean="0"/>
              <a:t>Everything is in memory</a:t>
            </a:r>
          </a:p>
          <a:p>
            <a:endParaRPr lang="en-GB" baseline="0" dirty="0" smtClean="0"/>
          </a:p>
          <a:p>
            <a:r>
              <a:rPr lang="en-GB" baseline="0" dirty="0" smtClean="0"/>
              <a:t>Can “bridge” segmented environments</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p:txBody>
      </p:sp>
    </p:spTree>
    <p:extLst>
      <p:ext uri="{BB962C8B-B14F-4D97-AF65-F5344CB8AC3E}">
        <p14:creationId xmlns:p14="http://schemas.microsoft.com/office/powerpoint/2010/main" val="235699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EMET offers a range of protections against exploitation such as Data Execution Prevention, Heap Spray Protection, Address Space Reduction. As we are not limited in buffer space and are simply relying on a user to execute a macro, a lot of these protections do not serve any purpose. Execution of macros is a legitimate function that a normal Office user may want to use.</a:t>
            </a:r>
          </a:p>
          <a:p>
            <a:endParaRPr lang="en-GB" baseline="0" dirty="0" smtClean="0"/>
          </a:p>
          <a:p>
            <a:r>
              <a:rPr lang="en-GB" baseline="0" dirty="0" smtClean="0"/>
              <a:t>EMET has a mechanism named EAF and EAF+.</a:t>
            </a:r>
          </a:p>
        </p:txBody>
      </p:sp>
    </p:spTree>
    <p:extLst>
      <p:ext uri="{BB962C8B-B14F-4D97-AF65-F5344CB8AC3E}">
        <p14:creationId xmlns:p14="http://schemas.microsoft.com/office/powerpoint/2010/main" val="1145609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EAF stands for Export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the </a:t>
            </a:r>
            <a:r>
              <a:rPr lang="en-GB" baseline="0" dirty="0" err="1" smtClean="0"/>
              <a:t>Metasploit</a:t>
            </a:r>
            <a:r>
              <a:rPr lang="en-GB" baseline="0" dirty="0" smtClean="0"/>
              <a:t> Framework, Cobalt Strike and PowerShell Empire. Some of these payloads will be blocked by EMET.</a:t>
            </a:r>
          </a:p>
        </p:txBody>
      </p:sp>
    </p:spTree>
    <p:extLst>
      <p:ext uri="{BB962C8B-B14F-4D97-AF65-F5344CB8AC3E}">
        <p14:creationId xmlns:p14="http://schemas.microsoft.com/office/powerpoint/2010/main" val="2410732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Currently </a:t>
            </a:r>
            <a:r>
              <a:rPr lang="en-GB" baseline="0" dirty="0" err="1" smtClean="0"/>
              <a:t>WePWNise</a:t>
            </a:r>
            <a:r>
              <a:rPr lang="en-GB" baseline="0" dirty="0" smtClean="0"/>
              <a:t> offers the ability for a consultant to provide a one line command to generate a reasonably sophisticated Macro implant.</a:t>
            </a:r>
          </a:p>
          <a:p>
            <a:endParaRPr lang="en-GB" baseline="0" dirty="0" smtClean="0"/>
          </a:p>
          <a:p>
            <a:r>
              <a:rPr lang="en-GB" baseline="0" dirty="0" smtClean="0"/>
              <a:t>It is possible for the consultant to specify specific popular payloads to use such as stagers from </a:t>
            </a:r>
            <a:r>
              <a:rPr lang="en-GB" baseline="0" dirty="0" err="1" smtClean="0"/>
              <a:t>Metasploit</a:t>
            </a:r>
            <a:r>
              <a:rPr lang="en-GB" baseline="0" dirty="0" smtClean="0"/>
              <a:t>.</a:t>
            </a:r>
          </a:p>
          <a:p>
            <a:endParaRPr lang="en-GB" baseline="0" dirty="0" smtClean="0"/>
          </a:p>
          <a:p>
            <a:r>
              <a:rPr lang="en-GB" baseline="0" dirty="0" smtClean="0"/>
              <a:t>There is basic anti-automated analysis for services such as </a:t>
            </a:r>
            <a:r>
              <a:rPr lang="en-GB" baseline="0" dirty="0" err="1" smtClean="0"/>
              <a:t>VirusTotal</a:t>
            </a:r>
            <a:r>
              <a:rPr lang="en-GB" baseline="0" dirty="0" smtClean="0"/>
              <a:t>.</a:t>
            </a:r>
          </a:p>
          <a:p>
            <a:endParaRPr lang="en-GB" baseline="0" dirty="0" smtClean="0"/>
          </a:p>
          <a:p>
            <a:r>
              <a:rPr lang="en-GB" baseline="0" dirty="0" smtClean="0"/>
              <a:t>The tester can specify where to deploy their listeners, it could be on two separate IP addresses.</a:t>
            </a:r>
          </a:p>
          <a:p>
            <a:endParaRPr lang="en-GB" baseline="0" dirty="0" smtClean="0"/>
          </a:p>
          <a:p>
            <a:r>
              <a:rPr lang="en-GB" baseline="0" dirty="0" smtClean="0"/>
              <a:t>Automatically determines VBA version in use, the Office architecture, the System architecture and later on we will see that it also determines the target binary architecture. The macro looks for potential targets and determines what architecture payload it must inject to get the consultant a shell. I like to call this feature, dynamic payload injection.</a:t>
            </a:r>
          </a:p>
          <a:p>
            <a:endParaRPr lang="en-GB" baseline="0" dirty="0" smtClean="0"/>
          </a:p>
          <a:p>
            <a:r>
              <a:rPr lang="en-GB" baseline="0" dirty="0" smtClean="0"/>
              <a:t>Decent memory management, the Macro will free up allocated memory should some sort of error occur.</a:t>
            </a:r>
          </a:p>
        </p:txBody>
      </p:sp>
    </p:spTree>
    <p:extLst>
      <p:ext uri="{BB962C8B-B14F-4D97-AF65-F5344CB8AC3E}">
        <p14:creationId xmlns:p14="http://schemas.microsoft.com/office/powerpoint/2010/main" val="347088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t>
            </a:r>
            <a:r>
              <a:rPr lang="en-GB" baseline="0" dirty="0" err="1" smtClean="0"/>
              <a:t>WePWNise</a:t>
            </a:r>
            <a:r>
              <a:rPr lang="en-GB" baseline="0" dirty="0" smtClean="0"/>
              <a:t> macro makes use of Native VBA code to perform shell code inject into a target binary without dependency on PowerShell.</a:t>
            </a:r>
          </a:p>
          <a:p>
            <a:endParaRPr lang="en-GB" baseline="0" dirty="0" smtClean="0"/>
          </a:p>
          <a:p>
            <a:r>
              <a:rPr lang="en-GB" baseline="0" dirty="0" smtClean="0"/>
              <a:t>As per the regular routine of injection, we can either open a process or create one. We have chosen to create processes as this is safer than using an existing one and accidentally crashing it.</a:t>
            </a:r>
          </a:p>
          <a:p>
            <a:endParaRPr lang="en-GB" baseline="0" dirty="0" smtClean="0"/>
          </a:p>
          <a:p>
            <a:r>
              <a:rPr lang="en-GB" baseline="0" dirty="0" err="1" smtClean="0"/>
              <a:t>VirtualAlloc</a:t>
            </a:r>
            <a:r>
              <a:rPr lang="en-GB" baseline="0" dirty="0" smtClean="0"/>
              <a:t> allows us to reserve a space of unused memory in a process and get the memory location address for this space.</a:t>
            </a:r>
          </a:p>
          <a:p>
            <a:endParaRPr lang="en-GB" baseline="0" dirty="0" smtClean="0"/>
          </a:p>
          <a:p>
            <a:r>
              <a:rPr lang="en-GB" baseline="0" dirty="0" smtClean="0"/>
              <a:t>We then make use of </a:t>
            </a:r>
            <a:r>
              <a:rPr lang="en-GB" baseline="0" dirty="0" err="1" smtClean="0"/>
              <a:t>WriteProcessMemory</a:t>
            </a:r>
            <a:r>
              <a:rPr lang="en-GB" baseline="0" dirty="0" smtClean="0"/>
              <a:t> to write the shell code into this reserved space byte by byte. In the scenario where memory signature scanning is used, this will be detected. However, I’ve only seen this used in Anti Cheat </a:t>
            </a:r>
            <a:r>
              <a:rPr lang="en-GB" baseline="0" dirty="0" err="1" smtClean="0"/>
              <a:t>Engnies</a:t>
            </a:r>
            <a:r>
              <a:rPr lang="en-GB" baseline="0" dirty="0" smtClean="0"/>
              <a:t> for games as opposed to Anti Virus solutions. To bypass this, we can simply mutate the shell code so that it cannot be </a:t>
            </a:r>
            <a:r>
              <a:rPr lang="en-GB" baseline="0" dirty="0" err="1" smtClean="0"/>
              <a:t>signaturable</a:t>
            </a:r>
            <a:r>
              <a:rPr lang="en-GB" baseline="0" dirty="0" smtClean="0"/>
              <a:t> – this is mentioned in the further work section later on.</a:t>
            </a:r>
          </a:p>
          <a:p>
            <a:endParaRPr lang="en-GB" baseline="0" dirty="0" smtClean="0"/>
          </a:p>
          <a:p>
            <a:r>
              <a:rPr lang="en-GB" baseline="0" dirty="0" smtClean="0"/>
              <a:t>Create Remote Thread basically instantiates and runs the shell code we injected.</a:t>
            </a:r>
          </a:p>
        </p:txBody>
      </p:sp>
    </p:spTree>
    <p:extLst>
      <p:ext uri="{BB962C8B-B14F-4D97-AF65-F5344CB8AC3E}">
        <p14:creationId xmlns:p14="http://schemas.microsoft.com/office/powerpoint/2010/main" val="205860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a:t>
            </a:r>
            <a:r>
              <a:rPr lang="en-GB" baseline="0" dirty="0" err="1" smtClean="0"/>
              <a:t>WePWNise</a:t>
            </a:r>
            <a:r>
              <a:rPr lang="en-GB" baseline="0" dirty="0" smtClean="0"/>
              <a:t> can get us remote access on a machine. It is also pretty good at memory management.</a:t>
            </a:r>
          </a:p>
          <a:p>
            <a:r>
              <a:rPr lang="en-GB" baseline="0" dirty="0" smtClean="0"/>
              <a:t/>
            </a:r>
            <a:br>
              <a:rPr lang="en-GB" baseline="0" dirty="0" smtClean="0"/>
            </a:br>
            <a:r>
              <a:rPr lang="en-GB" baseline="0" dirty="0" smtClean="0"/>
              <a:t>It will make use of virtual free to free up reserved memory space that is no longer used if an injection attempt fails.</a:t>
            </a:r>
          </a:p>
          <a:p>
            <a:endParaRPr lang="en-GB" baseline="0" dirty="0" smtClean="0"/>
          </a:p>
          <a:p>
            <a:r>
              <a:rPr lang="en-GB" baseline="0" dirty="0" smtClean="0"/>
              <a:t>It will terminate the process if a suspended process is made but for some reason defences stopped it from being able to create a connection back to our C2 server.</a:t>
            </a:r>
          </a:p>
        </p:txBody>
      </p:sp>
    </p:spTree>
    <p:extLst>
      <p:ext uri="{BB962C8B-B14F-4D97-AF65-F5344CB8AC3E}">
        <p14:creationId xmlns:p14="http://schemas.microsoft.com/office/powerpoint/2010/main" val="3106646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query registry, a </a:t>
            </a:r>
            <a:r>
              <a:rPr lang="en-GB" baseline="0" dirty="0" err="1" smtClean="0"/>
              <a:t>Wscript.Shell</a:t>
            </a:r>
            <a:r>
              <a:rPr lang="en-GB" baseline="0" dirty="0" smtClean="0"/>
              <a:t> object is used, being an easy way to query registry in VBA.</a:t>
            </a:r>
          </a:p>
          <a:p>
            <a:endParaRPr lang="en-GB" baseline="0" dirty="0" smtClean="0"/>
          </a:p>
          <a:p>
            <a:r>
              <a:rPr lang="en-GB" baseline="0" dirty="0" smtClean="0"/>
              <a:t>In order to perform the enumeration, we will look for the protected paths configuration in the registry. In order to do this, light reverse engineering of the EMET binary was required but I quickly found that the paths were stored under the following registry key.</a:t>
            </a:r>
          </a:p>
          <a:p>
            <a:endParaRPr lang="en-GB" baseline="0" dirty="0" smtClean="0"/>
          </a:p>
          <a:p>
            <a:r>
              <a:rPr lang="en-GB" baseline="0" dirty="0" smtClean="0"/>
              <a:t>After doing so, I also wrote a quick post exploitation module to enumerate these paths from registry for use within the </a:t>
            </a:r>
            <a:r>
              <a:rPr lang="en-GB" baseline="0" dirty="0" err="1" smtClean="0"/>
              <a:t>Metasploit</a:t>
            </a:r>
            <a:r>
              <a:rPr lang="en-GB" baseline="0" dirty="0" smtClean="0"/>
              <a:t> framework when EMET Is found to be running. We will see why this is important later.</a:t>
            </a:r>
          </a:p>
          <a:p>
            <a:endParaRPr lang="en-GB" baseline="0" dirty="0" smtClean="0"/>
          </a:p>
        </p:txBody>
      </p:sp>
    </p:spTree>
    <p:extLst>
      <p:ext uri="{BB962C8B-B14F-4D97-AF65-F5344CB8AC3E}">
        <p14:creationId xmlns:p14="http://schemas.microsoft.com/office/powerpoint/2010/main" val="1798169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is the output of the </a:t>
            </a:r>
            <a:r>
              <a:rPr lang="en-GB" baseline="0" dirty="0" err="1" smtClean="0"/>
              <a:t>enum_emet</a:t>
            </a:r>
            <a:r>
              <a:rPr lang="en-GB" baseline="0" dirty="0" smtClean="0"/>
              <a:t> post exploitation module from </a:t>
            </a:r>
            <a:r>
              <a:rPr lang="en-GB" baseline="0" dirty="0" err="1" smtClean="0"/>
              <a:t>Metasploit</a:t>
            </a:r>
            <a:r>
              <a:rPr lang="en-GB" baseline="0" dirty="0" smtClean="0"/>
              <a:t>.</a:t>
            </a:r>
          </a:p>
          <a:p>
            <a:endParaRPr lang="en-GB" baseline="0" dirty="0" smtClean="0"/>
          </a:p>
          <a:p>
            <a:r>
              <a:rPr lang="en-GB" baseline="0" dirty="0" smtClean="0"/>
              <a:t>As I understand no one can read this, let’s zoom in and focus on WINWORD.exe</a:t>
            </a:r>
          </a:p>
          <a:p>
            <a:endParaRPr lang="en-GB" baseline="0" dirty="0" smtClean="0"/>
          </a:p>
          <a:p>
            <a:r>
              <a:rPr lang="en-GB" baseline="0" dirty="0" smtClean="0"/>
              <a:t>As we can see, the format in registry is an easily understandable wildcard format to match against any version of WINWORD.exe running from a folder that begins with OFFICE.</a:t>
            </a:r>
          </a:p>
        </p:txBody>
      </p:sp>
    </p:spTree>
    <p:extLst>
      <p:ext uri="{BB962C8B-B14F-4D97-AF65-F5344CB8AC3E}">
        <p14:creationId xmlns:p14="http://schemas.microsoft.com/office/powerpoint/2010/main" val="2684367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On the right hand side, we have a Windows machine that will act as both the Victim and the creator of a </a:t>
            </a:r>
            <a:r>
              <a:rPr lang="en-GB" baseline="0" dirty="0" err="1" smtClean="0"/>
              <a:t>trojan</a:t>
            </a:r>
            <a:r>
              <a:rPr lang="en-GB" baseline="0" dirty="0" smtClean="0"/>
              <a:t> document. On the left hand side we have a machine that will generate the macro code as well as act as the command and control server.</a:t>
            </a:r>
          </a:p>
          <a:p>
            <a:endParaRPr lang="en-GB" baseline="0" dirty="0" smtClean="0"/>
          </a:p>
          <a:p>
            <a:r>
              <a:rPr lang="en-GB" baseline="0" dirty="0" smtClean="0"/>
              <a:t>Both machines are on the same network for demonstration purposes. However, this currently can be used in practice and engagements.</a:t>
            </a:r>
          </a:p>
          <a:p>
            <a:endParaRPr lang="en-GB" baseline="0" dirty="0" smtClean="0"/>
          </a:p>
          <a:p>
            <a:r>
              <a:rPr lang="en-GB" baseline="0" dirty="0" smtClean="0"/>
              <a:t>On the left, we begin generating a </a:t>
            </a:r>
            <a:r>
              <a:rPr lang="en-GB" baseline="0" dirty="0" err="1" smtClean="0"/>
              <a:t>wepwnise</a:t>
            </a:r>
            <a:r>
              <a:rPr lang="en-GB" baseline="0" dirty="0" smtClean="0"/>
              <a:t> payload that will call back to our command and control server over HTTPS on port 443 and 80 for two different architectures. These can be caught on two separate machines if required.</a:t>
            </a:r>
          </a:p>
          <a:p>
            <a:endParaRPr lang="en-GB" baseline="0" dirty="0" smtClean="0"/>
          </a:p>
          <a:p>
            <a:r>
              <a:rPr lang="en-GB" baseline="0" dirty="0" smtClean="0"/>
              <a:t>Now on the right, we can see the current configuration of EMET by default. We will enable all mitigations for everything. In some cases, there are compatibility reasons for why by default Skype.exe is not protected by EAF.</a:t>
            </a:r>
          </a:p>
          <a:p>
            <a:endParaRPr lang="en-GB" baseline="0" dirty="0" smtClean="0"/>
          </a:p>
          <a:p>
            <a:r>
              <a:rPr lang="en-GB" baseline="0" dirty="0" smtClean="0"/>
              <a:t>As the script tells us, we must start up our listeners. So we do that on the left now.</a:t>
            </a:r>
          </a:p>
          <a:p>
            <a:endParaRPr lang="en-GB" baseline="0" dirty="0" smtClean="0"/>
          </a:p>
          <a:p>
            <a:r>
              <a:rPr lang="en-GB" baseline="0" dirty="0" smtClean="0"/>
              <a:t>Now on the right, we will begin creating the </a:t>
            </a:r>
            <a:r>
              <a:rPr lang="en-GB" baseline="0" dirty="0" err="1" smtClean="0"/>
              <a:t>trojan</a:t>
            </a:r>
            <a:r>
              <a:rPr lang="en-GB" baseline="0" dirty="0" smtClean="0"/>
              <a:t> document. Take and display some images to gain the user’s trust. Add some look to be encrypted text to make them think its encrypted!</a:t>
            </a:r>
          </a:p>
          <a:p>
            <a:endParaRPr lang="en-GB" baseline="0" dirty="0" smtClean="0"/>
          </a:p>
          <a:p>
            <a:r>
              <a:rPr lang="en-GB" baseline="0" dirty="0" smtClean="0"/>
              <a:t>Now we add the macros. We must make sure to add it to the document and not Word.</a:t>
            </a:r>
          </a:p>
          <a:p>
            <a:endParaRPr lang="en-GB" baseline="0" dirty="0" smtClean="0"/>
          </a:p>
          <a:p>
            <a:r>
              <a:rPr lang="en-GB" baseline="0" dirty="0" smtClean="0"/>
              <a:t>We now run the macro. We have received a connection back from the machine. Now we need to check what process it is running in. It appears to be PING.exe.</a:t>
            </a:r>
          </a:p>
          <a:p>
            <a:endParaRPr lang="en-GB" baseline="0" dirty="0" smtClean="0"/>
          </a:p>
          <a:p>
            <a:r>
              <a:rPr lang="en-GB" baseline="0" dirty="0" smtClean="0"/>
              <a:t>Now we go back to the machine and protect Ping.exe with EMET.</a:t>
            </a:r>
          </a:p>
          <a:p>
            <a:endParaRPr lang="en-GB" baseline="0" dirty="0" smtClean="0"/>
          </a:p>
          <a:p>
            <a:r>
              <a:rPr lang="en-GB" baseline="0" dirty="0" smtClean="0"/>
              <a:t>If all goes well, our code should automatically know this and select a different binary.</a:t>
            </a:r>
          </a:p>
          <a:p>
            <a:endParaRPr lang="en-GB" baseline="0" dirty="0" smtClean="0"/>
          </a:p>
          <a:p>
            <a:r>
              <a:rPr lang="en-GB" baseline="0" dirty="0" smtClean="0"/>
              <a:t>We have now injected into EMET_Agent.exe which is unprotected by default </a:t>
            </a:r>
            <a:r>
              <a:rPr lang="en-GB" baseline="0" dirty="0" smtClean="0">
                <a:sym typeface="Wingdings" panose="05000000000000000000" pitchFamily="2" charset="2"/>
              </a:rPr>
              <a:t></a:t>
            </a:r>
          </a:p>
          <a:p>
            <a:endParaRPr lang="en-GB" baseline="0" dirty="0" smtClean="0">
              <a:sym typeface="Wingdings" panose="05000000000000000000" pitchFamily="2" charset="2"/>
            </a:endParaRPr>
          </a:p>
          <a:p>
            <a:r>
              <a:rPr lang="en-GB" baseline="0" dirty="0" smtClean="0">
                <a:sym typeface="Wingdings" panose="05000000000000000000" pitchFamily="2" charset="2"/>
              </a:rPr>
              <a:t>So as mentioned earlier, I have submitted a quick post exploitation module to the </a:t>
            </a:r>
            <a:r>
              <a:rPr lang="en-GB" baseline="0" dirty="0" err="1" smtClean="0">
                <a:sym typeface="Wingdings" panose="05000000000000000000" pitchFamily="2" charset="2"/>
              </a:rPr>
              <a:t>Metasploit</a:t>
            </a:r>
            <a:r>
              <a:rPr lang="en-GB" baseline="0" dirty="0" smtClean="0">
                <a:sym typeface="Wingdings" panose="05000000000000000000" pitchFamily="2" charset="2"/>
              </a:rPr>
              <a:t> Framework which can enumerate all protected paths for safe migration afterwards.</a:t>
            </a:r>
          </a:p>
          <a:p>
            <a:endParaRPr lang="en-GB" baseline="0" dirty="0" smtClean="0">
              <a:sym typeface="Wingdings" panose="05000000000000000000" pitchFamily="2" charset="2"/>
            </a:endParaRPr>
          </a:p>
          <a:p>
            <a:r>
              <a:rPr lang="en-GB" baseline="0" dirty="0" smtClean="0">
                <a:sym typeface="Wingdings" panose="05000000000000000000" pitchFamily="2" charset="2"/>
              </a:rPr>
              <a:t>As WINWORD.exe is protected, we try and inject into it to prove that we lose our shell due to it being protected.</a:t>
            </a:r>
          </a:p>
          <a:p>
            <a:endParaRPr lang="en-GB" baseline="0" dirty="0" smtClean="0">
              <a:sym typeface="Wingdings" panose="05000000000000000000" pitchFamily="2" charset="2"/>
            </a:endParaRPr>
          </a:p>
          <a:p>
            <a:r>
              <a:rPr lang="en-GB" baseline="0" dirty="0" smtClean="0">
                <a:sym typeface="Wingdings" panose="05000000000000000000" pitchFamily="2" charset="2"/>
              </a:rPr>
              <a:t>This is why it’s important to not migrate </a:t>
            </a:r>
            <a:r>
              <a:rPr lang="en-GB" baseline="0" dirty="0" err="1" smtClean="0">
                <a:sym typeface="Wingdings" panose="05000000000000000000" pitchFamily="2" charset="2"/>
              </a:rPr>
              <a:t>wrecklessly</a:t>
            </a:r>
            <a:r>
              <a:rPr lang="en-GB" baseline="0" dirty="0" smtClean="0">
                <a:sym typeface="Wingdings" panose="05000000000000000000" pitchFamily="2" charset="2"/>
              </a:rPr>
              <a:t> without first enumerating the system.</a:t>
            </a:r>
            <a:endParaRPr lang="en-GB" baseline="0" dirty="0" smtClean="0"/>
          </a:p>
        </p:txBody>
      </p:sp>
    </p:spTree>
    <p:extLst>
      <p:ext uri="{BB962C8B-B14F-4D97-AF65-F5344CB8AC3E}">
        <p14:creationId xmlns:p14="http://schemas.microsoft.com/office/powerpoint/2010/main" val="2336706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binaries are required such as WINLOGON.exe which is used to perform the logon process on Windows. There’s going to be processes that will not be blocked as an employee must be using the computer in order to run some software.</a:t>
            </a:r>
          </a:p>
          <a:p>
            <a:endParaRPr lang="en-GB" baseline="0" dirty="0" smtClean="0"/>
          </a:p>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We later found that using EMET protected paths on all binaries is not viable.</a:t>
            </a:r>
          </a:p>
        </p:txBody>
      </p:sp>
    </p:spTree>
    <p:extLst>
      <p:ext uri="{BB962C8B-B14F-4D97-AF65-F5344CB8AC3E}">
        <p14:creationId xmlns:p14="http://schemas.microsoft.com/office/powerpoint/2010/main" val="1473285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a:p>
            <a:endParaRPr lang="en-GB" baseline="0" dirty="0" smtClean="0"/>
          </a:p>
          <a:p>
            <a:r>
              <a:rPr lang="en-GB" baseline="0" dirty="0" smtClean="0"/>
              <a:t>Now the question is whether setting up this actual configuration is viable? Probably not.</a:t>
            </a:r>
          </a:p>
        </p:txBody>
      </p:sp>
    </p:spTree>
    <p:extLst>
      <p:ext uri="{BB962C8B-B14F-4D97-AF65-F5344CB8AC3E}">
        <p14:creationId xmlns:p14="http://schemas.microsoft.com/office/powerpoint/2010/main" val="860323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future work, it is important to note that the concept of enumerating a configuration and instructing automated targeting depending on configuration can apply to many areas.</a:t>
            </a:r>
          </a:p>
          <a:p>
            <a:endParaRPr lang="en-GB" baseline="0" dirty="0" smtClean="0"/>
          </a:p>
          <a:p>
            <a:r>
              <a:rPr lang="en-GB" baseline="0" dirty="0" smtClean="0"/>
              <a:t>This doesn’t apply only to EMET. </a:t>
            </a:r>
          </a:p>
          <a:p>
            <a:endParaRPr lang="en-GB" baseline="0" dirty="0" smtClean="0"/>
          </a:p>
          <a:p>
            <a:r>
              <a:rPr lang="en-GB" baseline="0" dirty="0" smtClean="0"/>
              <a:t>We can implement this to enumerate </a:t>
            </a:r>
            <a:r>
              <a:rPr lang="en-GB" baseline="0" dirty="0" err="1" smtClean="0"/>
              <a:t>AppLocker</a:t>
            </a:r>
            <a:r>
              <a:rPr lang="en-GB" baseline="0" dirty="0" smtClean="0"/>
              <a:t> and attack the system by finding weaknesses.</a:t>
            </a:r>
          </a:p>
          <a:p>
            <a:endParaRPr lang="en-GB" baseline="0" dirty="0" smtClean="0"/>
          </a:p>
          <a:p>
            <a:r>
              <a:rPr lang="en-GB" baseline="0" dirty="0" smtClean="0"/>
              <a:t>This can apply to </a:t>
            </a:r>
            <a:r>
              <a:rPr lang="en-GB" baseline="0" dirty="0" err="1" smtClean="0"/>
              <a:t>AntiVirus</a:t>
            </a:r>
            <a:r>
              <a:rPr lang="en-GB" baseline="0" dirty="0" smtClean="0"/>
              <a:t> software where Excluded Paths and Binaries can be enumerated off the system and further attacked. There’s no need to bypass AV at this point.</a:t>
            </a:r>
          </a:p>
          <a:p>
            <a:endParaRPr lang="en-GB" baseline="0" dirty="0" smtClean="0"/>
          </a:p>
          <a:p>
            <a:r>
              <a:rPr lang="en-GB" baseline="0" dirty="0" smtClean="0"/>
              <a:t>In terms of Firewall Excluded Paths / Binaries, we can use this to find out which binaries are more privileged when being allowed to transmit traffic out of the host. For example, in </a:t>
            </a:r>
            <a:r>
              <a:rPr lang="en-GB" baseline="0" dirty="0" err="1" smtClean="0"/>
              <a:t>Comodo</a:t>
            </a:r>
            <a:r>
              <a:rPr lang="en-GB" baseline="0" dirty="0" smtClean="0"/>
              <a:t> Internet Security, you can specify to allow all connections from a particular </a:t>
            </a:r>
            <a:r>
              <a:rPr lang="en-GB" baseline="0" dirty="0" err="1" smtClean="0"/>
              <a:t>excecutable</a:t>
            </a:r>
            <a:r>
              <a:rPr lang="en-GB" baseline="0" dirty="0" smtClean="0"/>
              <a:t>. If ping.exe is allowed to transmit traffic out of the host on any port, we can spawn the ping executable and inject shell code into it and essentially bypassing the host based firewall.</a:t>
            </a:r>
          </a:p>
        </p:txBody>
      </p:sp>
    </p:spTree>
    <p:extLst>
      <p:ext uri="{BB962C8B-B14F-4D97-AF65-F5344CB8AC3E}">
        <p14:creationId xmlns:p14="http://schemas.microsoft.com/office/powerpoint/2010/main" val="3943926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implant generation. I hope to eventually implement dummy implant generation that can log essential information about a system back to a C2. With Sandbox based virtualisation security solutions such as </a:t>
            </a:r>
            <a:r>
              <a:rPr lang="en-GB" baseline="0" dirty="0" err="1" smtClean="0"/>
              <a:t>FireEye</a:t>
            </a:r>
            <a:r>
              <a:rPr lang="en-GB" baseline="0" dirty="0" smtClean="0"/>
              <a:t> and </a:t>
            </a:r>
            <a:r>
              <a:rPr lang="en-GB" baseline="0" dirty="0" err="1" smtClean="0"/>
              <a:t>Bromium</a:t>
            </a:r>
            <a:r>
              <a:rPr lang="en-GB" baseline="0" dirty="0" smtClean="0"/>
              <a:t>, we may be able to obtain values of essentially identifiable indicators for these VMs from a </a:t>
            </a:r>
            <a:r>
              <a:rPr lang="en-GB" baseline="0" dirty="0" err="1" smtClean="0"/>
              <a:t>blackbox</a:t>
            </a:r>
            <a:r>
              <a:rPr lang="en-GB" baseline="0" dirty="0" smtClean="0"/>
              <a:t> </a:t>
            </a:r>
            <a:r>
              <a:rPr lang="en-GB" baseline="0" dirty="0" err="1" smtClean="0"/>
              <a:t>perspsective</a:t>
            </a:r>
            <a:r>
              <a:rPr lang="en-GB" baseline="0" dirty="0" smtClean="0"/>
              <a:t>. We can then go away and further enhance our payloads on the fly with keying to prevent execution when in a VM.</a:t>
            </a:r>
          </a:p>
          <a:p>
            <a:endParaRPr lang="en-GB" baseline="0" dirty="0" smtClean="0"/>
          </a:p>
          <a:p>
            <a:r>
              <a:rPr lang="en-GB" baseline="0" dirty="0" smtClean="0"/>
              <a:t>In terms of the code obfuscation, currently there is none. As it’s currently FUD, I don’t see a need for code obfuscation. However, in the future if it becomes a publicly available tool, we want each generation to be different from each other to prevent the Blue team from creating signatures for our code.</a:t>
            </a:r>
          </a:p>
          <a:p>
            <a:endParaRPr lang="en-GB" baseline="0" dirty="0" smtClean="0"/>
          </a:p>
          <a:p>
            <a:r>
              <a:rPr lang="en-GB" baseline="0" dirty="0" smtClean="0"/>
              <a:t>Shell code mutation. Currently the shell code is provided as an array of numbers. These numbers represent assembly instructions that will be written into memory. With shell code mutation we are able to completely change what this shell code looks like by replacing instructions with equivalent sets of instructions. This will prevent security solutions from being able to signature an array of numbers of scan memory for known signatures after injection.</a:t>
            </a:r>
          </a:p>
          <a:p>
            <a:endParaRPr lang="en-GB" baseline="0" dirty="0" smtClean="0"/>
          </a:p>
          <a:p>
            <a:r>
              <a:rPr lang="en-GB" baseline="0" dirty="0" smtClean="0"/>
              <a:t>Flow obfuscation can be used to prevent IR from determining the real flow of execution and can slow them down. In terms of flow obfuscation, I have created a proof of concept last year in 2015 where multiple dummy branches of flow can be created so that an attacker needs to trace through every line to determine what it’s really doing.</a:t>
            </a:r>
          </a:p>
        </p:txBody>
      </p:sp>
    </p:spTree>
    <p:extLst>
      <p:ext uri="{BB962C8B-B14F-4D97-AF65-F5344CB8AC3E}">
        <p14:creationId xmlns:p14="http://schemas.microsoft.com/office/powerpoint/2010/main" val="58860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May be many of you think that you’re a click away from success with the first thing in mind being this (give image) but let’s have a quick recap..</a:t>
            </a:r>
            <a:endParaRPr lang="en-GB" sz="2200" b="0" i="0" dirty="0" smtClean="0">
              <a:effectLst/>
              <a:latin typeface="Helvetica Neue"/>
              <a:ea typeface="Helvetica Neue"/>
              <a:cs typeface="Helvetica Neue"/>
              <a:sym typeface="Helvetica Neue"/>
            </a:endParaRPr>
          </a:p>
          <a:p>
            <a:endParaRPr lang="en-GB" sz="2200" b="0" i="0" dirty="0" smtClean="0">
              <a:effectLst/>
              <a:latin typeface="Helvetica Neue"/>
              <a:ea typeface="Helvetica Neue"/>
              <a:cs typeface="Helvetica Neue"/>
              <a:sym typeface="Helvetica Neue"/>
            </a:endParaRPr>
          </a:p>
          <a:p>
            <a:r>
              <a:rPr lang="en-GB" sz="2200" b="0" i="0" dirty="0" smtClean="0">
                <a:effectLst/>
                <a:latin typeface="Helvetica Neue"/>
                <a:ea typeface="Helvetica Neue"/>
                <a:cs typeface="Helvetica Neue"/>
                <a:sym typeface="Helvetica Neue"/>
              </a:rPr>
              <a:t>Microsoft Office documents</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 Word, Excel, PowerPoint, Outlook</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and other types of documents can contain embedded code written in a programming language known as Visual Basic for Applications (VBA).</a:t>
            </a:r>
          </a:p>
          <a:p>
            <a:endParaRPr lang="en-GB" sz="2200" b="0" i="0" baseline="0" dirty="0" smtClean="0">
              <a:effectLst/>
              <a:latin typeface="Helvetica Neue"/>
              <a:sym typeface="Helvetica Neue"/>
            </a:endParaRPr>
          </a:p>
          <a:p>
            <a:r>
              <a:rPr lang="en-GB" baseline="0" dirty="0" smtClean="0"/>
              <a:t>add-ins, ActiveX controls</a:t>
            </a:r>
          </a:p>
          <a:p>
            <a:endParaRPr lang="en-GB" baseline="0" dirty="0" smtClean="0"/>
          </a:p>
          <a:p>
            <a:r>
              <a:rPr lang="en-GB" baseline="0" dirty="0" smtClean="0"/>
              <a:t>Mention that all testing was conducted against the default </a:t>
            </a:r>
            <a:r>
              <a:rPr lang="en-GB" baseline="0" dirty="0" err="1" smtClean="0"/>
              <a:t>configs</a:t>
            </a:r>
            <a:r>
              <a:rPr lang="en-GB" baseline="0" dirty="0" smtClean="0"/>
              <a:t>, offered for both local or via GPO enforced settings.</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in conclusion, we know that enumerating a configuration and attacking weaknesses does indeed work.</a:t>
            </a:r>
          </a:p>
          <a:p>
            <a:endParaRPr lang="en-GB" baseline="0" dirty="0" smtClean="0"/>
          </a:p>
          <a:p>
            <a:r>
              <a:rPr lang="en-GB" baseline="0" dirty="0" smtClean="0"/>
              <a:t>It adds reliability to the payload so that it can circumvent mechanisms that try to stop it from calling out back to the attacker.</a:t>
            </a:r>
          </a:p>
          <a:p>
            <a:endParaRPr lang="en-GB" baseline="0" dirty="0" smtClean="0"/>
          </a:p>
          <a:p>
            <a:r>
              <a:rPr lang="en-GB" baseline="0" dirty="0" smtClean="0"/>
              <a:t>So, the </a:t>
            </a:r>
            <a:r>
              <a:rPr lang="en-GB" baseline="0" dirty="0" err="1" smtClean="0"/>
              <a:t>sysadmins</a:t>
            </a:r>
            <a:r>
              <a:rPr lang="en-GB" baseline="0" dirty="0" smtClean="0"/>
              <a:t> know what’s happening, can probably see that the enumeration being performed, but there’s no reliable solution to fix it!</a:t>
            </a:r>
            <a:endParaRPr lang="en-GB" baseline="0" dirty="0" smtClean="0"/>
          </a:p>
        </p:txBody>
      </p:sp>
    </p:spTree>
    <p:extLst>
      <p:ext uri="{BB962C8B-B14F-4D97-AF65-F5344CB8AC3E}">
        <p14:creationId xmlns:p14="http://schemas.microsoft.com/office/powerpoint/2010/main" val="4259351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198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there has been a dramatic increase in threats using macros to spread malware via spam and social engineering over the last years, in particular for targeted attacks</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sz="2200" b="0" i="0" dirty="0" smtClean="0">
                <a:effectLst/>
                <a:latin typeface="Helvetica Neue"/>
                <a:ea typeface="Helvetica Neue"/>
                <a:cs typeface="Helvetica Neue"/>
                <a:sym typeface="Helvetica Neue"/>
              </a:rPr>
              <a:t>In the enterprise, recent data from our Office 365 Advanced Threat Protection service indicates 98% of Office-targeted threats use macros. Which confirms</a:t>
            </a:r>
            <a:r>
              <a:rPr lang="en-GB" sz="2200" b="0" i="0" baseline="0" dirty="0" smtClean="0">
                <a:effectLst/>
                <a:latin typeface="Helvetica Neue"/>
                <a:ea typeface="Helvetica Neue"/>
                <a:cs typeface="Helvetica Neue"/>
                <a:sym typeface="Helvetica Neue"/>
              </a:rPr>
              <a:t> what everyone knows and o</a:t>
            </a:r>
            <a:r>
              <a:rPr lang="en-GB" baseline="0" dirty="0" smtClean="0"/>
              <a:t>ut of experience from red teaming engagements, it has been the most prevalent delivery mechanism.</a:t>
            </a:r>
          </a:p>
          <a:p>
            <a:endParaRPr lang="en-GB" baseline="0" dirty="0" smtClean="0"/>
          </a:p>
          <a:p>
            <a:endParaRPr lang="en-GB" sz="2200" b="0" i="0" baseline="0" dirty="0" smtClean="0">
              <a:effectLst/>
              <a:latin typeface="Helvetica Neue"/>
              <a:sym typeface="Helvetica Neue"/>
            </a:endParaRPr>
          </a:p>
          <a:p>
            <a:r>
              <a:rPr lang="en-GB" baseline="0" dirty="0" smtClean="0"/>
              <a:t>https://</a:t>
            </a:r>
            <a:r>
              <a:rPr lang="en-GB" baseline="0" dirty="0" smtClean="0"/>
              <a:t>www.microsoft.com/security/portal/enterprise/threatreports_july_2015.aspx#tab2</a:t>
            </a:r>
            <a:endParaRPr lang="en-GB" baseline="0" dirty="0" smtClean="0"/>
          </a:p>
          <a:p>
            <a:r>
              <a:rPr lang="en-GB" baseline="0" dirty="0" smtClean="0"/>
              <a:t>https://threatpost.com/microsoft-reports-massive-increase-in-macros-enabled-threats/110204/</a:t>
            </a:r>
          </a:p>
          <a:p>
            <a:endParaRPr lang="en-GB" baseline="0" dirty="0" smtClean="0"/>
          </a:p>
          <a:p>
            <a:r>
              <a:rPr lang="en-GB" baseline="0" dirty="0" smtClean="0"/>
              <a:t>Add an image with the enable content bar</a:t>
            </a:r>
          </a:p>
        </p:txBody>
      </p:sp>
    </p:spTree>
    <p:extLst>
      <p:ext uri="{BB962C8B-B14F-4D97-AF65-F5344CB8AC3E}">
        <p14:creationId xmlns:p14="http://schemas.microsoft.com/office/powerpoint/2010/main" val="23569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Templates have to be downloaded separately </a:t>
            </a:r>
          </a:p>
          <a:p>
            <a:r>
              <a:rPr lang="en-GB" baseline="0" dirty="0" smtClean="0"/>
              <a:t>https://www.microsoft.com/en-gb/download/details.aspx?Id=35554</a:t>
            </a:r>
          </a:p>
          <a:p>
            <a:endParaRPr lang="en-GB" baseline="0" dirty="0" smtClean="0"/>
          </a:p>
          <a:p>
            <a:r>
              <a:rPr lang="en-GB" baseline="0" dirty="0" smtClean="0"/>
              <a:t>Templates should be copied on the DC’s &lt;</a:t>
            </a:r>
            <a:r>
              <a:rPr lang="en-GB" baseline="0" dirty="0" err="1" smtClean="0"/>
              <a:t>SystemDrive</a:t>
            </a:r>
            <a:r>
              <a:rPr lang="en-GB" baseline="0" dirty="0" smtClean="0"/>
              <a:t>&gt;\Windows\</a:t>
            </a:r>
            <a:r>
              <a:rPr lang="en-GB" baseline="0" dirty="0" err="1" smtClean="0"/>
              <a:t>PolicyDefinitions</a:t>
            </a:r>
            <a:r>
              <a:rPr lang="en-GB" baseline="0" dirty="0" smtClean="0"/>
              <a:t> file system folder and the .</a:t>
            </a:r>
            <a:r>
              <a:rPr lang="en-GB" baseline="0" dirty="0" err="1" smtClean="0"/>
              <a:t>adml</a:t>
            </a:r>
            <a:r>
              <a:rPr lang="en-GB" baseline="0" dirty="0" smtClean="0"/>
              <a:t> file to the &lt;</a:t>
            </a:r>
            <a:r>
              <a:rPr lang="en-GB" baseline="0" dirty="0" err="1" smtClean="0"/>
              <a:t>SystemDrive</a:t>
            </a:r>
            <a:r>
              <a:rPr lang="en-GB" baseline="0" dirty="0" smtClean="0"/>
              <a:t>&gt;\Windows\</a:t>
            </a:r>
            <a:r>
              <a:rPr lang="en-GB" baseline="0" dirty="0" err="1" smtClean="0"/>
              <a:t>PolicyDefinitions</a:t>
            </a:r>
            <a:r>
              <a:rPr lang="en-GB" baseline="0" dirty="0" smtClean="0"/>
              <a:t>\</a:t>
            </a:r>
            <a:r>
              <a:rPr lang="en-GB" baseline="0" dirty="0" err="1" smtClean="0"/>
              <a:t>en</a:t>
            </a:r>
            <a:r>
              <a:rPr lang="en-GB" baseline="0" dirty="0" smtClean="0"/>
              <a:t>-US folder and then the group policy is extended to include the defined settings.</a:t>
            </a:r>
          </a:p>
          <a:p>
            <a:endParaRPr lang="en-GB" baseline="0" dirty="0" smtClean="0"/>
          </a:p>
          <a:p>
            <a:r>
              <a:rPr lang="en-GB" baseline="0" dirty="0" smtClean="0"/>
              <a:t>Multiple settings within the GPO effectively giving full control of the application options.</a:t>
            </a:r>
          </a:p>
          <a:p>
            <a:endParaRPr lang="en-GB" baseline="0" dirty="0" smtClean="0"/>
          </a:p>
          <a:p>
            <a:r>
              <a:rPr lang="en-GB" baseline="0" dirty="0" smtClean="0"/>
              <a:t>Both the machine and the user portion contains a setting to disable </a:t>
            </a:r>
            <a:r>
              <a:rPr lang="en-GB" baseline="0" dirty="0" err="1" smtClean="0"/>
              <a:t>vba</a:t>
            </a:r>
            <a:r>
              <a:rPr lang="en-GB" baseline="0" dirty="0" smtClean="0"/>
              <a:t> “Disable VBA for Office applications”, default to not configured which effectively results in allowing the use of macros.</a:t>
            </a:r>
          </a:p>
          <a:p>
            <a:endParaRPr lang="en-GB" baseline="0" dirty="0" smtClean="0"/>
          </a:p>
          <a:p>
            <a:r>
              <a:rPr lang="en-GB" baseline="0" dirty="0" smtClean="0"/>
              <a:t>Macros settings are configured individually per app using the “VBA Macro Notification Settings”. From the same GPO configuration areas ActiveX, add-ins </a:t>
            </a:r>
            <a:r>
              <a:rPr lang="en-GB" baseline="0" dirty="0" err="1" smtClean="0"/>
              <a:t>etc</a:t>
            </a:r>
            <a:r>
              <a:rPr lang="en-GB" baseline="0" dirty="0" smtClean="0"/>
              <a:t> can also be configured.</a:t>
            </a:r>
          </a:p>
          <a:p>
            <a:endParaRPr lang="en-GB" baseline="0" dirty="0" smtClean="0"/>
          </a:p>
          <a:p>
            <a:r>
              <a:rPr lang="en-GB" baseline="0" dirty="0" smtClean="0"/>
              <a:t>Companies rarely use this settings. I’ve only experienced once in a host build review. Not many colleagues have :)</a:t>
            </a:r>
          </a:p>
          <a:p>
            <a:endParaRPr lang="en-GB" baseline="0" dirty="0" smtClean="0"/>
          </a:p>
          <a:p>
            <a:r>
              <a:rPr lang="en-GB" baseline="0" dirty="0" smtClean="0"/>
              <a:t>Give picture with the disabled settings.</a:t>
            </a:r>
          </a:p>
          <a:p>
            <a:endParaRPr lang="en-GB" baseline="0" dirty="0" smtClean="0"/>
          </a:p>
          <a:p>
            <a:r>
              <a:rPr lang="en-GB" baseline="0" dirty="0" smtClean="0"/>
              <a:t>This can all bypassed as we will shortly see.</a:t>
            </a:r>
          </a:p>
        </p:txBody>
      </p:sp>
    </p:spTree>
    <p:extLst>
      <p:ext uri="{BB962C8B-B14F-4D97-AF65-F5344CB8AC3E}">
        <p14:creationId xmlns:p14="http://schemas.microsoft.com/office/powerpoint/2010/main" val="23569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May be say a quick sentence for each ?</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Trusted locations. By far the important from a security perspective,</a:t>
            </a:r>
          </a:p>
          <a:p>
            <a:endParaRPr lang="en-GB" baseline="0" dirty="0" smtClean="0"/>
          </a:p>
          <a:p>
            <a:endParaRPr lang="en-GB" baseline="0" dirty="0" smtClean="0"/>
          </a:p>
          <a:p>
            <a:r>
              <a:rPr lang="en-GB" baseline="0" dirty="0" smtClean="0"/>
              <a:t>https://support.office.com/en-gb/article/Create-remove-or-change-a-trusted-location-for-your-files-f5151879-25ea-4998-80a5-4208b3540a62</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The Microsoft Templates applies to all applications, in addition to application specific ones. The Templates directory contains the normal.dotm which is word’s default template and plays a key role is persistence as we will later see.</a:t>
            </a:r>
          </a:p>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Office’s installation </a:t>
            </a:r>
            <a:r>
              <a:rPr lang="en-GB" baseline="0" dirty="0" err="1" smtClean="0"/>
              <a:t>dir</a:t>
            </a:r>
            <a:r>
              <a:rPr lang="en-GB" baseline="0" dirty="0" smtClean="0"/>
              <a:t> within program also includes trusted locations (C:\program files\Microsoft Office\Templates).</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 Allow mix of policy and user locations -&gt; needs to be set to disabled. By default not.</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twitter.com/DidierStevens" TargetMode="External"/><Relationship Id="rId2" Type="http://schemas.openxmlformats.org/officeDocument/2006/relationships/hyperlink" Target="https://enigma0x3.net/" TargetMode="External"/><Relationship Id="rId1" Type="http://schemas.openxmlformats.org/officeDocument/2006/relationships/slideLayout" Target="../slideLayouts/slideLayout3.xml"/><Relationship Id="rId4" Type="http://schemas.openxmlformats.org/officeDocument/2006/relationships/hyperlink" Target="https://blog.didierstevens.co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abs.mwrinfosecurity.com/"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a:xfrm>
            <a:off x="1505565" y="4919861"/>
            <a:ext cx="18547439" cy="1531740"/>
          </a:xfrm>
        </p:spPr>
        <p:txBody>
          <a:bodyPr>
            <a:noAutofit/>
          </a:bodyPr>
          <a:lstStyle/>
          <a:p>
            <a:r>
              <a:rPr lang="en-GB" sz="8000"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Documents are files containing active content that has been enabled by the user</a:t>
            </a:r>
          </a:p>
          <a:p>
            <a:r>
              <a:rPr lang="en-GB" sz="6000" dirty="0" smtClean="0">
                <a:solidFill>
                  <a:schemeClr val="bg1"/>
                </a:solidFill>
              </a:rPr>
              <a:t>Trusted Publishers are entities provided with digital certificates that can be used to sign code (e.g. macros)</a:t>
            </a:r>
            <a:endParaRPr lang="en-GB" sz="6000" dirty="0">
              <a:solidFill>
                <a:schemeClr val="bg1"/>
              </a:solidFill>
            </a:endParaRPr>
          </a:p>
          <a:p>
            <a:r>
              <a:rPr lang="en-GB" sz="6000" dirty="0" smtClean="0">
                <a:solidFill>
                  <a:schemeClr val="bg1"/>
                </a:solidFill>
                <a:latin typeface="+mj-lt"/>
              </a:rPr>
              <a:t>Trusted Add-ins enable the extension of functionality of office applications using web technologies (e.g. JavaScript)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Documents and more</a:t>
            </a:r>
            <a:endParaRPr lang="en-GB" sz="3600" dirty="0">
              <a:solidFill>
                <a:schemeClr val="bg2"/>
              </a:solidFill>
            </a:endParaRPr>
          </a:p>
        </p:txBody>
      </p:sp>
    </p:spTree>
    <p:extLst>
      <p:ext uri="{BB962C8B-B14F-4D97-AF65-F5344CB8AC3E}">
        <p14:creationId xmlns:p14="http://schemas.microsoft.com/office/powerpoint/2010/main" val="10654507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Office security settings summary</a:t>
            </a:r>
            <a:endParaRPr lang="en-GB" sz="3600" dirty="0">
              <a:solidFill>
                <a:schemeClr val="bg2"/>
              </a:solidFill>
            </a:endParaRPr>
          </a:p>
        </p:txBody>
      </p:sp>
      <p:pic>
        <p:nvPicPr>
          <p:cNvPr id="8" name="Picture 7"/>
          <p:cNvPicPr/>
          <p:nvPr/>
        </p:nvPicPr>
        <p:blipFill>
          <a:blip r:embed="rId3"/>
          <a:stretch>
            <a:fillRect/>
          </a:stretch>
        </p:blipFill>
        <p:spPr>
          <a:xfrm>
            <a:off x="4165282" y="4279265"/>
            <a:ext cx="14833918" cy="7734936"/>
          </a:xfrm>
          <a:prstGeom prst="rect">
            <a:avLst/>
          </a:prstGeom>
        </p:spPr>
      </p:pic>
    </p:spTree>
    <p:extLst>
      <p:ext uri="{BB962C8B-B14F-4D97-AF65-F5344CB8AC3E}">
        <p14:creationId xmlns:p14="http://schemas.microsoft.com/office/powerpoint/2010/main" val="281934896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92500" lnSpcReduction="10000"/>
          </a:bodyPr>
          <a:lstStyle/>
          <a:p>
            <a:r>
              <a:rPr lang="en-GB" sz="6000" dirty="0" smtClean="0">
                <a:solidFill>
                  <a:schemeClr val="bg1"/>
                </a:solidFill>
                <a:latin typeface="+mj-lt"/>
              </a:rPr>
              <a:t>Templates are special Office files that standardise presentation and actions of documents</a:t>
            </a:r>
          </a:p>
          <a:p>
            <a:r>
              <a:rPr lang="en-GB" sz="6000" dirty="0" smtClean="0">
                <a:solidFill>
                  <a:schemeClr val="bg1"/>
                </a:solidFill>
                <a:latin typeface="+mj-lt"/>
              </a:rPr>
              <a:t>All Office applications have their own template types (dot, </a:t>
            </a:r>
            <a:r>
              <a:rPr lang="en-GB" sz="6000" dirty="0" err="1" smtClean="0">
                <a:solidFill>
                  <a:schemeClr val="bg1"/>
                </a:solidFill>
                <a:latin typeface="+mj-lt"/>
              </a:rPr>
              <a:t>xlt</a:t>
            </a:r>
            <a:r>
              <a:rPr lang="en-GB" sz="6000" dirty="0" smtClean="0">
                <a:solidFill>
                  <a:schemeClr val="bg1"/>
                </a:solidFill>
                <a:latin typeface="+mj-lt"/>
              </a:rPr>
              <a:t>, </a:t>
            </a:r>
            <a:r>
              <a:rPr lang="en-GB" sz="6000" dirty="0" err="1" smtClean="0">
                <a:solidFill>
                  <a:schemeClr val="bg1"/>
                </a:solidFill>
                <a:latin typeface="+mj-lt"/>
              </a:rPr>
              <a:t>dotm</a:t>
            </a:r>
            <a:r>
              <a:rPr lang="en-GB" sz="6000" dirty="0" smtClean="0">
                <a:solidFill>
                  <a:schemeClr val="bg1"/>
                </a:solidFill>
                <a:latin typeface="+mj-lt"/>
              </a:rPr>
              <a:t>, </a:t>
            </a:r>
            <a:r>
              <a:rPr lang="en-GB" sz="6000" dirty="0" err="1" smtClean="0">
                <a:solidFill>
                  <a:schemeClr val="bg1"/>
                </a:solidFill>
                <a:latin typeface="+mj-lt"/>
              </a:rPr>
              <a:t>xltm</a:t>
            </a:r>
            <a:r>
              <a:rPr lang="en-GB" sz="6000" dirty="0" smtClean="0">
                <a:solidFill>
                  <a:schemeClr val="bg1"/>
                </a:solidFill>
                <a:latin typeface="+mj-lt"/>
              </a:rPr>
              <a:t>, oft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Some Template paths are defined in user writable Trusted locations</a:t>
            </a:r>
          </a:p>
          <a:p>
            <a:r>
              <a:rPr lang="en-GB" sz="6000" dirty="0" smtClean="0">
                <a:solidFill>
                  <a:schemeClr val="bg1"/>
                </a:solidFill>
                <a:latin typeface="+mj-lt"/>
              </a:rPr>
              <a:t>Templates use is a common practice in enterprise environments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Templates</a:t>
            </a:r>
            <a:endParaRPr lang="en-GB" sz="3600" dirty="0">
              <a:solidFill>
                <a:schemeClr val="bg2"/>
              </a:solidFill>
            </a:endParaRPr>
          </a:p>
        </p:txBody>
      </p:sp>
    </p:spTree>
    <p:extLst>
      <p:ext uri="{BB962C8B-B14F-4D97-AF65-F5344CB8AC3E}">
        <p14:creationId xmlns:p14="http://schemas.microsoft.com/office/powerpoint/2010/main" val="11800554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pic>
        <p:nvPicPr>
          <p:cNvPr id="4" name="Picture 3"/>
          <p:cNvPicPr>
            <a:picLocks noChangeAspect="1"/>
          </p:cNvPicPr>
          <p:nvPr/>
        </p:nvPicPr>
        <p:blipFill>
          <a:blip r:embed="rId3"/>
          <a:stretch>
            <a:fillRect/>
          </a:stretch>
        </p:blipFill>
        <p:spPr>
          <a:xfrm>
            <a:off x="3286124" y="2496324"/>
            <a:ext cx="15421196" cy="10539192"/>
          </a:xfrm>
          <a:prstGeom prst="rect">
            <a:avLst/>
          </a:prstGeom>
        </p:spPr>
      </p:pic>
    </p:spTree>
    <p:extLst>
      <p:ext uri="{BB962C8B-B14F-4D97-AF65-F5344CB8AC3E}">
        <p14:creationId xmlns:p14="http://schemas.microsoft.com/office/powerpoint/2010/main" val="393347161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174807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1"/>
                                      </p:to>
                                    </p:set>
                                    <p:animEffect filter="image" prLst="opacity: 1">
                                      <p:cBhvr rctx="IE">
                                        <p:cTn id="16" dur="indefinite"/>
                                        <p:tgtEl>
                                          <p:spTgt spid="6">
                                            <p:txEl>
                                              <p:pRg st="1" end="1"/>
                                            </p:txEl>
                                          </p:spTgt>
                                        </p:tgtEl>
                                      </p:cBhvr>
                                    </p:animEffect>
                                  </p:childTnLst>
                                </p:cTn>
                              </p:par>
                              <p:par>
                                <p:cTn id="17" presetID="9" presetClass="emph" presetSubtype="0" nodeType="withEffect">
                                  <p:stCondLst>
                                    <p:cond delay="0"/>
                                  </p:stCondLst>
                                  <p:childTnLst>
                                    <p:set>
                                      <p:cBhvr rctx="PPT">
                                        <p:cTn id="18" dur="indefinite"/>
                                        <p:tgtEl>
                                          <p:spTgt spid="6">
                                            <p:txEl>
                                              <p:pRg st="0" end="0"/>
                                            </p:txEl>
                                          </p:spTgt>
                                        </p:tgtEl>
                                        <p:attrNameLst>
                                          <p:attrName>style.opacity</p:attrName>
                                        </p:attrNameLst>
                                      </p:cBhvr>
                                      <p:to>
                                        <p:strVal val="0.25"/>
                                      </p:to>
                                    </p:set>
                                    <p:animEffect filter="image" prLst="opacity: 0.25">
                                      <p:cBhvr rctx="IE">
                                        <p:cTn id="19" dur="indefinite"/>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1" end="1"/>
                                            </p:txEl>
                                          </p:spTgt>
                                        </p:tgtEl>
                                        <p:attrNameLst>
                                          <p:attrName>style.opacity</p:attrName>
                                        </p:attrNameLst>
                                      </p:cBhvr>
                                      <p:to>
                                        <p:strVal val="0.25"/>
                                      </p:to>
                                    </p:set>
                                    <p:animEffect filter="image" prLst="opacity: 0.25">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6">
                                            <p:txEl>
                                              <p:pRg st="2" end="2"/>
                                            </p:txEl>
                                          </p:spTgt>
                                        </p:tgtEl>
                                        <p:attrNameLst>
                                          <p:attrName>style.opacity</p:attrName>
                                        </p:attrNameLst>
                                      </p:cBhvr>
                                      <p:to>
                                        <p:strVal val="1"/>
                                      </p:to>
                                    </p:set>
                                    <p:animEffect filter="image" prLst="opacity: 1">
                                      <p:cBhvr rctx="IE">
                                        <p:cTn id="27"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p>
          <a:p>
            <a:r>
              <a:rPr lang="en-GB" sz="6000" dirty="0" smtClean="0">
                <a:solidFill>
                  <a:schemeClr val="bg1"/>
                </a:solidFill>
                <a:latin typeface="+mj-lt"/>
              </a:rPr>
              <a:t>EMET Protect Rundll32.exe</a:t>
            </a: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9356130" cy="7853077"/>
          </a:xfrm>
        </p:spPr>
        <p:txBody>
          <a:bodyPr>
            <a:normAutofit/>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err="1" smtClean="0">
                <a:solidFill>
                  <a:schemeClr val="bg1"/>
                </a:solidFill>
                <a:latin typeface="+mj-lt"/>
              </a:rPr>
              <a:t>Compatiblity</a:t>
            </a:r>
            <a:r>
              <a:rPr lang="en-GB" sz="6000" dirty="0" smtClean="0">
                <a:solidFill>
                  <a:schemeClr val="bg1"/>
                </a:solidFill>
                <a:latin typeface="+mj-lt"/>
              </a:rPr>
              <a:t> / Dynamic Payload Injection</a:t>
            </a: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pic>
        <p:nvPicPr>
          <p:cNvPr id="3" name="Picture 2"/>
          <p:cNvPicPr>
            <a:picLocks noChangeAspect="1"/>
          </p:cNvPicPr>
          <p:nvPr/>
        </p:nvPicPr>
        <p:blipFill>
          <a:blip r:embed="rId3"/>
          <a:stretch>
            <a:fillRect/>
          </a:stretch>
        </p:blipFill>
        <p:spPr>
          <a:xfrm>
            <a:off x="1808310" y="2504742"/>
            <a:ext cx="18716282" cy="10743425"/>
          </a:xfrm>
          <a:prstGeom prst="rect">
            <a:avLst/>
          </a:prstGeom>
        </p:spPr>
      </p:pic>
    </p:spTree>
    <p:extLst>
      <p:ext uri="{BB962C8B-B14F-4D97-AF65-F5344CB8AC3E}">
        <p14:creationId xmlns:p14="http://schemas.microsoft.com/office/powerpoint/2010/main" val="131441801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solidFill>
                  <a:schemeClr val="bg2"/>
                </a:solidFill>
              </a:rPr>
              <a:t>MWR Labs</a:t>
            </a:r>
          </a:p>
        </p:txBody>
      </p:sp>
      <p:sp>
        <p:nvSpPr>
          <p:cNvPr id="6" name="Text Placeholder 5"/>
          <p:cNvSpPr>
            <a:spLocks noGrp="1"/>
          </p:cNvSpPr>
          <p:nvPr>
            <p:ph type="body" sz="quarter" idx="10"/>
          </p:nvPr>
        </p:nvSpPr>
        <p:spPr>
          <a:xfrm>
            <a:off x="1504949" y="4404360"/>
            <a:ext cx="18845767" cy="8868295"/>
          </a:xfrm>
        </p:spPr>
        <p:txBody>
          <a:bodyPr>
            <a:normAutofit/>
          </a:bodyPr>
          <a:lstStyle/>
          <a:p>
            <a:r>
              <a:rPr lang="en-GB" sz="4000" dirty="0" smtClean="0">
                <a:solidFill>
                  <a:schemeClr val="bg1"/>
                </a:solidFill>
                <a:latin typeface="+mj-lt"/>
              </a:rPr>
              <a:t>Quick Macros and Office GPOs recap</a:t>
            </a:r>
          </a:p>
          <a:p>
            <a:r>
              <a:rPr lang="en-GB" sz="4000" dirty="0" smtClean="0">
                <a:solidFill>
                  <a:schemeClr val="bg1"/>
                </a:solidFill>
                <a:latin typeface="+mj-lt"/>
              </a:rPr>
              <a:t>Office Trusts and Templates</a:t>
            </a:r>
          </a:p>
          <a:p>
            <a:r>
              <a:rPr lang="en-GB" sz="4000" dirty="0">
                <a:solidFill>
                  <a:schemeClr val="bg1"/>
                </a:solidFill>
                <a:latin typeface="+mj-lt"/>
              </a:rPr>
              <a:t>Raising the bar – Application Control &amp; EMET</a:t>
            </a:r>
          </a:p>
          <a:p>
            <a:r>
              <a:rPr lang="en-GB" sz="4000" dirty="0">
                <a:solidFill>
                  <a:schemeClr val="bg1"/>
                </a:solidFill>
                <a:latin typeface="+mj-lt"/>
              </a:rPr>
              <a:t>Covert and VDI Persistence with Templates</a:t>
            </a:r>
          </a:p>
          <a:p>
            <a:r>
              <a:rPr lang="en-GB" sz="4000" dirty="0" smtClean="0">
                <a:solidFill>
                  <a:schemeClr val="bg1"/>
                </a:solidFill>
                <a:latin typeface="+mj-lt"/>
              </a:rPr>
              <a:t>EMET Configuration Abuse Technique</a:t>
            </a:r>
            <a:endParaRPr lang="en-GB" sz="4000" dirty="0">
              <a:solidFill>
                <a:schemeClr val="bg1"/>
              </a:solidFill>
              <a:latin typeface="+mj-lt"/>
            </a:endParaRPr>
          </a:p>
          <a:p>
            <a:r>
              <a:rPr lang="en-GB" sz="4000" dirty="0" err="1">
                <a:solidFill>
                  <a:schemeClr val="bg1"/>
                </a:solidFill>
                <a:latin typeface="+mj-lt"/>
              </a:rPr>
              <a:t>WePWNise</a:t>
            </a:r>
            <a:r>
              <a:rPr lang="en-GB" sz="4000" dirty="0">
                <a:solidFill>
                  <a:schemeClr val="bg1"/>
                </a:solidFill>
                <a:latin typeface="+mj-lt"/>
              </a:rPr>
              <a:t> </a:t>
            </a:r>
            <a:r>
              <a:rPr lang="en-GB" sz="4000" dirty="0" smtClean="0">
                <a:solidFill>
                  <a:schemeClr val="bg1"/>
                </a:solidFill>
                <a:latin typeface="+mj-lt"/>
              </a:rPr>
              <a:t>demo</a:t>
            </a:r>
          </a:p>
          <a:p>
            <a:r>
              <a:rPr lang="en-GB" sz="4000" dirty="0" smtClean="0">
                <a:solidFill>
                  <a:schemeClr val="bg1"/>
                </a:solidFill>
                <a:latin typeface="+mj-lt"/>
              </a:rPr>
              <a:t>Conclusions &amp; Questions</a:t>
            </a:r>
            <a:endParaRPr lang="en-GB" sz="4000" dirty="0">
              <a:solidFill>
                <a:schemeClr val="bg1"/>
              </a:solidFill>
            </a:endParaRPr>
          </a:p>
          <a:p>
            <a:endParaRPr lang="en-GB" sz="4000" dirty="0">
              <a:solidFill>
                <a:schemeClr val="bg1"/>
              </a:solidFill>
              <a:latin typeface="+mj-lt"/>
            </a:endParaRPr>
          </a:p>
        </p:txBody>
      </p:sp>
      <p:sp>
        <p:nvSpPr>
          <p:cNvPr id="7" name="Text Placeholder 6"/>
          <p:cNvSpPr>
            <a:spLocks noGrp="1"/>
          </p:cNvSpPr>
          <p:nvPr>
            <p:ph type="body" sz="quarter" idx="11"/>
          </p:nvPr>
        </p:nvSpPr>
        <p:spPr/>
        <p:txBody>
          <a:bodyPr>
            <a:normAutofit fontScale="92500" lnSpcReduction="10000"/>
          </a:bodyPr>
          <a:lstStyle/>
          <a:p>
            <a:r>
              <a:rPr lang="en-GB" sz="7200" dirty="0" smtClean="0">
                <a:solidFill>
                  <a:schemeClr val="bg2"/>
                </a:solidFill>
              </a:rPr>
              <a:t>Outline</a:t>
            </a:r>
            <a:endParaRPr lang="en-GB" sz="7200" dirty="0">
              <a:solidFill>
                <a:schemeClr val="bg2"/>
              </a:solidFill>
            </a:endParaRPr>
          </a:p>
        </p:txBody>
      </p:sp>
    </p:spTree>
    <p:extLst>
      <p:ext uri="{BB962C8B-B14F-4D97-AF65-F5344CB8AC3E}">
        <p14:creationId xmlns:p14="http://schemas.microsoft.com/office/powerpoint/2010/main" val="393109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6">
                                            <p:txEl>
                                              <p:pRg st="6" end="6"/>
                                            </p:txEl>
                                          </p:spTgt>
                                        </p:tgtEl>
                                        <p:attrNameLst>
                                          <p:attrName>style.opacity</p:attrName>
                                        </p:attrNameLst>
                                      </p:cBhvr>
                                      <p:to>
                                        <p:strVal val="0.25"/>
                                      </p:to>
                                    </p:set>
                                    <p:animEffect filter="image" prLst="opacity: 0.25">
                                      <p:cBhvr rctx="IE">
                                        <p:cTn id="25" dur="indefinite"/>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iterate type="lt">
                                    <p:tmAbs val="0"/>
                                  </p:iterate>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nodeType="clickEffect">
                                  <p:stCondLst>
                                    <p:cond delay="0"/>
                                  </p:stCondLst>
                                  <p:iterate type="lt">
                                    <p:tmAbs val="0"/>
                                  </p:iterate>
                                  <p:childTnLst>
                                    <p:set>
                                      <p:cBhvr rctx="PPT">
                                        <p:cTn id="45" dur="indefinite"/>
                                        <p:tgtEl>
                                          <p:spTgt spid="6">
                                            <p:txEl>
                                              <p:pRg st="2" end="2"/>
                                            </p:txEl>
                                          </p:spTgt>
                                        </p:tgtEl>
                                        <p:attrNameLst>
                                          <p:attrName>style.opacity</p:attrName>
                                        </p:attrNameLst>
                                      </p:cBhvr>
                                      <p:to>
                                        <p:strVal val="0.25"/>
                                      </p:to>
                                    </p:set>
                                    <p:animEffect filter="image" prLst="opacity: 0.25">
                                      <p:cBhvr rctx="IE">
                                        <p:cTn id="46" dur="indefinite"/>
                                        <p:tgtEl>
                                          <p:spTgt spid="6">
                                            <p:txEl>
                                              <p:pRg st="2" end="2"/>
                                            </p:txEl>
                                          </p:spTgt>
                                        </p:tgtEl>
                                      </p:cBhvr>
                                    </p:animEffect>
                                  </p:childTnLst>
                                </p:cTn>
                              </p:par>
                              <p:par>
                                <p:cTn id="47" presetID="9" presetClass="emph" presetSubtype="0" nodeType="withEffect">
                                  <p:stCondLst>
                                    <p:cond delay="0"/>
                                  </p:stCondLst>
                                  <p:iterate type="lt">
                                    <p:tmAbs val="0"/>
                                  </p:iterate>
                                  <p:childTnLst>
                                    <p:set>
                                      <p:cBhvr rctx="PPT">
                                        <p:cTn id="48" dur="indefinite"/>
                                        <p:tgtEl>
                                          <p:spTgt spid="6">
                                            <p:txEl>
                                              <p:pRg st="3" end="3"/>
                                            </p:txEl>
                                          </p:spTgt>
                                        </p:tgtEl>
                                        <p:attrNameLst>
                                          <p:attrName>style.opacity</p:attrName>
                                        </p:attrNameLst>
                                      </p:cBhvr>
                                      <p:to>
                                        <p:strVal val="1"/>
                                      </p:to>
                                    </p:set>
                                    <p:animEffect filter="image" prLst="opacity: 1">
                                      <p:cBhvr rctx="IE">
                                        <p:cTn id="49" dur="indefinite"/>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iterate type="lt">
                                    <p:tmAbs val="0"/>
                                  </p:iterate>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5" end="5"/>
                                            </p:txEl>
                                          </p:spTgt>
                                        </p:tgtEl>
                                        <p:attrNameLst>
                                          <p:attrName>style.opacity</p:attrName>
                                        </p:attrNameLst>
                                      </p:cBhvr>
                                      <p:to>
                                        <p:strVal val="0.25"/>
                                      </p:to>
                                    </p:set>
                                    <p:animEffect filter="image" prLst="opacity: 0.25">
                                      <p:cBhvr rctx="IE">
                                        <p:cTn id="70" dur="indefinite"/>
                                        <p:tgtEl>
                                          <p:spTgt spid="6">
                                            <p:txEl>
                                              <p:pRg st="5" end="5"/>
                                            </p:txEl>
                                          </p:spTgt>
                                        </p:tgtEl>
                                      </p:cBhvr>
                                    </p:animEffect>
                                  </p:childTnLst>
                                </p:cTn>
                              </p:par>
                              <p:par>
                                <p:cTn id="71" presetID="9" presetClass="emph" presetSubtype="0" nodeType="withEffect">
                                  <p:stCondLst>
                                    <p:cond delay="0"/>
                                  </p:stCondLst>
                                  <p:childTnLst>
                                    <p:set>
                                      <p:cBhvr rctx="PPT">
                                        <p:cTn id="72" dur="indefinite"/>
                                        <p:tgtEl>
                                          <p:spTgt spid="6">
                                            <p:txEl>
                                              <p:pRg st="6" end="6"/>
                                            </p:txEl>
                                          </p:spTgt>
                                        </p:tgtEl>
                                        <p:attrNameLst>
                                          <p:attrName>style.opacity</p:attrName>
                                        </p:attrNameLst>
                                      </p:cBhvr>
                                      <p:to>
                                        <p:strVal val="1"/>
                                      </p:to>
                                    </p:set>
                                    <p:animEffect filter="image" prLst="opacity: 1">
                                      <p:cBhvr rctx="IE">
                                        <p:cTn id="73" dur="indefinite"/>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Native VBA code</a:t>
            </a:r>
          </a:p>
          <a:p>
            <a:r>
              <a:rPr lang="en-GB" sz="6000" dirty="0" err="1" smtClean="0">
                <a:solidFill>
                  <a:schemeClr val="bg1"/>
                </a:solidFill>
                <a:latin typeface="+mj-lt"/>
              </a:rPr>
              <a:t>CreateProcessA</a:t>
            </a:r>
            <a:endParaRPr lang="en-GB" sz="6000" dirty="0" smtClean="0">
              <a:solidFill>
                <a:schemeClr val="bg1"/>
              </a:solidFill>
              <a:latin typeface="+mj-lt"/>
            </a:endParaRPr>
          </a:p>
          <a:p>
            <a:r>
              <a:rPr lang="en-GB" sz="6000" dirty="0" err="1" smtClean="0">
                <a:solidFill>
                  <a:schemeClr val="bg1"/>
                </a:solidFill>
                <a:latin typeface="+mj-lt"/>
              </a:rPr>
              <a:t>VirtualAllocEx</a:t>
            </a:r>
            <a:endParaRPr lang="en-GB" sz="6000" dirty="0" smtClean="0">
              <a:solidFill>
                <a:schemeClr val="bg1"/>
              </a:solidFill>
              <a:latin typeface="+mj-lt"/>
            </a:endParaRPr>
          </a:p>
          <a:p>
            <a:r>
              <a:rPr lang="en-GB" sz="6000" dirty="0" err="1" smtClean="0">
                <a:solidFill>
                  <a:schemeClr val="bg1"/>
                </a:solidFill>
                <a:latin typeface="+mj-lt"/>
              </a:rPr>
              <a:t>WriteProcessMemory</a:t>
            </a:r>
            <a:endParaRPr lang="en-GB" sz="6000" dirty="0" smtClean="0">
              <a:solidFill>
                <a:schemeClr val="bg1"/>
              </a:solidFill>
              <a:latin typeface="+mj-lt"/>
            </a:endParaRPr>
          </a:p>
          <a:p>
            <a:r>
              <a:rPr lang="en-GB" sz="6000" dirty="0" err="1" smtClean="0">
                <a:solidFill>
                  <a:schemeClr val="bg1"/>
                </a:solidFill>
                <a:latin typeface="+mj-lt"/>
              </a:rPr>
              <a:t>CreateRemoteThread</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How do you inject?</a:t>
            </a:r>
            <a:endParaRPr lang="en-GB" sz="3600" dirty="0">
              <a:solidFill>
                <a:schemeClr val="bg2"/>
              </a:solidFill>
            </a:endParaRPr>
          </a:p>
        </p:txBody>
      </p:sp>
    </p:spTree>
    <p:extLst>
      <p:ext uri="{BB962C8B-B14F-4D97-AF65-F5344CB8AC3E}">
        <p14:creationId xmlns:p14="http://schemas.microsoft.com/office/powerpoint/2010/main" val="1428902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VirtualFreeEx</a:t>
            </a:r>
            <a:endParaRPr lang="en-GB" sz="6000" dirty="0" smtClean="0">
              <a:solidFill>
                <a:schemeClr val="bg1"/>
              </a:solidFill>
              <a:latin typeface="+mj-lt"/>
            </a:endParaRPr>
          </a:p>
          <a:p>
            <a:r>
              <a:rPr lang="en-GB" sz="6000" dirty="0" err="1" smtClean="0">
                <a:solidFill>
                  <a:schemeClr val="bg1"/>
                </a:solidFill>
                <a:latin typeface="+mj-lt"/>
              </a:rPr>
              <a:t>TerminateProcess</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Memory management for failed attempts?</a:t>
            </a:r>
            <a:endParaRPr lang="en-GB" sz="3600" dirty="0">
              <a:solidFill>
                <a:schemeClr val="bg2"/>
              </a:solidFill>
            </a:endParaRPr>
          </a:p>
        </p:txBody>
      </p:sp>
    </p:spTree>
    <p:extLst>
      <p:ext uri="{BB962C8B-B14F-4D97-AF65-F5344CB8AC3E}">
        <p14:creationId xmlns:p14="http://schemas.microsoft.com/office/powerpoint/2010/main" val="2285383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Wscript.Shell</a:t>
            </a:r>
            <a:endParaRPr lang="en-GB" sz="6000" dirty="0" smtClean="0">
              <a:solidFill>
                <a:schemeClr val="bg1"/>
              </a:solidFill>
              <a:latin typeface="+mj-lt"/>
            </a:endParaRPr>
          </a:p>
          <a:p>
            <a:r>
              <a:rPr lang="en-GB" sz="5400" dirty="0" smtClean="0">
                <a:solidFill>
                  <a:schemeClr val="bg1"/>
                </a:solidFill>
                <a:latin typeface="+mj-lt"/>
              </a:rPr>
              <a:t>HKLM\SOFTWARE\Microsoft\EMET\</a:t>
            </a:r>
            <a:r>
              <a:rPr lang="en-GB" sz="5400" dirty="0" err="1" smtClean="0">
                <a:solidFill>
                  <a:schemeClr val="bg1"/>
                </a:solidFill>
                <a:latin typeface="+mj-lt"/>
              </a:rPr>
              <a:t>AppSettings</a:t>
            </a:r>
            <a:endParaRPr lang="en-GB" sz="5400" dirty="0" smtClean="0">
              <a:solidFill>
                <a:schemeClr val="bg1"/>
              </a:solidFill>
              <a:latin typeface="+mj-lt"/>
            </a:endParaRPr>
          </a:p>
          <a:p>
            <a:r>
              <a:rPr lang="en-GB" sz="5400" dirty="0" err="1" smtClean="0">
                <a:solidFill>
                  <a:schemeClr val="bg1"/>
                </a:solidFill>
                <a:latin typeface="+mj-lt"/>
              </a:rPr>
              <a:t>Metasploit</a:t>
            </a:r>
            <a:r>
              <a:rPr lang="en-GB" sz="5400" dirty="0" smtClean="0">
                <a:solidFill>
                  <a:schemeClr val="bg1"/>
                </a:solidFill>
                <a:latin typeface="+mj-lt"/>
              </a:rPr>
              <a:t>:</a:t>
            </a:r>
          </a:p>
          <a:p>
            <a:pPr marL="0" indent="0">
              <a:buNone/>
            </a:pPr>
            <a:r>
              <a:rPr lang="en-GB" sz="5400" dirty="0" smtClean="0">
                <a:solidFill>
                  <a:schemeClr val="bg1"/>
                </a:solidFill>
                <a:latin typeface="+mj-lt"/>
              </a:rPr>
              <a:t>	use post/windows/gather/</a:t>
            </a:r>
            <a:r>
              <a:rPr lang="en-GB" sz="5400" dirty="0" err="1" smtClean="0">
                <a:solidFill>
                  <a:schemeClr val="bg1"/>
                </a:solidFill>
                <a:latin typeface="+mj-lt"/>
              </a:rPr>
              <a:t>enum_emet</a:t>
            </a:r>
            <a:endParaRPr lang="en-GB" sz="54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Enumeration?</a:t>
            </a:r>
            <a:endParaRPr lang="en-GB" sz="3600" dirty="0">
              <a:solidFill>
                <a:schemeClr val="bg2"/>
              </a:solidFill>
            </a:endParaRPr>
          </a:p>
        </p:txBody>
      </p:sp>
    </p:spTree>
    <p:extLst>
      <p:ext uri="{BB962C8B-B14F-4D97-AF65-F5344CB8AC3E}">
        <p14:creationId xmlns:p14="http://schemas.microsoft.com/office/powerpoint/2010/main" val="2321291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par>
                                <p:cTn id="33" presetID="9" presetClass="emph" presetSubtype="0" nodeType="withEffect">
                                  <p:stCondLst>
                                    <p:cond delay="0"/>
                                  </p:stCondLst>
                                  <p:childTnLst>
                                    <p:set>
                                      <p:cBhvr rctx="PPT">
                                        <p:cTn id="34" dur="indefinite"/>
                                        <p:tgtEl>
                                          <p:spTgt spid="6">
                                            <p:txEl>
                                              <p:pRg st="3" end="3"/>
                                            </p:txEl>
                                          </p:spTgt>
                                        </p:tgtEl>
                                        <p:attrNameLst>
                                          <p:attrName>style.opacity</p:attrName>
                                        </p:attrNameLst>
                                      </p:cBhvr>
                                      <p:to>
                                        <p:strVal val="1"/>
                                      </p:to>
                                    </p:set>
                                    <p:animEffect filter="image" prLst="opacity: 1">
                                      <p:cBhvr rctx="IE">
                                        <p:cTn id="3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3" name="Text Placeholder 2"/>
          <p:cNvSpPr>
            <a:spLocks noGrp="1"/>
          </p:cNvSpPr>
          <p:nvPr>
            <p:ph type="body" sz="quarter" idx="11"/>
          </p:nvPr>
        </p:nvSpPr>
        <p:spPr/>
        <p:txBody>
          <a:bodyPr/>
          <a:lstStyle/>
          <a:p>
            <a:endParaRPr lang="en-GB" dirty="0"/>
          </a:p>
        </p:txBody>
      </p:sp>
      <p:pic>
        <p:nvPicPr>
          <p:cNvPr id="6" name="Picture 5"/>
          <p:cNvPicPr>
            <a:picLocks noChangeAspect="1"/>
          </p:cNvPicPr>
          <p:nvPr/>
        </p:nvPicPr>
        <p:blipFill>
          <a:blip r:embed="rId3"/>
          <a:stretch>
            <a:fillRect/>
          </a:stretch>
        </p:blipFill>
        <p:spPr>
          <a:xfrm>
            <a:off x="4923364" y="910487"/>
            <a:ext cx="13946593" cy="12065147"/>
          </a:xfrm>
          <a:prstGeom prst="rect">
            <a:avLst/>
          </a:prstGeom>
        </p:spPr>
      </p:pic>
      <p:pic>
        <p:nvPicPr>
          <p:cNvPr id="9" name="Picture 8"/>
          <p:cNvPicPr>
            <a:picLocks noChangeAspect="1"/>
          </p:cNvPicPr>
          <p:nvPr/>
        </p:nvPicPr>
        <p:blipFill rotWithShape="1">
          <a:blip r:embed="rId3"/>
          <a:srcRect l="26812" t="26658" r="29428" b="23462"/>
          <a:stretch/>
        </p:blipFill>
        <p:spPr>
          <a:xfrm>
            <a:off x="8632466" y="4124385"/>
            <a:ext cx="6103088" cy="6018028"/>
          </a:xfrm>
          <a:prstGeom prst="ellipse">
            <a:avLst/>
          </a:prstGeom>
          <a:ln w="190500" cap="rnd">
            <a:solidFill>
              <a:schemeClr val="bg2">
                <a:lumMod val="60000"/>
                <a:lumOff val="40000"/>
              </a:schemeClr>
            </a:solidFill>
            <a:prstDash val="solid"/>
          </a:ln>
          <a:effectLst>
            <a:outerShdw blurRad="127000" algn="bl" rotWithShape="0">
              <a:srgbClr val="000000"/>
            </a:outerShdw>
          </a:effectLst>
        </p:spPr>
      </p:pic>
      <p:cxnSp>
        <p:nvCxnSpPr>
          <p:cNvPr id="11" name="Straight Arrow Connector 10"/>
          <p:cNvCxnSpPr/>
          <p:nvPr/>
        </p:nvCxnSpPr>
        <p:spPr>
          <a:xfrm flipH="1" flipV="1">
            <a:off x="12418828" y="6826102"/>
            <a:ext cx="5401339" cy="1403498"/>
          </a:xfrm>
          <a:prstGeom prst="straightConnector1">
            <a:avLst/>
          </a:prstGeom>
          <a:ln w="1270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90538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1"/>
                                        </p:tgtEl>
                                        <p:attrNameLst>
                                          <p:attrName>style.opacity</p:attrName>
                                        </p:attrNameLst>
                                      </p:cBhvr>
                                      <p:to>
                                        <p:strVal val="0"/>
                                      </p:to>
                                    </p:set>
                                    <p:animEffect filter="image" prLst="opacity: 0">
                                      <p:cBhvr rctx="IE">
                                        <p:cTn id="7" dur="indefinite"/>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9"/>
                                        </p:tgtEl>
                                      </p:cBhvr>
                                      <p:by x="200000" y="200000"/>
                                    </p:animScale>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1"/>
                                        </p:tgtEl>
                                        <p:attrNameLst>
                                          <p:attrName>style.opacity</p:attrName>
                                        </p:attrNameLst>
                                      </p:cBhvr>
                                      <p:to>
                                        <p:strVal val="1"/>
                                      </p:to>
                                    </p:set>
                                    <p:animEffect filter="image" prLst="opacity: 1">
                                      <p:cBhvr rctx="IE">
                                        <p:cTn id="20"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X, Y and EMET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r>
              <a:rPr lang="en-GB" sz="6000" dirty="0" smtClean="0">
                <a:solidFill>
                  <a:schemeClr val="bg1"/>
                </a:solidFill>
                <a:latin typeface="+mj-lt"/>
              </a:rPr>
              <a:t>Viable? Probably not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par>
                                <p:cTn id="44" presetID="9" presetClass="emph" presetSubtype="0" nodeType="withEffect">
                                  <p:stCondLst>
                                    <p:cond delay="0"/>
                                  </p:stCondLst>
                                  <p:childTnLst>
                                    <p:set>
                                      <p:cBhvr rctx="PPT">
                                        <p:cTn id="45" dur="indefinite"/>
                                        <p:tgtEl>
                                          <p:spTgt spid="6">
                                            <p:txEl>
                                              <p:pRg st="4" end="4"/>
                                            </p:txEl>
                                          </p:spTgt>
                                        </p:tgtEl>
                                        <p:attrNameLst>
                                          <p:attrName>style.opacity</p:attrName>
                                        </p:attrNameLst>
                                      </p:cBhvr>
                                      <p:to>
                                        <p:strVal val="1"/>
                                      </p:to>
                                    </p:set>
                                    <p:animEffect filter="image" prLst="opacity: 1">
                                      <p:cBhvr rctx="IE">
                                        <p:cTn id="4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Applicable to Many Areas</a:t>
            </a:r>
          </a:p>
          <a:p>
            <a:r>
              <a:rPr lang="en-GB" sz="6000" dirty="0" smtClean="0">
                <a:solidFill>
                  <a:schemeClr val="bg1"/>
                </a:solidFill>
                <a:latin typeface="+mj-lt"/>
              </a:rPr>
              <a:t>Not only EMET</a:t>
            </a:r>
          </a:p>
          <a:p>
            <a:r>
              <a:rPr lang="en-GB" sz="6000" dirty="0" err="1" smtClean="0">
                <a:solidFill>
                  <a:schemeClr val="bg1"/>
                </a:solidFill>
                <a:latin typeface="+mj-lt"/>
              </a:rPr>
              <a:t>AppLocker</a:t>
            </a:r>
            <a:endParaRPr lang="en-GB" sz="6000" dirty="0">
              <a:solidFill>
                <a:schemeClr val="bg1"/>
              </a:solidFill>
              <a:latin typeface="+mj-lt"/>
            </a:endParaRPr>
          </a:p>
          <a:p>
            <a:r>
              <a:rPr lang="en-GB" sz="6000" dirty="0" err="1" smtClean="0">
                <a:solidFill>
                  <a:schemeClr val="bg1"/>
                </a:solidFill>
                <a:latin typeface="+mj-lt"/>
              </a:rPr>
              <a:t>AntiVirus</a:t>
            </a:r>
            <a:r>
              <a:rPr lang="en-GB" sz="6000" dirty="0" smtClean="0">
                <a:solidFill>
                  <a:schemeClr val="bg1"/>
                </a:solidFill>
                <a:latin typeface="+mj-lt"/>
              </a:rPr>
              <a:t> Excluded Paths / Binaries</a:t>
            </a:r>
          </a:p>
          <a:p>
            <a:r>
              <a:rPr lang="en-GB" sz="6000" dirty="0" smtClean="0">
                <a:solidFill>
                  <a:schemeClr val="bg1"/>
                </a:solidFill>
              </a:rPr>
              <a:t>Firewall Excluded Paths / Binaries</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Configuration</a:t>
            </a:r>
            <a:endParaRPr lang="en-GB" sz="3600" dirty="0">
              <a:solidFill>
                <a:schemeClr val="bg2"/>
              </a:solidFill>
            </a:endParaRPr>
          </a:p>
        </p:txBody>
      </p:sp>
    </p:spTree>
    <p:extLst>
      <p:ext uri="{BB962C8B-B14F-4D97-AF65-F5344CB8AC3E}">
        <p14:creationId xmlns:p14="http://schemas.microsoft.com/office/powerpoint/2010/main" val="2863774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Dummy Implants to Gather Intel</a:t>
            </a:r>
          </a:p>
          <a:p>
            <a:r>
              <a:rPr lang="en-GB" sz="6000" dirty="0" smtClean="0">
                <a:solidFill>
                  <a:schemeClr val="bg1"/>
                </a:solidFill>
                <a:latin typeface="+mj-lt"/>
              </a:rPr>
              <a:t>Targeted Implants with Keying</a:t>
            </a:r>
          </a:p>
          <a:p>
            <a:r>
              <a:rPr lang="en-GB" sz="6000" dirty="0" smtClean="0">
                <a:solidFill>
                  <a:schemeClr val="bg1"/>
                </a:solidFill>
                <a:latin typeface="+mj-lt"/>
              </a:rPr>
              <a:t>VBA Code Obfuscation</a:t>
            </a:r>
          </a:p>
          <a:p>
            <a:r>
              <a:rPr lang="en-GB" sz="6000" dirty="0" smtClean="0">
                <a:solidFill>
                  <a:schemeClr val="bg1"/>
                </a:solidFill>
              </a:rPr>
              <a:t>Shell Code Mutation</a:t>
            </a:r>
          </a:p>
          <a:p>
            <a:r>
              <a:rPr lang="en-GB" sz="6000" dirty="0" smtClean="0">
                <a:solidFill>
                  <a:schemeClr val="bg1"/>
                </a:solidFill>
                <a:latin typeface="+mj-lt"/>
              </a:rPr>
              <a:t>Flow Obfuscation</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Implant Generation</a:t>
            </a:r>
            <a:endParaRPr lang="en-GB" sz="3600" dirty="0">
              <a:solidFill>
                <a:schemeClr val="bg2"/>
              </a:solidFill>
            </a:endParaRPr>
          </a:p>
        </p:txBody>
      </p:sp>
    </p:spTree>
    <p:extLst>
      <p:ext uri="{BB962C8B-B14F-4D97-AF65-F5344CB8AC3E}">
        <p14:creationId xmlns:p14="http://schemas.microsoft.com/office/powerpoint/2010/main" val="2554117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fontScale="92500" lnSpcReduction="20000"/>
          </a:bodyPr>
          <a:lstStyle/>
          <a:p>
            <a:r>
              <a:rPr lang="en-GB" sz="6000" dirty="0" smtClean="0">
                <a:solidFill>
                  <a:schemeClr val="bg1"/>
                </a:solidFill>
                <a:latin typeface="+mj-lt"/>
              </a:rPr>
              <a:t>The VBA component is installed by default as part of Office’s installation</a:t>
            </a:r>
          </a:p>
          <a:p>
            <a:r>
              <a:rPr lang="en-GB" sz="6000" dirty="0" smtClean="0">
                <a:solidFill>
                  <a:schemeClr val="bg1"/>
                </a:solidFill>
                <a:latin typeface="+mj-lt"/>
              </a:rPr>
              <a:t>VBA enables the use of multiple technologies </a:t>
            </a:r>
            <a:r>
              <a:rPr lang="en-GB" sz="6000" dirty="0">
                <a:solidFill>
                  <a:schemeClr val="bg1"/>
                </a:solidFill>
                <a:latin typeface="+mj-lt"/>
              </a:rPr>
              <a:t>(e.g. </a:t>
            </a:r>
            <a:r>
              <a:rPr lang="en-GB" sz="6000" dirty="0" smtClean="0">
                <a:solidFill>
                  <a:schemeClr val="bg1"/>
                </a:solidFill>
                <a:latin typeface="+mj-lt"/>
              </a:rPr>
              <a:t>Macros, add-ins</a:t>
            </a:r>
            <a:r>
              <a:rPr lang="en-GB" sz="6000" dirty="0">
                <a:solidFill>
                  <a:schemeClr val="bg1"/>
                </a:solidFill>
                <a:latin typeface="+mj-lt"/>
              </a:rPr>
              <a:t>, ActiveX </a:t>
            </a:r>
            <a:r>
              <a:rPr lang="en-GB" sz="6000" dirty="0" smtClean="0">
                <a:solidFill>
                  <a:schemeClr val="bg1"/>
                </a:solidFill>
                <a:latin typeface="+mj-lt"/>
              </a:rPr>
              <a:t>controls, links)</a:t>
            </a:r>
          </a:p>
          <a:p>
            <a:r>
              <a:rPr lang="en-GB" sz="6000" dirty="0" smtClean="0">
                <a:solidFill>
                  <a:schemeClr val="bg1"/>
                </a:solidFill>
                <a:latin typeface="+mj-lt"/>
              </a:rPr>
              <a:t>Office settings can either be locally or centrally controlled via GPO</a:t>
            </a:r>
          </a:p>
          <a:p>
            <a:r>
              <a:rPr lang="en-GB" sz="6000" dirty="0" smtClean="0">
                <a:solidFill>
                  <a:schemeClr val="bg1"/>
                </a:solidFill>
                <a:latin typeface="+mj-lt"/>
              </a:rPr>
              <a:t>Macros functionality is predominately abused as an implant delivery mechanism</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spTree>
    <p:extLst>
      <p:ext uri="{BB962C8B-B14F-4D97-AF65-F5344CB8AC3E}">
        <p14:creationId xmlns:p14="http://schemas.microsoft.com/office/powerpoint/2010/main" val="863576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MWR Labs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Configuration Enumeration Works</a:t>
            </a:r>
            <a:endParaRPr lang="en-GB" sz="6000" dirty="0" smtClean="0">
              <a:solidFill>
                <a:schemeClr val="bg1"/>
              </a:solidFill>
              <a:latin typeface="+mj-lt"/>
            </a:endParaRPr>
          </a:p>
          <a:p>
            <a:r>
              <a:rPr lang="en-GB" sz="6000" dirty="0" smtClean="0">
                <a:solidFill>
                  <a:schemeClr val="bg1"/>
                </a:solidFill>
                <a:latin typeface="+mj-lt"/>
              </a:rPr>
              <a:t>Adds Reliability</a:t>
            </a:r>
            <a:endParaRPr lang="en-GB" sz="6000" dirty="0" smtClean="0">
              <a:solidFill>
                <a:schemeClr val="bg1"/>
              </a:solidFill>
              <a:latin typeface="+mj-lt"/>
            </a:endParaRPr>
          </a:p>
          <a:p>
            <a:r>
              <a:rPr lang="en-GB" sz="6000" dirty="0" smtClean="0">
                <a:solidFill>
                  <a:schemeClr val="bg1"/>
                </a:solidFill>
                <a:latin typeface="+mj-lt"/>
              </a:rPr>
              <a:t>You Know What’s Happening</a:t>
            </a:r>
            <a:endParaRPr lang="en-GB" sz="6000" dirty="0" smtClean="0">
              <a:solidFill>
                <a:schemeClr val="bg1"/>
              </a:solidFill>
              <a:latin typeface="+mj-lt"/>
            </a:endParaRPr>
          </a:p>
          <a:p>
            <a:r>
              <a:rPr lang="en-GB" sz="6000" dirty="0" smtClean="0">
                <a:solidFill>
                  <a:schemeClr val="bg1"/>
                </a:solidFill>
              </a:rPr>
              <a:t>But There’s No Reliable Solution?!</a:t>
            </a:r>
            <a:endParaRPr lang="en-GB" sz="6000" dirty="0" smtClean="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Conclusion</a:t>
            </a:r>
            <a:endParaRPr lang="en-GB" sz="3600" dirty="0">
              <a:solidFill>
                <a:schemeClr val="bg2"/>
              </a:solidFill>
            </a:endParaRPr>
          </a:p>
        </p:txBody>
      </p:sp>
    </p:spTree>
    <p:extLst>
      <p:ext uri="{BB962C8B-B14F-4D97-AF65-F5344CB8AC3E}">
        <p14:creationId xmlns:p14="http://schemas.microsoft.com/office/powerpoint/2010/main" val="27373824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mph" presetSubtype="0" nodeType="clickEffect">
                                  <p:stCondLst>
                                    <p:cond delay="0"/>
                                  </p:stCondLst>
                                  <p:childTnLst>
                                    <p:set>
                                      <p:cBhvr rctx="PPT">
                                        <p:cTn id="44" dur="indefinite"/>
                                        <p:tgtEl>
                                          <p:spTgt spid="6">
                                            <p:txEl>
                                              <p:pRg st="3" end="3"/>
                                            </p:txEl>
                                          </p:spTgt>
                                        </p:tgtEl>
                                        <p:attrNameLst>
                                          <p:attrName>style.opacity</p:attrName>
                                        </p:attrNameLst>
                                      </p:cBhvr>
                                      <p:to>
                                        <p:strVal val="0.25"/>
                                      </p:to>
                                    </p:set>
                                    <p:animEffect filter="image" prLst="opacity: 0.25">
                                      <p:cBhvr rctx="IE">
                                        <p:cTn id="4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quarter" idx="10"/>
          </p:nvPr>
        </p:nvSpPr>
        <p:spPr>
          <a:xfrm>
            <a:off x="1537314" y="4240924"/>
            <a:ext cx="21109325" cy="8103475"/>
          </a:xfrm>
        </p:spPr>
        <p:txBody>
          <a:bodyPr>
            <a:normAutofit/>
          </a:bodyPr>
          <a:lstStyle/>
          <a:p>
            <a:r>
              <a:rPr lang="en-GB" dirty="0" smtClean="0"/>
              <a:t>We need to write it in bullets </a:t>
            </a:r>
            <a:r>
              <a:rPr lang="en-GB" dirty="0" err="1" smtClean="0"/>
              <a:t>etc</a:t>
            </a:r>
            <a:r>
              <a:rPr lang="en-GB" dirty="0" smtClean="0"/>
              <a:t> but I’d say @enigma0x3, @</a:t>
            </a:r>
            <a:r>
              <a:rPr lang="en-GB" dirty="0" err="1" smtClean="0"/>
              <a:t>subtee</a:t>
            </a:r>
            <a:r>
              <a:rPr lang="en-GB" dirty="0" smtClean="0"/>
              <a:t>, </a:t>
            </a:r>
            <a:r>
              <a:rPr lang="en-GB" dirty="0" err="1" smtClean="0"/>
              <a:t>didier</a:t>
            </a:r>
            <a:r>
              <a:rPr lang="en-GB" dirty="0" smtClean="0"/>
              <a:t> </a:t>
            </a:r>
            <a:r>
              <a:rPr lang="en-GB" dirty="0" err="1" smtClean="0"/>
              <a:t>stevens</a:t>
            </a:r>
            <a:r>
              <a:rPr lang="en-GB" dirty="0" smtClean="0"/>
              <a:t>, the recent one that Alex sent for the EMET bypasses</a:t>
            </a:r>
          </a:p>
          <a:p>
            <a:r>
              <a:rPr lang="en-GB" dirty="0"/>
              <a:t>Matt Nelson (@</a:t>
            </a:r>
            <a:r>
              <a:rPr lang="en-GB" dirty="0" smtClean="0"/>
              <a:t>enigma0x3) </a:t>
            </a:r>
            <a:r>
              <a:rPr lang="en-GB" dirty="0" smtClean="0">
                <a:hlinkClick r:id="rId2"/>
              </a:rPr>
              <a:t>https</a:t>
            </a:r>
            <a:r>
              <a:rPr lang="en-GB" dirty="0">
                <a:hlinkClick r:id="rId2"/>
              </a:rPr>
              <a:t>://enigma0x3.net</a:t>
            </a:r>
            <a:r>
              <a:rPr lang="en-GB" dirty="0" smtClean="0">
                <a:hlinkClick r:id="rId2"/>
              </a:rPr>
              <a:t>/</a:t>
            </a:r>
            <a:endParaRPr lang="en-GB" dirty="0" smtClean="0"/>
          </a:p>
          <a:p>
            <a:endParaRPr lang="en-GB" dirty="0"/>
          </a:p>
          <a:p>
            <a:r>
              <a:rPr lang="en-GB" dirty="0">
                <a:hlinkClick r:id="rId3"/>
              </a:rPr>
              <a:t>@</a:t>
            </a:r>
            <a:r>
              <a:rPr lang="en-GB" dirty="0" err="1" smtClean="0">
                <a:hlinkClick r:id="rId3"/>
              </a:rPr>
              <a:t>DidierStevens</a:t>
            </a:r>
            <a:r>
              <a:rPr lang="en-GB" b="1" dirty="0"/>
              <a:t> </a:t>
            </a:r>
            <a:r>
              <a:rPr lang="en-GB" dirty="0">
                <a:hlinkClick r:id="rId4"/>
              </a:rPr>
              <a:t>https://blog.didierstevens.com</a:t>
            </a:r>
            <a:r>
              <a:rPr lang="en-GB" dirty="0" smtClean="0">
                <a:hlinkClick r:id="rId4"/>
              </a:rPr>
              <a:t>/</a:t>
            </a:r>
            <a:endParaRPr lang="en-GB" dirty="0"/>
          </a:p>
          <a:p>
            <a:endParaRPr lang="en-GB" dirty="0" smtClean="0"/>
          </a:p>
          <a:p>
            <a:r>
              <a:rPr lang="en-GB" dirty="0"/>
              <a:t>https://www.fireeye.com/blog/threat-research/2016/06/angler_exploit_kite.html</a:t>
            </a:r>
          </a:p>
        </p:txBody>
      </p:sp>
      <p:sp>
        <p:nvSpPr>
          <p:cNvPr id="4" name="Text Placeholder 3"/>
          <p:cNvSpPr>
            <a:spLocks noGrp="1"/>
          </p:cNvSpPr>
          <p:nvPr>
            <p:ph type="body" sz="quarter" idx="11"/>
          </p:nvPr>
        </p:nvSpPr>
        <p:spPr>
          <a:xfrm>
            <a:off x="1537316" y="2901402"/>
            <a:ext cx="16987224" cy="1103313"/>
          </a:xfrm>
        </p:spPr>
        <p:txBody>
          <a:bodyPr/>
          <a:lstStyle/>
          <a:p>
            <a:r>
              <a:rPr lang="en-GB" dirty="0"/>
              <a:t>Previous Research / Credits</a:t>
            </a:r>
          </a:p>
        </p:txBody>
      </p:sp>
    </p:spTree>
    <p:extLst>
      <p:ext uri="{BB962C8B-B14F-4D97-AF65-F5344CB8AC3E}">
        <p14:creationId xmlns:p14="http://schemas.microsoft.com/office/powerpoint/2010/main" val="304579968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sz="quarter" idx="10"/>
          </p:nvPr>
        </p:nvSpPr>
        <p:spPr/>
        <p:txBody>
          <a:bodyPr>
            <a:normAutofit/>
          </a:bodyPr>
          <a:lstStyle/>
          <a:p>
            <a:r>
              <a:rPr lang="en-GB" dirty="0">
                <a:solidFill>
                  <a:schemeClr val="bg2"/>
                </a:solidFill>
              </a:rPr>
              <a:t>@</a:t>
            </a:r>
            <a:r>
              <a:rPr lang="en-GB" dirty="0" err="1" smtClean="0">
                <a:solidFill>
                  <a:schemeClr val="bg2"/>
                </a:solidFill>
              </a:rPr>
              <a:t>mwrlabs</a:t>
            </a:r>
            <a:endParaRPr lang="en-GB" dirty="0" smtClean="0">
              <a:solidFill>
                <a:schemeClr val="bg2"/>
              </a:solidFill>
            </a:endParaRPr>
          </a:p>
          <a:p>
            <a:pPr marL="0" indent="0">
              <a:buNone/>
            </a:pPr>
            <a:r>
              <a:rPr lang="en-GB" dirty="0" smtClean="0">
                <a:hlinkClick r:id="rId3"/>
              </a:rPr>
              <a:t>https</a:t>
            </a:r>
            <a:r>
              <a:rPr lang="en-GB" dirty="0">
                <a:hlinkClick r:id="rId3"/>
              </a:rPr>
              <a:t>://labs.mwrinfosecurity.com</a:t>
            </a:r>
            <a:r>
              <a:rPr lang="en-GB" dirty="0" smtClean="0">
                <a:hlinkClick r:id="rId3"/>
              </a:rPr>
              <a:t>/</a:t>
            </a:r>
            <a:endParaRPr lang="en-GB" dirty="0" smtClean="0"/>
          </a:p>
          <a:p>
            <a:r>
              <a:rPr lang="en-GB" dirty="0" smtClean="0">
                <a:solidFill>
                  <a:schemeClr val="bg2"/>
                </a:solidFill>
              </a:rPr>
              <a:t>Publishing </a:t>
            </a:r>
            <a:r>
              <a:rPr lang="en-GB" dirty="0">
                <a:solidFill>
                  <a:schemeClr val="bg2"/>
                </a:solidFill>
              </a:rPr>
              <a:t>code shortly:</a:t>
            </a:r>
          </a:p>
          <a:p>
            <a:pPr marL="0" indent="0">
              <a:buNone/>
            </a:pPr>
            <a:r>
              <a:rPr lang="en-GB" dirty="0" smtClean="0"/>
              <a:t>ADD URL HERE</a:t>
            </a:r>
            <a:endParaRPr lang="en-GB" dirty="0"/>
          </a:p>
          <a:p>
            <a:endParaRPr lang="en-GB" dirty="0"/>
          </a:p>
        </p:txBody>
      </p:sp>
      <p:sp>
        <p:nvSpPr>
          <p:cNvPr id="4" name="Text Placeholder 3"/>
          <p:cNvSpPr>
            <a:spLocks noGrp="1"/>
          </p:cNvSpPr>
          <p:nvPr>
            <p:ph type="body" sz="quarter" idx="11"/>
          </p:nvPr>
        </p:nvSpPr>
        <p:spPr/>
        <p:txBody>
          <a:bodyPr/>
          <a:lstStyle/>
          <a:p>
            <a:r>
              <a:rPr lang="en-GB" dirty="0" smtClean="0"/>
              <a:t>&lt; /dev/audience</a:t>
            </a:r>
            <a:endParaRPr lang="en-GB" dirty="0"/>
          </a:p>
        </p:txBody>
      </p:sp>
    </p:spTree>
    <p:extLst>
      <p:ext uri="{BB962C8B-B14F-4D97-AF65-F5344CB8AC3E}">
        <p14:creationId xmlns:p14="http://schemas.microsoft.com/office/powerpoint/2010/main" val="93896365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Macros functionality is predominately abused as an implant delivery mechanism</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pic>
        <p:nvPicPr>
          <p:cNvPr id="1027" name="Picture 3" descr="C:\Users\k0st4s\Documents\Mwr_notes\EMET  Bypasses\Work-with-Vince\Presentation\screenshots\macro-infection-stat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534" y="2785195"/>
            <a:ext cx="13278852" cy="7855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k0st4s\Documents\Mwr_notes\EMET  Bypasses\Work-with-Vince\Presentation\screenshots\macro-infection-sta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5937" y="6028455"/>
            <a:ext cx="12590318" cy="661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670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7"/>
                                        </p:tgtEl>
                                        <p:attrNameLst>
                                          <p:attrName>style.opacity</p:attrName>
                                        </p:attrNameLst>
                                      </p:cBhvr>
                                      <p:to>
                                        <p:strVal val="0"/>
                                      </p:to>
                                    </p:set>
                                    <p:animEffect filter="image" prLst="opacity: 0">
                                      <p:cBhvr rctx="IE">
                                        <p:cTn id="7" dur="indefinite"/>
                                        <p:tgtEl>
                                          <p:spTgt spid="1027"/>
                                        </p:tgtEl>
                                      </p:cBhvr>
                                    </p:animEffect>
                                  </p:childTnLst>
                                </p:cTn>
                              </p:par>
                              <p:par>
                                <p:cTn id="8" presetID="9" presetClass="emph" presetSubtype="0" nodeType="withEffect">
                                  <p:stCondLst>
                                    <p:cond delay="0"/>
                                  </p:stCondLst>
                                  <p:childTnLst>
                                    <p:set>
                                      <p:cBhvr rctx="PPT">
                                        <p:cTn id="9" dur="indefinite"/>
                                        <p:tgtEl>
                                          <p:spTgt spid="1026"/>
                                        </p:tgtEl>
                                        <p:attrNameLst>
                                          <p:attrName>style.opacity</p:attrName>
                                        </p:attrNameLst>
                                      </p:cBhvr>
                                      <p:to>
                                        <p:strVal val="0"/>
                                      </p:to>
                                    </p:set>
                                    <p:animEffect filter="image" prLst="opacity: 0">
                                      <p:cBhvr rctx="IE">
                                        <p:cTn id="10" dur="indefinite"/>
                                        <p:tgtEl>
                                          <p:spTgt spid="1026"/>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1027"/>
                                        </p:tgtEl>
                                        <p:attrNameLst>
                                          <p:attrName>style.opacity</p:attrName>
                                        </p:attrNameLst>
                                      </p:cBhvr>
                                      <p:to>
                                        <p:strVal val="1"/>
                                      </p:to>
                                    </p:set>
                                    <p:animEffect filter="image" prLst="opacity: 1">
                                      <p:cBhvr rctx="IE">
                                        <p:cTn id="18" dur="indefinite"/>
                                        <p:tgtEl>
                                          <p:spTgt spid="1027"/>
                                        </p:tgtEl>
                                      </p:cBhvr>
                                    </p:animEffect>
                                  </p:childTnLst>
                                </p:cTn>
                              </p:par>
                              <p:par>
                                <p:cTn id="19" presetID="9" presetClass="emph" presetSubtype="0" grpId="1" nodeType="withEffect">
                                  <p:stCondLst>
                                    <p:cond delay="0"/>
                                  </p:stCondLst>
                                  <p:childTnLst>
                                    <p:set>
                                      <p:cBhvr rctx="PPT">
                                        <p:cTn id="20" dur="indefinite"/>
                                        <p:tgtEl>
                                          <p:spTgt spid="6">
                                            <p:txEl>
                                              <p:pRg st="0" end="0"/>
                                            </p:txEl>
                                          </p:spTgt>
                                        </p:tgtEl>
                                        <p:attrNameLst>
                                          <p:attrName>style.opacity</p:attrName>
                                        </p:attrNameLst>
                                      </p:cBhvr>
                                      <p:to>
                                        <p:strVal val="0"/>
                                      </p:to>
                                    </p:set>
                                    <p:animEffect filter="image" prLst="opacity: 0">
                                      <p:cBhvr rctx="IE">
                                        <p:cTn id="21" dur="indefinite"/>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1027"/>
                                        </p:tgtEl>
                                        <p:attrNameLst>
                                          <p:attrName>style.opacity</p:attrName>
                                        </p:attrNameLst>
                                      </p:cBhvr>
                                      <p:to>
                                        <p:strVal val="0"/>
                                      </p:to>
                                    </p:set>
                                    <p:animEffect filter="image" prLst="opacity: 0">
                                      <p:cBhvr rctx="IE">
                                        <p:cTn id="26" dur="indefinite"/>
                                        <p:tgtEl>
                                          <p:spTgt spid="1027"/>
                                        </p:tgtEl>
                                      </p:cBhvr>
                                    </p:animEffect>
                                  </p:childTnLst>
                                </p:cTn>
                              </p:par>
                              <p:par>
                                <p:cTn id="27" presetID="9" presetClass="emph" presetSubtype="0" nodeType="withEffect">
                                  <p:stCondLst>
                                    <p:cond delay="0"/>
                                  </p:stCondLst>
                                  <p:childTnLst>
                                    <p:set>
                                      <p:cBhvr rctx="PPT">
                                        <p:cTn id="28" dur="indefinite"/>
                                        <p:tgtEl>
                                          <p:spTgt spid="1026"/>
                                        </p:tgtEl>
                                        <p:attrNameLst>
                                          <p:attrName>style.opacity</p:attrName>
                                        </p:attrNameLst>
                                      </p:cBhvr>
                                      <p:to>
                                        <p:strVal val="1"/>
                                      </p:to>
                                    </p:set>
                                    <p:animEffect filter="image" prLst="opacity: 1">
                                      <p:cBhvr rctx="IE">
                                        <p:cTn id="29" dur="indefinite"/>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a:xfrm>
            <a:off x="1504953" y="3172143"/>
            <a:ext cx="6641520" cy="1122362"/>
          </a:xfrm>
        </p:spPr>
        <p:txBody>
          <a:bodyPr>
            <a:normAutofit/>
          </a:bodyPr>
          <a:lstStyle/>
          <a:p>
            <a:r>
              <a:rPr lang="en-GB" sz="3600" dirty="0" smtClean="0">
                <a:solidFill>
                  <a:schemeClr val="bg2"/>
                </a:solidFill>
              </a:rPr>
              <a:t>Macros security settings</a:t>
            </a:r>
            <a:endParaRPr lang="en-GB" sz="3600" dirty="0">
              <a:solidFill>
                <a:schemeClr val="bg2"/>
              </a:solidFill>
            </a:endParaRPr>
          </a:p>
        </p:txBody>
      </p:sp>
      <p:pic>
        <p:nvPicPr>
          <p:cNvPr id="2050" name="Picture 2" descr="C:\Users\k0st4s\Documents\Mwr_notes\EMET  Bypasses\Work-with-Vince\Presentation\screenshots\trust-cen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533" y="2833156"/>
            <a:ext cx="13341201" cy="1088284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7121679" y="7356759"/>
            <a:ext cx="23409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Oval 8"/>
          <p:cNvSpPr/>
          <p:nvPr/>
        </p:nvSpPr>
        <p:spPr>
          <a:xfrm>
            <a:off x="7080115" y="3920843"/>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 name="Oval 9"/>
          <p:cNvSpPr/>
          <p:nvPr/>
        </p:nvSpPr>
        <p:spPr>
          <a:xfrm>
            <a:off x="7093970" y="5652656"/>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426892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504948" y="4404360"/>
            <a:ext cx="23183851" cy="8896004"/>
          </a:xfrm>
        </p:spPr>
        <p:txBody>
          <a:bodyPr>
            <a:normAutofit lnSpcReduction="10000"/>
          </a:bodyPr>
          <a:lstStyle/>
          <a:p>
            <a:r>
              <a:rPr lang="en-GB" sz="6000" dirty="0" smtClean="0">
                <a:solidFill>
                  <a:schemeClr val="bg1"/>
                </a:solidFill>
                <a:latin typeface="+mj-lt"/>
              </a:rPr>
              <a:t>Every Office version ships with its own GPO Templates (ADMX/ADML)</a:t>
            </a:r>
          </a:p>
          <a:p>
            <a:pPr lvl="2"/>
            <a:r>
              <a:rPr lang="en-GB" sz="6000" dirty="0" smtClean="0">
                <a:solidFill>
                  <a:schemeClr val="bg1"/>
                </a:solidFill>
                <a:latin typeface="Lucida Console" panose="020B0609040504020204" pitchFamily="49" charset="0"/>
              </a:rPr>
              <a:t>Multiple settings within the GPO </a:t>
            </a:r>
            <a:endParaRPr lang="en-GB" sz="6000" dirty="0">
              <a:solidFill>
                <a:schemeClr val="bg1"/>
              </a:solidFill>
              <a:latin typeface="Lucida Console" panose="020B0609040504020204" pitchFamily="49" charset="0"/>
            </a:endParaRPr>
          </a:p>
          <a:p>
            <a:pPr lvl="3"/>
            <a:r>
              <a:rPr lang="en-GB" dirty="0">
                <a:solidFill>
                  <a:schemeClr val="bg1"/>
                </a:solidFill>
                <a:latin typeface="Lucida Console" panose="020B0609040504020204" pitchFamily="49" charset="0"/>
              </a:rPr>
              <a:t>+ </a:t>
            </a:r>
            <a:r>
              <a:rPr lang="en-GB" sz="4400" dirty="0" smtClean="0">
                <a:solidFill>
                  <a:schemeClr val="bg1"/>
                </a:solidFill>
                <a:latin typeface="Lucida Console" panose="020B0609040504020204" pitchFamily="49" charset="0"/>
              </a:rPr>
              <a:t>Machine &gt; Administrative Templates &gt; Microsoft Office {version</a:t>
            </a:r>
            <a:r>
              <a:rPr lang="en-GB" sz="4400" dirty="0">
                <a:solidFill>
                  <a:schemeClr val="bg1"/>
                </a:solidFill>
                <a:latin typeface="Lucida Console" panose="020B0609040504020204" pitchFamily="49" charset="0"/>
              </a:rPr>
              <a:t>}</a:t>
            </a:r>
            <a:endParaRPr lang="en-GB" sz="4400" dirty="0" smtClean="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Microsoft Office {</a:t>
            </a:r>
            <a:r>
              <a:rPr lang="en-GB" sz="4400" dirty="0" smtClean="0">
                <a:solidFill>
                  <a:schemeClr val="bg1"/>
                </a:solidFill>
                <a:latin typeface="Lucida Console" panose="020B0609040504020204" pitchFamily="49" charset="0"/>
              </a:rPr>
              <a:t>version} &gt; 	Security Settings</a:t>
            </a:r>
            <a:endParaRPr lang="en-GB" sz="4400" dirty="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{version}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Options &gt; Security &gt; 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Office settings via GPO</a:t>
            </a:r>
            <a:endParaRPr lang="en-GB" sz="3600" dirty="0">
              <a:solidFill>
                <a:schemeClr val="bg2"/>
              </a:solidFill>
            </a:endParaRPr>
          </a:p>
        </p:txBody>
      </p:sp>
      <p:pic>
        <p:nvPicPr>
          <p:cNvPr id="3074" name="Picture 2" descr="C:\Users\k0st4s\Documents\Mwr_notes\EMET  Bypasses\Work-with-Vince\Presentation\screenshots\macros-disabled-gpo-endpo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382" y="3572129"/>
            <a:ext cx="16444623" cy="909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087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3074"/>
                                        </p:tgtEl>
                                        <p:attrNameLst>
                                          <p:attrName>style.opacity</p:attrName>
                                        </p:attrNameLst>
                                      </p:cBhvr>
                                      <p:to>
                                        <p:strVal val="0"/>
                                      </p:to>
                                    </p:set>
                                    <p:animEffect filter="image" prLst="opacity: 0">
                                      <p:cBhvr rctx="IE">
                                        <p:cTn id="22" dur="indefinite"/>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grpId="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par>
                                <p:cTn id="31" presetID="9" presetClass="emph" presetSubtype="0" grpId="0" nodeType="withEffect">
                                  <p:stCondLst>
                                    <p:cond delay="0"/>
                                  </p:stCondLst>
                                  <p:childTnLst>
                                    <p:set>
                                      <p:cBhvr rctx="PPT">
                                        <p:cTn id="32" dur="indefinite"/>
                                        <p:tgtEl>
                                          <p:spTgt spid="6">
                                            <p:txEl>
                                              <p:pRg st="2" end="2"/>
                                            </p:txEl>
                                          </p:spTgt>
                                        </p:tgtEl>
                                        <p:attrNameLst>
                                          <p:attrName>style.opacity</p:attrName>
                                        </p:attrNameLst>
                                      </p:cBhvr>
                                      <p:to>
                                        <p:strVal val="1"/>
                                      </p:to>
                                    </p:set>
                                    <p:animEffect filter="image" prLst="opacity: 1">
                                      <p:cBhvr rctx="IE">
                                        <p:cTn id="33" dur="indefinite"/>
                                        <p:tgtEl>
                                          <p:spTgt spid="6">
                                            <p:txEl>
                                              <p:pRg st="2" end="2"/>
                                            </p:txEl>
                                          </p:spTgt>
                                        </p:tgtEl>
                                      </p:cBhvr>
                                    </p:animEffect>
                                  </p:childTnLst>
                                </p:cTn>
                              </p:par>
                              <p:par>
                                <p:cTn id="34" presetID="9" presetClass="emph" presetSubtype="0" grpId="0" nodeType="withEffect">
                                  <p:stCondLst>
                                    <p:cond delay="0"/>
                                  </p:stCondLst>
                                  <p:childTnLst>
                                    <p:set>
                                      <p:cBhvr rctx="PPT">
                                        <p:cTn id="35" dur="indefinite"/>
                                        <p:tgtEl>
                                          <p:spTgt spid="6">
                                            <p:txEl>
                                              <p:pRg st="3" end="3"/>
                                            </p:txEl>
                                          </p:spTgt>
                                        </p:tgtEl>
                                        <p:attrNameLst>
                                          <p:attrName>style.opacity</p:attrName>
                                        </p:attrNameLst>
                                      </p:cBhvr>
                                      <p:to>
                                        <p:strVal val="1"/>
                                      </p:to>
                                    </p:set>
                                    <p:animEffect filter="image" prLst="opacity: 1">
                                      <p:cBhvr rctx="IE">
                                        <p:cTn id="36" dur="indefinite"/>
                                        <p:tgtEl>
                                          <p:spTgt spid="6">
                                            <p:txEl>
                                              <p:pRg st="3" end="3"/>
                                            </p:txEl>
                                          </p:spTgt>
                                        </p:tgtEl>
                                      </p:cBhvr>
                                    </p:animEffect>
                                  </p:childTnLst>
                                </p:cTn>
                              </p:par>
                              <p:par>
                                <p:cTn id="37" presetID="9" presetClass="emph" presetSubtype="0" grpId="0" nodeType="withEffect">
                                  <p:stCondLst>
                                    <p:cond delay="0"/>
                                  </p:stCondLst>
                                  <p:childTnLst>
                                    <p:set>
                                      <p:cBhvr rctx="PPT">
                                        <p:cTn id="38" dur="indefinite"/>
                                        <p:tgtEl>
                                          <p:spTgt spid="6">
                                            <p:txEl>
                                              <p:pRg st="4" end="4"/>
                                            </p:txEl>
                                          </p:spTgt>
                                        </p:tgtEl>
                                        <p:attrNameLst>
                                          <p:attrName>style.opacity</p:attrName>
                                        </p:attrNameLst>
                                      </p:cBhvr>
                                      <p:to>
                                        <p:strVal val="1"/>
                                      </p:to>
                                    </p:set>
                                    <p:animEffect filter="image" prLst="opacity: 1">
                                      <p:cBhvr rctx="IE">
                                        <p:cTn id="39" dur="indefinite"/>
                                        <p:tgtEl>
                                          <p:spTgt spid="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nodeType="clickEffect">
                                  <p:stCondLst>
                                    <p:cond delay="0"/>
                                  </p:stCondLst>
                                  <p:childTnLst>
                                    <p:set>
                                      <p:cBhvr rctx="PPT">
                                        <p:cTn id="43" dur="indefinite"/>
                                        <p:tgtEl>
                                          <p:spTgt spid="6">
                                            <p:txEl>
                                              <p:pRg st="0" end="0"/>
                                            </p:txEl>
                                          </p:spTgt>
                                        </p:tgtEl>
                                        <p:attrNameLst>
                                          <p:attrName>style.opacity</p:attrName>
                                        </p:attrNameLst>
                                      </p:cBhvr>
                                      <p:to>
                                        <p:strVal val="0"/>
                                      </p:to>
                                    </p:set>
                                    <p:animEffect filter="image" prLst="opacity: 0">
                                      <p:cBhvr rctx="IE">
                                        <p:cTn id="44" dur="indefinite"/>
                                        <p:tgtEl>
                                          <p:spTgt spid="6">
                                            <p:txEl>
                                              <p:pRg st="0" end="0"/>
                                            </p:txEl>
                                          </p:spTgt>
                                        </p:tgtEl>
                                      </p:cBhvr>
                                    </p:animEffect>
                                  </p:childTnLst>
                                </p:cTn>
                              </p:par>
                              <p:par>
                                <p:cTn id="45" presetID="9" presetClass="emph" presetSubtype="0" nodeType="withEffect">
                                  <p:stCondLst>
                                    <p:cond delay="0"/>
                                  </p:stCondLst>
                                  <p:childTnLst>
                                    <p:set>
                                      <p:cBhvr rctx="PPT">
                                        <p:cTn id="46" dur="indefinite"/>
                                        <p:tgtEl>
                                          <p:spTgt spid="6">
                                            <p:txEl>
                                              <p:pRg st="1" end="1"/>
                                            </p:txEl>
                                          </p:spTgt>
                                        </p:tgtEl>
                                        <p:attrNameLst>
                                          <p:attrName>style.opacity</p:attrName>
                                        </p:attrNameLst>
                                      </p:cBhvr>
                                      <p:to>
                                        <p:strVal val="0"/>
                                      </p:to>
                                    </p:set>
                                    <p:animEffect filter="image" prLst="opacity: 0">
                                      <p:cBhvr rctx="IE">
                                        <p:cTn id="47" dur="indefinite"/>
                                        <p:tgtEl>
                                          <p:spTgt spid="6">
                                            <p:txEl>
                                              <p:pRg st="1" end="1"/>
                                            </p:txEl>
                                          </p:spTgt>
                                        </p:tgtEl>
                                      </p:cBhvr>
                                    </p:animEffect>
                                  </p:childTnLst>
                                </p:cTn>
                              </p:par>
                              <p:par>
                                <p:cTn id="48" presetID="9" presetClass="emph" presetSubtype="0" nodeType="withEffect">
                                  <p:stCondLst>
                                    <p:cond delay="0"/>
                                  </p:stCondLst>
                                  <p:childTnLst>
                                    <p:set>
                                      <p:cBhvr rctx="PPT">
                                        <p:cTn id="49" dur="indefinite"/>
                                        <p:tgtEl>
                                          <p:spTgt spid="6">
                                            <p:txEl>
                                              <p:pRg st="2" end="2"/>
                                            </p:txEl>
                                          </p:spTgt>
                                        </p:tgtEl>
                                        <p:attrNameLst>
                                          <p:attrName>style.opacity</p:attrName>
                                        </p:attrNameLst>
                                      </p:cBhvr>
                                      <p:to>
                                        <p:strVal val="0"/>
                                      </p:to>
                                    </p:set>
                                    <p:animEffect filter="image" prLst="opacity: 0">
                                      <p:cBhvr rctx="IE">
                                        <p:cTn id="50" dur="indefinite"/>
                                        <p:tgtEl>
                                          <p:spTgt spid="6">
                                            <p:txEl>
                                              <p:pRg st="2" end="2"/>
                                            </p:txEl>
                                          </p:spTgt>
                                        </p:tgtEl>
                                      </p:cBhvr>
                                    </p:animEffect>
                                  </p:childTnLst>
                                </p:cTn>
                              </p:par>
                              <p:par>
                                <p:cTn id="51" presetID="9" presetClass="emph" presetSubtype="0" nodeType="withEffect">
                                  <p:stCondLst>
                                    <p:cond delay="0"/>
                                  </p:stCondLst>
                                  <p:childTnLst>
                                    <p:set>
                                      <p:cBhvr rctx="PPT">
                                        <p:cTn id="52" dur="indefinite"/>
                                        <p:tgtEl>
                                          <p:spTgt spid="6">
                                            <p:txEl>
                                              <p:pRg st="3" end="3"/>
                                            </p:txEl>
                                          </p:spTgt>
                                        </p:tgtEl>
                                        <p:attrNameLst>
                                          <p:attrName>style.opacity</p:attrName>
                                        </p:attrNameLst>
                                      </p:cBhvr>
                                      <p:to>
                                        <p:strVal val="0"/>
                                      </p:to>
                                    </p:set>
                                    <p:animEffect filter="image" prLst="opacity: 0">
                                      <p:cBhvr rctx="IE">
                                        <p:cTn id="53" dur="indefinite"/>
                                        <p:tgtEl>
                                          <p:spTgt spid="6">
                                            <p:txEl>
                                              <p:pRg st="3" end="3"/>
                                            </p:txEl>
                                          </p:spTgt>
                                        </p:tgtEl>
                                      </p:cBhvr>
                                    </p:animEffect>
                                  </p:childTnLst>
                                </p:cTn>
                              </p:par>
                              <p:par>
                                <p:cTn id="54" presetID="9" presetClass="emph" presetSubtype="0" nodeType="withEffect">
                                  <p:stCondLst>
                                    <p:cond delay="0"/>
                                  </p:stCondLst>
                                  <p:childTnLst>
                                    <p:set>
                                      <p:cBhvr rctx="PPT">
                                        <p:cTn id="55" dur="indefinite"/>
                                        <p:tgtEl>
                                          <p:spTgt spid="6">
                                            <p:txEl>
                                              <p:pRg st="4" end="4"/>
                                            </p:txEl>
                                          </p:spTgt>
                                        </p:tgtEl>
                                        <p:attrNameLst>
                                          <p:attrName>style.opacity</p:attrName>
                                        </p:attrNameLst>
                                      </p:cBhvr>
                                      <p:to>
                                        <p:strVal val="0"/>
                                      </p:to>
                                    </p:set>
                                    <p:animEffect filter="image" prLst="opacity: 0">
                                      <p:cBhvr rctx="IE">
                                        <p:cTn id="56" dur="indefinite"/>
                                        <p:tgtEl>
                                          <p:spTgt spid="6">
                                            <p:txEl>
                                              <p:pRg st="4" end="4"/>
                                            </p:txEl>
                                          </p:spTgt>
                                        </p:tgtEl>
                                      </p:cBhvr>
                                    </p:animEffect>
                                  </p:childTnLst>
                                </p:cTn>
                              </p:par>
                              <p:par>
                                <p:cTn id="57" presetID="9" presetClass="emph" presetSubtype="0" nodeType="withEffect">
                                  <p:stCondLst>
                                    <p:cond delay="0"/>
                                  </p:stCondLst>
                                  <p:childTnLst>
                                    <p:set>
                                      <p:cBhvr rctx="PPT">
                                        <p:cTn id="58" dur="indefinite"/>
                                        <p:tgtEl>
                                          <p:spTgt spid="3074"/>
                                        </p:tgtEl>
                                        <p:attrNameLst>
                                          <p:attrName>style.opacity</p:attrName>
                                        </p:attrNameLst>
                                      </p:cBhvr>
                                      <p:to>
                                        <p:strVal val="1"/>
                                      </p:to>
                                    </p:set>
                                    <p:animEffect filter="image" prLst="opacity: 1">
                                      <p:cBhvr rctx="IE">
                                        <p:cTn id="59" dur="indefinite"/>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Trusted Locations</a:t>
            </a:r>
          </a:p>
          <a:p>
            <a:r>
              <a:rPr lang="en-GB" sz="6000" dirty="0" smtClean="0">
                <a:solidFill>
                  <a:schemeClr val="bg1"/>
                </a:solidFill>
                <a:latin typeface="+mj-lt"/>
              </a:rPr>
              <a:t>Trusted Documents</a:t>
            </a:r>
          </a:p>
          <a:p>
            <a:r>
              <a:rPr lang="en-GB" sz="6000" dirty="0" smtClean="0">
                <a:solidFill>
                  <a:schemeClr val="bg1"/>
                </a:solidFill>
                <a:latin typeface="+mj-lt"/>
              </a:rPr>
              <a:t>Trusted Publishers</a:t>
            </a:r>
          </a:p>
          <a:p>
            <a:r>
              <a:rPr lang="en-GB" sz="6000" dirty="0" smtClean="0">
                <a:solidFill>
                  <a:schemeClr val="bg1"/>
                </a:solidFill>
                <a:latin typeface="+mj-lt"/>
              </a:rPr>
              <a:t>Trusted App </a:t>
            </a:r>
            <a:r>
              <a:rPr lang="en-GB" sz="6000" dirty="0" err="1" smtClean="0">
                <a:solidFill>
                  <a:schemeClr val="bg1"/>
                </a:solidFill>
                <a:latin typeface="+mj-lt"/>
              </a:rPr>
              <a:t>Catalogs</a:t>
            </a:r>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Too many trusts</a:t>
            </a:r>
            <a:endParaRPr lang="en-GB" sz="3600" dirty="0">
              <a:solidFill>
                <a:schemeClr val="bg2"/>
              </a:solidFill>
            </a:endParaRPr>
          </a:p>
        </p:txBody>
      </p:sp>
      <p:pic>
        <p:nvPicPr>
          <p:cNvPr id="4098" name="Picture 2" descr="C:\Users\k0st4s\Documents\Mwr_notes\EMET  Bypasses\Work-with-Vince\Presentation\screenshots\tru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016" y="3914775"/>
            <a:ext cx="11583988" cy="7708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327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0"/>
                                      </p:to>
                                    </p:set>
                                    <p:animEffect filter="image" prLst="opacity: 0">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
                                      </p:to>
                                    </p:set>
                                    <p:animEffect filter="image" prLst="opacity: 0">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
                                      </p:to>
                                    </p:set>
                                    <p:animEffect filter="image" prLst="opacity: 0">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
                                      </p:to>
                                    </p:set>
                                    <p:animEffect filter="image" prLst="opacity: 0">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4098"/>
                                        </p:tgtEl>
                                        <p:attrNameLst>
                                          <p:attrName>ppt_x</p:attrName>
                                        </p:attrNameLst>
                                      </p:cBhvr>
                                      <p:tavLst>
                                        <p:tav tm="0">
                                          <p:val>
                                            <p:strVal val="ppt_x"/>
                                          </p:val>
                                        </p:tav>
                                        <p:tav tm="100000">
                                          <p:val>
                                            <p:strVal val="ppt_x"/>
                                          </p:val>
                                        </p:tav>
                                      </p:tavLst>
                                    </p:anim>
                                    <p:anim calcmode="lin" valueType="num">
                                      <p:cBhvr additive="base">
                                        <p:cTn id="21" dur="500"/>
                                        <p:tgtEl>
                                          <p:spTgt spid="4098"/>
                                        </p:tgtEl>
                                        <p:attrNameLst>
                                          <p:attrName>ppt_y</p:attrName>
                                        </p:attrNameLst>
                                      </p:cBhvr>
                                      <p:tavLst>
                                        <p:tav tm="0">
                                          <p:val>
                                            <p:strVal val="ppt_y"/>
                                          </p:val>
                                        </p:tav>
                                        <p:tav tm="100000">
                                          <p:val>
                                            <p:strVal val="1+ppt_h/2"/>
                                          </p:val>
                                        </p:tav>
                                      </p:tavLst>
                                    </p:anim>
                                    <p:set>
                                      <p:cBhvr>
                                        <p:cTn id="22" dur="1" fill="hold">
                                          <p:stCondLst>
                                            <p:cond delay="499"/>
                                          </p:stCondLst>
                                        </p:cTn>
                                        <p:tgtEl>
                                          <p:spTgt spid="409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1"/>
                                      </p:to>
                                    </p:set>
                                    <p:animEffect filter="image" prLst="opacity: 1">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0.25"/>
                                      </p:to>
                                    </p:set>
                                    <p:animEffect filter="image" prLst="opacity: 0.25">
                                      <p:cBhvr rctx="IE">
                                        <p:cTn id="30" dur="indefinite"/>
                                        <p:tgtEl>
                                          <p:spTgt spid="6">
                                            <p:txEl>
                                              <p:pRg st="1" end="1"/>
                                            </p:txEl>
                                          </p:spTgt>
                                        </p:tgtEl>
                                      </p:cBhvr>
                                    </p:animEffect>
                                  </p:childTnLst>
                                </p:cTn>
                              </p:par>
                              <p:par>
                                <p:cTn id="31" presetID="9" presetClass="emph" presetSubtype="0" nodeType="withEffect">
                                  <p:stCondLst>
                                    <p:cond delay="0"/>
                                  </p:stCondLst>
                                  <p:childTnLst>
                                    <p:set>
                                      <p:cBhvr rctx="PPT">
                                        <p:cTn id="32" dur="indefinite"/>
                                        <p:tgtEl>
                                          <p:spTgt spid="6">
                                            <p:txEl>
                                              <p:pRg st="2" end="2"/>
                                            </p:txEl>
                                          </p:spTgt>
                                        </p:tgtEl>
                                        <p:attrNameLst>
                                          <p:attrName>style.opacity</p:attrName>
                                        </p:attrNameLst>
                                      </p:cBhvr>
                                      <p:to>
                                        <p:strVal val="0.25"/>
                                      </p:to>
                                    </p:set>
                                    <p:animEffect filter="image" prLst="opacity: 0.25">
                                      <p:cBhvr rctx="IE">
                                        <p:cTn id="33" dur="indefinite"/>
                                        <p:tgtEl>
                                          <p:spTgt spid="6">
                                            <p:txEl>
                                              <p:pRg st="2" end="2"/>
                                            </p:txEl>
                                          </p:spTgt>
                                        </p:tgtEl>
                                      </p:cBhvr>
                                    </p:animEffect>
                                  </p:childTnLst>
                                </p:cTn>
                              </p:par>
                              <p:par>
                                <p:cTn id="34" presetID="9" presetClass="emph" presetSubtype="0" nodeType="withEffect">
                                  <p:stCondLst>
                                    <p:cond delay="0"/>
                                  </p:stCondLst>
                                  <p:childTnLst>
                                    <p:set>
                                      <p:cBhvr rctx="PPT">
                                        <p:cTn id="35" dur="indefinite"/>
                                        <p:tgtEl>
                                          <p:spTgt spid="6">
                                            <p:txEl>
                                              <p:pRg st="3" end="3"/>
                                            </p:txEl>
                                          </p:spTgt>
                                        </p:tgtEl>
                                        <p:attrNameLst>
                                          <p:attrName>style.opacity</p:attrName>
                                        </p:attrNameLst>
                                      </p:cBhvr>
                                      <p:to>
                                        <p:strVal val="0.25"/>
                                      </p:to>
                                    </p:set>
                                    <p:animEffect filter="image" prLst="opacity: 0.25">
                                      <p:cBhvr rctx="IE">
                                        <p:cTn id="36" dur="indefinite"/>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mph" presetSubtype="0" nodeType="clickEffect">
                                  <p:stCondLst>
                                    <p:cond delay="0"/>
                                  </p:stCondLst>
                                  <p:childTnLst>
                                    <p:set>
                                      <p:cBhvr rctx="PPT">
                                        <p:cTn id="40" dur="indefinite"/>
                                        <p:tgtEl>
                                          <p:spTgt spid="6">
                                            <p:txEl>
                                              <p:pRg st="0" end="0"/>
                                            </p:txEl>
                                          </p:spTgt>
                                        </p:tgtEl>
                                        <p:attrNameLst>
                                          <p:attrName>style.opacity</p:attrName>
                                        </p:attrNameLst>
                                      </p:cBhvr>
                                      <p:to>
                                        <p:strVal val="0.25"/>
                                      </p:to>
                                    </p:set>
                                    <p:animEffect filter="image" prLst="opacity: 0.25">
                                      <p:cBhvr rctx="IE">
                                        <p:cTn id="41" dur="indefinite"/>
                                        <p:tgtEl>
                                          <p:spTgt spid="6">
                                            <p:txEl>
                                              <p:pRg st="0" end="0"/>
                                            </p:txEl>
                                          </p:spTgt>
                                        </p:tgtEl>
                                      </p:cBhvr>
                                    </p:animEffect>
                                  </p:childTnLst>
                                </p:cTn>
                              </p:par>
                              <p:par>
                                <p:cTn id="42" presetID="9" presetClass="emph" presetSubtype="0" nodeType="withEffect">
                                  <p:stCondLst>
                                    <p:cond delay="0"/>
                                  </p:stCondLst>
                                  <p:childTnLst>
                                    <p:set>
                                      <p:cBhvr rctx="PPT">
                                        <p:cTn id="43" dur="indefinite"/>
                                        <p:tgtEl>
                                          <p:spTgt spid="6">
                                            <p:txEl>
                                              <p:pRg st="1" end="1"/>
                                            </p:txEl>
                                          </p:spTgt>
                                        </p:tgtEl>
                                        <p:attrNameLst>
                                          <p:attrName>style.opacity</p:attrName>
                                        </p:attrNameLst>
                                      </p:cBhvr>
                                      <p:to>
                                        <p:strVal val="1"/>
                                      </p:to>
                                    </p:set>
                                    <p:animEffect filter="image" prLst="opacity: 1">
                                      <p:cBhvr rctx="IE">
                                        <p:cTn id="44" dur="indefinite"/>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mph" presetSubtype="0" nodeType="clickEffect">
                                  <p:stCondLst>
                                    <p:cond delay="0"/>
                                  </p:stCondLst>
                                  <p:childTnLst>
                                    <p:set>
                                      <p:cBhvr rctx="PPT">
                                        <p:cTn id="48" dur="indefinite"/>
                                        <p:tgtEl>
                                          <p:spTgt spid="6">
                                            <p:txEl>
                                              <p:pRg st="1" end="1"/>
                                            </p:txEl>
                                          </p:spTgt>
                                        </p:tgtEl>
                                        <p:attrNameLst>
                                          <p:attrName>style.opacity</p:attrName>
                                        </p:attrNameLst>
                                      </p:cBhvr>
                                      <p:to>
                                        <p:strVal val="0.25"/>
                                      </p:to>
                                    </p:set>
                                    <p:animEffect filter="image" prLst="opacity: 0.25">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1"/>
                                      </p:to>
                                    </p:set>
                                    <p:animEffect filter="image" prLst="opacity: 1">
                                      <p:cBhvr rctx="IE">
                                        <p:cTn id="52" dur="indefinite"/>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6">
                                            <p:txEl>
                                              <p:pRg st="2" end="2"/>
                                            </p:txEl>
                                          </p:spTgt>
                                        </p:tgtEl>
                                        <p:attrNameLst>
                                          <p:attrName>style.opacity</p:attrName>
                                        </p:attrNameLst>
                                      </p:cBhvr>
                                      <p:to>
                                        <p:strVal val="0.25"/>
                                      </p:to>
                                    </p:set>
                                    <p:animEffect filter="image" prLst="opacity: 0.25">
                                      <p:cBhvr rctx="IE">
                                        <p:cTn id="57" dur="indefinite"/>
                                        <p:tgtEl>
                                          <p:spTgt spid="6">
                                            <p:txEl>
                                              <p:pRg st="2" end="2"/>
                                            </p:txEl>
                                          </p:spTgt>
                                        </p:tgtEl>
                                      </p:cBhvr>
                                    </p:animEffect>
                                  </p:childTnLst>
                                </p:cTn>
                              </p:par>
                              <p:par>
                                <p:cTn id="58" presetID="9" presetClass="emph" presetSubtype="0" nodeType="withEffect">
                                  <p:stCondLst>
                                    <p:cond delay="0"/>
                                  </p:stCondLst>
                                  <p:childTnLst>
                                    <p:set>
                                      <p:cBhvr rctx="PPT">
                                        <p:cTn id="59" dur="indefinite"/>
                                        <p:tgtEl>
                                          <p:spTgt spid="6">
                                            <p:txEl>
                                              <p:pRg st="3" end="3"/>
                                            </p:txEl>
                                          </p:spTgt>
                                        </p:tgtEl>
                                        <p:attrNameLst>
                                          <p:attrName>style.opacity</p:attrName>
                                        </p:attrNameLst>
                                      </p:cBhvr>
                                      <p:to>
                                        <p:strVal val="1"/>
                                      </p:to>
                                    </p:set>
                                    <p:animEffect filter="image" prLst="opacity: 1">
                                      <p:cBhvr rctx="IE">
                                        <p:cTn id="6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are paths where security policies do not apply</a:t>
            </a:r>
          </a:p>
          <a:p>
            <a:r>
              <a:rPr lang="en-GB" sz="6000" dirty="0" smtClean="0">
                <a:solidFill>
                  <a:schemeClr val="bg1"/>
                </a:solidFill>
              </a:rPr>
              <a:t>Each Office application comes </a:t>
            </a:r>
            <a:r>
              <a:rPr lang="en-GB" sz="6000" dirty="0">
                <a:solidFill>
                  <a:schemeClr val="bg1"/>
                </a:solidFill>
              </a:rPr>
              <a:t>with </a:t>
            </a:r>
            <a:r>
              <a:rPr lang="en-GB" sz="6000" dirty="0" smtClean="0">
                <a:solidFill>
                  <a:schemeClr val="bg1"/>
                </a:solidFill>
              </a:rPr>
              <a:t>its own predefined </a:t>
            </a:r>
            <a:r>
              <a:rPr lang="en-GB" sz="6000" dirty="0">
                <a:solidFill>
                  <a:schemeClr val="bg1"/>
                </a:solidFill>
              </a:rPr>
              <a:t>set of trusted </a:t>
            </a:r>
            <a:r>
              <a:rPr lang="en-GB" sz="6000" dirty="0" smtClean="0">
                <a:solidFill>
                  <a:schemeClr val="bg1"/>
                </a:solidFill>
              </a:rPr>
              <a:t>locations, including user writable paths…</a:t>
            </a:r>
          </a:p>
          <a:p>
            <a:pPr lvl="3"/>
            <a:r>
              <a:rPr lang="en-GB" dirty="0" smtClean="0">
                <a:solidFill>
                  <a:schemeClr val="bg1"/>
                </a:solidFill>
                <a:latin typeface="Lucida Console" panose="020B0609040504020204" pitchFamily="49" charset="0"/>
              </a:rPr>
              <a:t>+ {User Home}\</a:t>
            </a:r>
            <a:r>
              <a:rPr lang="en-GB"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\Roaming\Microsoft\Templates</a:t>
            </a: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\Roaming\Microsoft\Word\</a:t>
            </a:r>
            <a:r>
              <a:rPr lang="en-GB" sz="4400" dirty="0" err="1" smtClean="0">
                <a:solidFill>
                  <a:schemeClr val="bg1"/>
                </a:solidFill>
                <a:latin typeface="Lucida Console" panose="020B0609040504020204" pitchFamily="49" charset="0"/>
              </a:rPr>
              <a:t>Startup</a:t>
            </a:r>
            <a:endParaRPr lang="en-GB" sz="4400" dirty="0" smtClean="0">
              <a:solidFill>
                <a:schemeClr val="bg1"/>
              </a:solidFill>
              <a:latin typeface="Lucida Console" panose="020B0609040504020204" pitchFamily="49" charset="0"/>
            </a:endParaRP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\Roaming\Microsoft\Excel\XLSTART</a:t>
            </a:r>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a:t>
            </a:r>
            <a:endParaRPr lang="en-GB" sz="3600" dirty="0">
              <a:solidFill>
                <a:schemeClr val="bg2"/>
              </a:solidFill>
            </a:endParaRPr>
          </a:p>
        </p:txBody>
      </p:sp>
    </p:spTree>
    <p:extLst>
      <p:ext uri="{BB962C8B-B14F-4D97-AF65-F5344CB8AC3E}">
        <p14:creationId xmlns:p14="http://schemas.microsoft.com/office/powerpoint/2010/main" val="2583405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par>
                                <p:cTn id="28" presetID="9" presetClass="emph" presetSubtype="0" nodeType="withEffect">
                                  <p:stCondLst>
                                    <p:cond delay="0"/>
                                  </p:stCondLst>
                                  <p:childTnLst>
                                    <p:set>
                                      <p:cBhvr rctx="PPT">
                                        <p:cTn id="29" dur="indefinite"/>
                                        <p:tgtEl>
                                          <p:spTgt spid="6">
                                            <p:txEl>
                                              <p:pRg st="2" end="2"/>
                                            </p:txEl>
                                          </p:spTgt>
                                        </p:tgtEl>
                                        <p:attrNameLst>
                                          <p:attrName>style.opacity</p:attrName>
                                        </p:attrNameLst>
                                      </p:cBhvr>
                                      <p:to>
                                        <p:strVal val="1"/>
                                      </p:to>
                                    </p:set>
                                    <p:animEffect filter="image" prLst="opacity: 1">
                                      <p:cBhvr rctx="IE">
                                        <p:cTn id="30" dur="indefinite"/>
                                        <p:tgtEl>
                                          <p:spTgt spid="6">
                                            <p:txEl>
                                              <p:pRg st="2" end="2"/>
                                            </p:txEl>
                                          </p:spTgt>
                                        </p:tgtEl>
                                      </p:cBhvr>
                                    </p:animEffect>
                                  </p:childTnLst>
                                </p:cTn>
                              </p:par>
                              <p:par>
                                <p:cTn id="31" presetID="9" presetClass="emph" presetSubtype="0" nodeType="withEffect">
                                  <p:stCondLst>
                                    <p:cond delay="0"/>
                                  </p:stCondLst>
                                  <p:childTnLst>
                                    <p:set>
                                      <p:cBhvr rctx="PPT">
                                        <p:cTn id="32" dur="indefinite"/>
                                        <p:tgtEl>
                                          <p:spTgt spid="6">
                                            <p:txEl>
                                              <p:pRg st="3" end="3"/>
                                            </p:txEl>
                                          </p:spTgt>
                                        </p:tgtEl>
                                        <p:attrNameLst>
                                          <p:attrName>style.opacity</p:attrName>
                                        </p:attrNameLst>
                                      </p:cBhvr>
                                      <p:to>
                                        <p:strVal val="1"/>
                                      </p:to>
                                    </p:set>
                                    <p:animEffect filter="image" prLst="opacity: 1">
                                      <p:cBhvr rctx="IE">
                                        <p:cTn id="33" dur="indefinite"/>
                                        <p:tgtEl>
                                          <p:spTgt spid="6">
                                            <p:txEl>
                                              <p:pRg st="3" end="3"/>
                                            </p:txEl>
                                          </p:spTgt>
                                        </p:tgtEl>
                                      </p:cBhvr>
                                    </p:animEffect>
                                  </p:childTnLst>
                                </p:cTn>
                              </p:par>
                              <p:par>
                                <p:cTn id="34" presetID="9" presetClass="emph" presetSubtype="0" nodeType="withEffect">
                                  <p:stCondLst>
                                    <p:cond delay="0"/>
                                  </p:stCondLst>
                                  <p:childTnLst>
                                    <p:set>
                                      <p:cBhvr rctx="PPT">
                                        <p:cTn id="35" dur="indefinite"/>
                                        <p:tgtEl>
                                          <p:spTgt spid="6">
                                            <p:txEl>
                                              <p:pRg st="4" end="4"/>
                                            </p:txEl>
                                          </p:spTgt>
                                        </p:tgtEl>
                                        <p:attrNameLst>
                                          <p:attrName>style.opacity</p:attrName>
                                        </p:attrNameLst>
                                      </p:cBhvr>
                                      <p:to>
                                        <p:strVal val="1"/>
                                      </p:to>
                                    </p:set>
                                    <p:animEffect filter="image" prLst="opacity: 1">
                                      <p:cBhvr rctx="IE">
                                        <p:cTn id="3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can be controlled via GPO</a:t>
            </a:r>
          </a:p>
          <a:p>
            <a:r>
              <a:rPr lang="en-GB" sz="6000" dirty="0" smtClean="0">
                <a:solidFill>
                  <a:schemeClr val="bg1"/>
                </a:solidFill>
              </a:rPr>
              <a:t>Settings are defined within the user’s GPO configuration</a:t>
            </a:r>
          </a:p>
          <a:p>
            <a:pPr lvl="3"/>
            <a:r>
              <a:rPr lang="en-GB" sz="4400" dirty="0">
                <a:solidFill>
                  <a:schemeClr val="bg1"/>
                </a:solidFill>
                <a:latin typeface="Lucida Console" panose="020B0609040504020204" pitchFamily="49" charset="0"/>
              </a:rPr>
              <a:t>+ User &gt; Administrative Templates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{version}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Options &gt; Security Settings &gt; Trust </a:t>
            </a:r>
            <a:r>
              <a:rPr lang="en-GB" sz="4400" dirty="0" err="1">
                <a:solidFill>
                  <a:schemeClr val="bg1"/>
                </a:solidFill>
                <a:latin typeface="Lucida Console" panose="020B0609040504020204" pitchFamily="49" charset="0"/>
              </a:rPr>
              <a:t>Center</a:t>
            </a:r>
            <a:r>
              <a:rPr lang="en-GB" sz="4400" dirty="0">
                <a:solidFill>
                  <a:schemeClr val="bg1"/>
                </a:solidFill>
                <a:latin typeface="Lucida Console" panose="020B0609040504020204" pitchFamily="49" charset="0"/>
              </a:rPr>
              <a:t> &gt; Trusted </a:t>
            </a:r>
            <a:r>
              <a:rPr lang="en-GB" sz="4400" dirty="0" smtClean="0">
                <a:solidFill>
                  <a:schemeClr val="bg1"/>
                </a:solidFill>
                <a:latin typeface="Lucida Console" panose="020B0609040504020204" pitchFamily="49" charset="0"/>
              </a:rPr>
              <a:t>Locations</a:t>
            </a:r>
          </a:p>
          <a:p>
            <a:pPr lvl="3"/>
            <a:r>
              <a:rPr lang="en-GB"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&gt; Administrative Templates &gt; </a:t>
            </a:r>
            <a:r>
              <a:rPr lang="en-GB" sz="4400" dirty="0" smtClean="0">
                <a:solidFill>
                  <a:schemeClr val="bg1"/>
                </a:solidFill>
                <a:latin typeface="Lucida Console" panose="020B0609040504020204" pitchFamily="49" charset="0"/>
              </a:rPr>
              <a:t>Office </a:t>
            </a:r>
            <a:r>
              <a:rPr lang="en-GB" sz="4400" dirty="0">
                <a:solidFill>
                  <a:schemeClr val="bg1"/>
                </a:solidFill>
                <a:latin typeface="Lucida Console" panose="020B0609040504020204" pitchFamily="49" charset="0"/>
              </a:rPr>
              <a:t>{version} </a:t>
            </a:r>
            <a:r>
              <a:rPr lang="en-GB" sz="4400" dirty="0" smtClean="0">
                <a:solidFill>
                  <a:schemeClr val="bg1"/>
                </a:solidFill>
                <a:latin typeface="Lucida Console" panose="020B0609040504020204" pitchFamily="49" charset="0"/>
              </a:rPr>
              <a:t>&gt; </a:t>
            </a:r>
            <a:r>
              <a:rPr lang="en-GB" sz="4400" dirty="0">
                <a:solidFill>
                  <a:schemeClr val="bg1"/>
                </a:solidFill>
                <a:latin typeface="Lucida Console" panose="020B0609040504020204" pitchFamily="49" charset="0"/>
              </a:rPr>
              <a:t>Security </a:t>
            </a:r>
            <a:r>
              <a:rPr lang="en-GB" sz="4400" dirty="0" smtClean="0">
                <a:solidFill>
                  <a:schemeClr val="bg1"/>
                </a:solidFill>
                <a:latin typeface="Lucida Console" panose="020B0609040504020204" pitchFamily="49" charset="0"/>
              </a:rPr>
              <a:t>Settings &gt; </a:t>
            </a:r>
            <a:r>
              <a:rPr lang="en-GB" sz="4400" dirty="0">
                <a:solidFill>
                  <a:schemeClr val="bg1"/>
                </a:solidFill>
                <a:latin typeface="Lucida Console" panose="020B0609040504020204" pitchFamily="49" charset="0"/>
              </a:rPr>
              <a:t>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 GPOs</a:t>
            </a:r>
            <a:endParaRPr lang="en-GB" sz="3600" dirty="0">
              <a:solidFill>
                <a:schemeClr val="bg2"/>
              </a:solidFill>
            </a:endParaRPr>
          </a:p>
        </p:txBody>
      </p:sp>
      <p:pic>
        <p:nvPicPr>
          <p:cNvPr id="1029" name="Picture 5" descr="C:\Users\k0st4s\Documents\Mwr_notes\EMET  Bypasses\Work-with-Vince\Presentation\screenshots\gpo-defined-trusted-location-endpoin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081" y="3725995"/>
            <a:ext cx="10276682" cy="84349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0st4s\Documents\Mwr_notes\EMET  Bypasses\Work-with-Vince\Presentation\screenshots\disable-local-trusted-locations-endpoin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9081" y="3725995"/>
            <a:ext cx="10276682" cy="844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7542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9"/>
                                        </p:tgtEl>
                                        <p:attrNameLst>
                                          <p:attrName>style.opacity</p:attrName>
                                        </p:attrNameLst>
                                      </p:cBhvr>
                                      <p:to>
                                        <p:strVal val="0"/>
                                      </p:to>
                                    </p:set>
                                    <p:animEffect filter="image" prLst="opacity: 0">
                                      <p:cBhvr rctx="IE">
                                        <p:cTn id="7" dur="indefinite"/>
                                        <p:tgtEl>
                                          <p:spTgt spid="1029"/>
                                        </p:tgtEl>
                                      </p:cBhvr>
                                    </p:animEffect>
                                  </p:childTnLst>
                                </p:cTn>
                              </p:par>
                              <p:par>
                                <p:cTn id="8" presetID="9" presetClass="emph" presetSubtype="0" nodeType="withEffect">
                                  <p:stCondLst>
                                    <p:cond delay="0"/>
                                  </p:stCondLst>
                                  <p:childTnLst>
                                    <p:set>
                                      <p:cBhvr rctx="PPT">
                                        <p:cTn id="9" dur="indefinite"/>
                                        <p:tgtEl>
                                          <p:spTgt spid="1030"/>
                                        </p:tgtEl>
                                        <p:attrNameLst>
                                          <p:attrName>style.opacity</p:attrName>
                                        </p:attrNameLst>
                                      </p:cBhvr>
                                      <p:to>
                                        <p:strVal val="0"/>
                                      </p:to>
                                    </p:set>
                                    <p:animEffect filter="image" prLst="opacity: 0">
                                      <p:cBhvr rctx="IE">
                                        <p:cTn id="10" dur="indefinite"/>
                                        <p:tgtEl>
                                          <p:spTgt spid="1030"/>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par>
                                <p:cTn id="14" presetID="9" presetClass="emph" presetSubtype="0" grpId="0" nodeType="withEffect">
                                  <p:stCondLst>
                                    <p:cond delay="0"/>
                                  </p:stCondLst>
                                  <p:childTnLst>
                                    <p:set>
                                      <p:cBhvr rctx="PPT">
                                        <p:cTn id="15" dur="indefinite"/>
                                        <p:tgtEl>
                                          <p:spTgt spid="6">
                                            <p:txEl>
                                              <p:pRg st="1" end="1"/>
                                            </p:txEl>
                                          </p:spTgt>
                                        </p:tgtEl>
                                        <p:attrNameLst>
                                          <p:attrName>style.opacity</p:attrName>
                                        </p:attrNameLst>
                                      </p:cBhvr>
                                      <p:to>
                                        <p:strVal val="0.25"/>
                                      </p:to>
                                    </p:set>
                                    <p:animEffect filter="image" prLst="opacity: 0.25">
                                      <p:cBhvr rctx="IE">
                                        <p:cTn id="16" dur="indefinite"/>
                                        <p:tgtEl>
                                          <p:spTgt spid="6">
                                            <p:txEl>
                                              <p:pRg st="1" end="1"/>
                                            </p:txEl>
                                          </p:spTgt>
                                        </p:tgtEl>
                                      </p:cBhvr>
                                    </p:animEffect>
                                  </p:childTnLst>
                                </p:cTn>
                              </p:par>
                              <p:par>
                                <p:cTn id="17" presetID="9" presetClass="emph" presetSubtype="0" grpId="0" nodeType="withEffect">
                                  <p:stCondLst>
                                    <p:cond delay="0"/>
                                  </p:stCondLst>
                                  <p:childTnLst>
                                    <p:set>
                                      <p:cBhvr rctx="PPT">
                                        <p:cTn id="18" dur="indefinite"/>
                                        <p:tgtEl>
                                          <p:spTgt spid="6">
                                            <p:txEl>
                                              <p:pRg st="2" end="2"/>
                                            </p:txEl>
                                          </p:spTgt>
                                        </p:tgtEl>
                                        <p:attrNameLst>
                                          <p:attrName>style.opacity</p:attrName>
                                        </p:attrNameLst>
                                      </p:cBhvr>
                                      <p:to>
                                        <p:strVal val="0.25"/>
                                      </p:to>
                                    </p:set>
                                    <p:animEffect filter="image" prLst="opacity: 0.25">
                                      <p:cBhvr rctx="IE">
                                        <p:cTn id="19" dur="indefinite"/>
                                        <p:tgtEl>
                                          <p:spTgt spid="6">
                                            <p:txEl>
                                              <p:pRg st="2" end="2"/>
                                            </p:txEl>
                                          </p:spTgt>
                                        </p:tgtEl>
                                      </p:cBhvr>
                                    </p:animEffect>
                                  </p:childTnLst>
                                </p:cTn>
                              </p:par>
                              <p:par>
                                <p:cTn id="20" presetID="9" presetClass="emph" presetSubtype="0" grpId="0" nodeType="withEffect">
                                  <p:stCondLst>
                                    <p:cond delay="0"/>
                                  </p:stCondLst>
                                  <p:childTnLst>
                                    <p:set>
                                      <p:cBhvr rctx="PPT">
                                        <p:cTn id="21" dur="indefinite"/>
                                        <p:tgtEl>
                                          <p:spTgt spid="6">
                                            <p:txEl>
                                              <p:pRg st="3" end="3"/>
                                            </p:txEl>
                                          </p:spTgt>
                                        </p:tgtEl>
                                        <p:attrNameLst>
                                          <p:attrName>style.opacity</p:attrName>
                                        </p:attrNameLst>
                                      </p:cBhvr>
                                      <p:to>
                                        <p:strVal val="0.25"/>
                                      </p:to>
                                    </p:set>
                                    <p:animEffect filter="image" prLst="opacity: 0.25">
                                      <p:cBhvr rctx="IE">
                                        <p:cTn id="22" dur="indefinite"/>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nodeType="click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par>
                                <p:cTn id="36" presetID="9" presetClass="emph" presetSubtype="0" nodeType="with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mph" presetSubtype="0" nodeType="clickEffect">
                                  <p:stCondLst>
                                    <p:cond delay="0"/>
                                  </p:stCondLst>
                                  <p:childTnLst>
                                    <p:set>
                                      <p:cBhvr rctx="PPT">
                                        <p:cTn id="42" dur="indefinite"/>
                                        <p:tgtEl>
                                          <p:spTgt spid="1029"/>
                                        </p:tgtEl>
                                        <p:attrNameLst>
                                          <p:attrName>style.opacity</p:attrName>
                                        </p:attrNameLst>
                                      </p:cBhvr>
                                      <p:to>
                                        <p:strVal val="1"/>
                                      </p:to>
                                    </p:set>
                                    <p:animEffect filter="image" prLst="opacity: 1">
                                      <p:cBhvr rctx="IE">
                                        <p:cTn id="43" dur="indefinite"/>
                                        <p:tgtEl>
                                          <p:spTgt spid="1029"/>
                                        </p:tgtEl>
                                      </p:cBhvr>
                                    </p:animEffect>
                                  </p:childTnLst>
                                </p:cTn>
                              </p:par>
                              <p:par>
                                <p:cTn id="44" presetID="9" presetClass="emph" presetSubtype="0" nodeType="withEffect">
                                  <p:stCondLst>
                                    <p:cond delay="0"/>
                                  </p:stCondLst>
                                  <p:childTnLst>
                                    <p:set>
                                      <p:cBhvr rctx="PPT">
                                        <p:cTn id="45" dur="indefinite"/>
                                        <p:tgtEl>
                                          <p:spTgt spid="6">
                                            <p:txEl>
                                              <p:pRg st="0" end="0"/>
                                            </p:txEl>
                                          </p:spTgt>
                                        </p:tgtEl>
                                        <p:attrNameLst>
                                          <p:attrName>style.opacity</p:attrName>
                                        </p:attrNameLst>
                                      </p:cBhvr>
                                      <p:to>
                                        <p:strVal val="0"/>
                                      </p:to>
                                    </p:set>
                                    <p:animEffect filter="image" prLst="opacity: 0">
                                      <p:cBhvr rctx="IE">
                                        <p:cTn id="46" dur="indefinite"/>
                                        <p:tgtEl>
                                          <p:spTgt spid="6">
                                            <p:txEl>
                                              <p:pRg st="0" end="0"/>
                                            </p:txEl>
                                          </p:spTgt>
                                        </p:tgtEl>
                                      </p:cBhvr>
                                    </p:animEffect>
                                  </p:childTnLst>
                                </p:cTn>
                              </p:par>
                              <p:par>
                                <p:cTn id="47" presetID="9" presetClass="emph" presetSubtype="0" nodeType="withEffect">
                                  <p:stCondLst>
                                    <p:cond delay="0"/>
                                  </p:stCondLst>
                                  <p:childTnLst>
                                    <p:set>
                                      <p:cBhvr rctx="PPT">
                                        <p:cTn id="48" dur="indefinite"/>
                                        <p:tgtEl>
                                          <p:spTgt spid="6">
                                            <p:txEl>
                                              <p:pRg st="1" end="1"/>
                                            </p:txEl>
                                          </p:spTgt>
                                        </p:tgtEl>
                                        <p:attrNameLst>
                                          <p:attrName>style.opacity</p:attrName>
                                        </p:attrNameLst>
                                      </p:cBhvr>
                                      <p:to>
                                        <p:strVal val="0"/>
                                      </p:to>
                                    </p:set>
                                    <p:animEffect filter="image" prLst="opacity: 0">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0"/>
                                      </p:to>
                                    </p:set>
                                    <p:animEffect filter="image" prLst="opacity: 0">
                                      <p:cBhvr rctx="IE">
                                        <p:cTn id="52" dur="indefinite"/>
                                        <p:tgtEl>
                                          <p:spTgt spid="6">
                                            <p:txEl>
                                              <p:pRg st="2" end="2"/>
                                            </p:txEl>
                                          </p:spTgt>
                                        </p:tgtEl>
                                      </p:cBhvr>
                                    </p:animEffect>
                                  </p:childTnLst>
                                </p:cTn>
                              </p:par>
                              <p:par>
                                <p:cTn id="53" presetID="9" presetClass="emph" presetSubtype="0" nodeType="withEffect">
                                  <p:stCondLst>
                                    <p:cond delay="0"/>
                                  </p:stCondLst>
                                  <p:childTnLst>
                                    <p:set>
                                      <p:cBhvr rctx="PPT">
                                        <p:cTn id="54" dur="indefinite"/>
                                        <p:tgtEl>
                                          <p:spTgt spid="6">
                                            <p:txEl>
                                              <p:pRg st="3" end="3"/>
                                            </p:txEl>
                                          </p:spTgt>
                                        </p:tgtEl>
                                        <p:attrNameLst>
                                          <p:attrName>style.opacity</p:attrName>
                                        </p:attrNameLst>
                                      </p:cBhvr>
                                      <p:to>
                                        <p:strVal val="0"/>
                                      </p:to>
                                    </p:set>
                                    <p:animEffect filter="image" prLst="opacity: 0">
                                      <p:cBhvr rctx="IE">
                                        <p:cTn id="55" dur="indefinite"/>
                                        <p:tgtEl>
                                          <p:spTgt spid="6">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mph" presetSubtype="0" nodeType="clickEffect">
                                  <p:stCondLst>
                                    <p:cond delay="0"/>
                                  </p:stCondLst>
                                  <p:childTnLst>
                                    <p:set>
                                      <p:cBhvr rctx="PPT">
                                        <p:cTn id="59" dur="indefinite"/>
                                        <p:tgtEl>
                                          <p:spTgt spid="1029"/>
                                        </p:tgtEl>
                                        <p:attrNameLst>
                                          <p:attrName>style.opacity</p:attrName>
                                        </p:attrNameLst>
                                      </p:cBhvr>
                                      <p:to>
                                        <p:strVal val="0"/>
                                      </p:to>
                                    </p:set>
                                    <p:animEffect filter="image" prLst="opacity: 0">
                                      <p:cBhvr rctx="IE">
                                        <p:cTn id="60" dur="indefinite"/>
                                        <p:tgtEl>
                                          <p:spTgt spid="1029"/>
                                        </p:tgtEl>
                                      </p:cBhvr>
                                    </p:animEffect>
                                  </p:childTnLst>
                                </p:cTn>
                              </p:par>
                              <p:par>
                                <p:cTn id="61" presetID="9" presetClass="emph" presetSubtype="0" nodeType="withEffect">
                                  <p:stCondLst>
                                    <p:cond delay="0"/>
                                  </p:stCondLst>
                                  <p:childTnLst>
                                    <p:set>
                                      <p:cBhvr rctx="PPT">
                                        <p:cTn id="62" dur="indefinite"/>
                                        <p:tgtEl>
                                          <p:spTgt spid="6">
                                            <p:txEl>
                                              <p:pRg st="0" end="0"/>
                                            </p:txEl>
                                          </p:spTgt>
                                        </p:tgtEl>
                                        <p:attrNameLst>
                                          <p:attrName>style.opacity</p:attrName>
                                        </p:attrNameLst>
                                      </p:cBhvr>
                                      <p:to>
                                        <p:strVal val="0.25"/>
                                      </p:to>
                                    </p:set>
                                    <p:animEffect filter="image" prLst="opacity: 0.25">
                                      <p:cBhvr rctx="IE">
                                        <p:cTn id="63" dur="indefinite"/>
                                        <p:tgtEl>
                                          <p:spTgt spid="6">
                                            <p:txEl>
                                              <p:pRg st="0" end="0"/>
                                            </p:txEl>
                                          </p:spTgt>
                                        </p:tgtEl>
                                      </p:cBhvr>
                                    </p:animEffect>
                                  </p:childTnLst>
                                </p:cTn>
                              </p:par>
                              <p:par>
                                <p:cTn id="64" presetID="9" presetClass="emph" presetSubtype="0" nodeType="withEffect">
                                  <p:stCondLst>
                                    <p:cond delay="0"/>
                                  </p:stCondLst>
                                  <p:childTnLst>
                                    <p:set>
                                      <p:cBhvr rctx="PPT">
                                        <p:cTn id="65" dur="indefinite"/>
                                        <p:tgtEl>
                                          <p:spTgt spid="6">
                                            <p:txEl>
                                              <p:pRg st="1" end="1"/>
                                            </p:txEl>
                                          </p:spTgt>
                                        </p:tgtEl>
                                        <p:attrNameLst>
                                          <p:attrName>style.opacity</p:attrName>
                                        </p:attrNameLst>
                                      </p:cBhvr>
                                      <p:to>
                                        <p:strVal val="0.25"/>
                                      </p:to>
                                    </p:set>
                                    <p:animEffect filter="image" prLst="opacity: 0.25">
                                      <p:cBhvr rctx="IE">
                                        <p:cTn id="66" dur="indefinite"/>
                                        <p:tgtEl>
                                          <p:spTgt spid="6">
                                            <p:txEl>
                                              <p:pRg st="1" end="1"/>
                                            </p:txEl>
                                          </p:spTgt>
                                        </p:tgtEl>
                                      </p:cBhvr>
                                    </p:animEffect>
                                  </p:childTnLst>
                                </p:cTn>
                              </p:par>
                              <p:par>
                                <p:cTn id="67" presetID="9" presetClass="emph" presetSubtype="0" nodeType="withEffect">
                                  <p:stCondLst>
                                    <p:cond delay="0"/>
                                  </p:stCondLst>
                                  <p:childTnLst>
                                    <p:set>
                                      <p:cBhvr rctx="PPT">
                                        <p:cTn id="68" dur="indefinite"/>
                                        <p:tgtEl>
                                          <p:spTgt spid="6">
                                            <p:txEl>
                                              <p:pRg st="2" end="2"/>
                                            </p:txEl>
                                          </p:spTgt>
                                        </p:tgtEl>
                                        <p:attrNameLst>
                                          <p:attrName>style.opacity</p:attrName>
                                        </p:attrNameLst>
                                      </p:cBhvr>
                                      <p:to>
                                        <p:strVal val="0.25"/>
                                      </p:to>
                                    </p:set>
                                    <p:animEffect filter="image" prLst="opacity: 0.25">
                                      <p:cBhvr rctx="IE">
                                        <p:cTn id="69" dur="indefinite"/>
                                        <p:tgtEl>
                                          <p:spTgt spid="6">
                                            <p:txEl>
                                              <p:pRg st="2" end="2"/>
                                            </p:txEl>
                                          </p:spTgt>
                                        </p:tgtEl>
                                      </p:cBhvr>
                                    </p:animEffect>
                                  </p:childTnLst>
                                </p:cTn>
                              </p:par>
                              <p:par>
                                <p:cTn id="70" presetID="9" presetClass="emph" presetSubtype="0" nodeType="withEffect">
                                  <p:stCondLst>
                                    <p:cond delay="0"/>
                                  </p:stCondLst>
                                  <p:childTnLst>
                                    <p:set>
                                      <p:cBhvr rctx="PPT">
                                        <p:cTn id="71" dur="indefinite"/>
                                        <p:tgtEl>
                                          <p:spTgt spid="6">
                                            <p:txEl>
                                              <p:pRg st="3" end="3"/>
                                            </p:txEl>
                                          </p:spTgt>
                                        </p:tgtEl>
                                        <p:attrNameLst>
                                          <p:attrName>style.opacity</p:attrName>
                                        </p:attrNameLst>
                                      </p:cBhvr>
                                      <p:to>
                                        <p:strVal val="1"/>
                                      </p:to>
                                    </p:set>
                                    <p:animEffect filter="image" prLst="opacity: 1">
                                      <p:cBhvr rctx="IE">
                                        <p:cTn id="72" dur="indefinite"/>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mph" presetSubtype="0" nodeType="clickEffect">
                                  <p:stCondLst>
                                    <p:cond delay="0"/>
                                  </p:stCondLst>
                                  <p:childTnLst>
                                    <p:set>
                                      <p:cBhvr rctx="PPT">
                                        <p:cTn id="76" dur="indefinite"/>
                                        <p:tgtEl>
                                          <p:spTgt spid="1030"/>
                                        </p:tgtEl>
                                        <p:attrNameLst>
                                          <p:attrName>style.opacity</p:attrName>
                                        </p:attrNameLst>
                                      </p:cBhvr>
                                      <p:to>
                                        <p:strVal val="1"/>
                                      </p:to>
                                    </p:set>
                                    <p:animEffect filter="image" prLst="opacity: 1">
                                      <p:cBhvr rctx="IE">
                                        <p:cTn id="77" dur="indefinite"/>
                                        <p:tgtEl>
                                          <p:spTgt spid="1030"/>
                                        </p:tgtEl>
                                      </p:cBhvr>
                                    </p:animEffect>
                                  </p:childTnLst>
                                </p:cTn>
                              </p:par>
                              <p:par>
                                <p:cTn id="78" presetID="9" presetClass="emph" presetSubtype="0" nodeType="withEffect">
                                  <p:stCondLst>
                                    <p:cond delay="0"/>
                                  </p:stCondLst>
                                  <p:childTnLst>
                                    <p:set>
                                      <p:cBhvr rctx="PPT">
                                        <p:cTn id="79" dur="indefinite"/>
                                        <p:tgtEl>
                                          <p:spTgt spid="6">
                                            <p:txEl>
                                              <p:pRg st="0" end="0"/>
                                            </p:txEl>
                                          </p:spTgt>
                                        </p:tgtEl>
                                        <p:attrNameLst>
                                          <p:attrName>style.opacity</p:attrName>
                                        </p:attrNameLst>
                                      </p:cBhvr>
                                      <p:to>
                                        <p:strVal val="0"/>
                                      </p:to>
                                    </p:set>
                                    <p:animEffect filter="image" prLst="opacity: 0">
                                      <p:cBhvr rctx="IE">
                                        <p:cTn id="80" dur="indefinite"/>
                                        <p:tgtEl>
                                          <p:spTgt spid="6">
                                            <p:txEl>
                                              <p:pRg st="0" end="0"/>
                                            </p:txEl>
                                          </p:spTgt>
                                        </p:tgtEl>
                                      </p:cBhvr>
                                    </p:animEffect>
                                  </p:childTnLst>
                                </p:cTn>
                              </p:par>
                              <p:par>
                                <p:cTn id="81" presetID="9" presetClass="emph" presetSubtype="0" nodeType="withEffect">
                                  <p:stCondLst>
                                    <p:cond delay="0"/>
                                  </p:stCondLst>
                                  <p:childTnLst>
                                    <p:set>
                                      <p:cBhvr rctx="PPT">
                                        <p:cTn id="82" dur="indefinite"/>
                                        <p:tgtEl>
                                          <p:spTgt spid="6">
                                            <p:txEl>
                                              <p:pRg st="1" end="1"/>
                                            </p:txEl>
                                          </p:spTgt>
                                        </p:tgtEl>
                                        <p:attrNameLst>
                                          <p:attrName>style.opacity</p:attrName>
                                        </p:attrNameLst>
                                      </p:cBhvr>
                                      <p:to>
                                        <p:strVal val="0"/>
                                      </p:to>
                                    </p:set>
                                    <p:animEffect filter="image" prLst="opacity: 0">
                                      <p:cBhvr rctx="IE">
                                        <p:cTn id="83" dur="indefinite"/>
                                        <p:tgtEl>
                                          <p:spTgt spid="6">
                                            <p:txEl>
                                              <p:pRg st="1" end="1"/>
                                            </p:txEl>
                                          </p:spTgt>
                                        </p:tgtEl>
                                      </p:cBhvr>
                                    </p:animEffect>
                                  </p:childTnLst>
                                </p:cTn>
                              </p:par>
                              <p:par>
                                <p:cTn id="84" presetID="9" presetClass="emph" presetSubtype="0" nodeType="withEffect">
                                  <p:stCondLst>
                                    <p:cond delay="0"/>
                                  </p:stCondLst>
                                  <p:childTnLst>
                                    <p:set>
                                      <p:cBhvr rctx="PPT">
                                        <p:cTn id="85" dur="indefinite"/>
                                        <p:tgtEl>
                                          <p:spTgt spid="6">
                                            <p:txEl>
                                              <p:pRg st="2" end="2"/>
                                            </p:txEl>
                                          </p:spTgt>
                                        </p:tgtEl>
                                        <p:attrNameLst>
                                          <p:attrName>style.opacity</p:attrName>
                                        </p:attrNameLst>
                                      </p:cBhvr>
                                      <p:to>
                                        <p:strVal val="0"/>
                                      </p:to>
                                    </p:set>
                                    <p:animEffect filter="image" prLst="opacity: 0">
                                      <p:cBhvr rctx="IE">
                                        <p:cTn id="86" dur="indefinite"/>
                                        <p:tgtEl>
                                          <p:spTgt spid="6">
                                            <p:txEl>
                                              <p:pRg st="2" end="2"/>
                                            </p:txEl>
                                          </p:spTgt>
                                        </p:tgtEl>
                                      </p:cBhvr>
                                    </p:animEffect>
                                  </p:childTnLst>
                                </p:cTn>
                              </p:par>
                              <p:par>
                                <p:cTn id="87" presetID="9" presetClass="emph" presetSubtype="0" nodeType="withEffect">
                                  <p:stCondLst>
                                    <p:cond delay="0"/>
                                  </p:stCondLst>
                                  <p:childTnLst>
                                    <p:set>
                                      <p:cBhvr rctx="PPT">
                                        <p:cTn id="88" dur="indefinite"/>
                                        <p:tgtEl>
                                          <p:spTgt spid="6">
                                            <p:txEl>
                                              <p:pRg st="3" end="3"/>
                                            </p:txEl>
                                          </p:spTgt>
                                        </p:tgtEl>
                                        <p:attrNameLst>
                                          <p:attrName>style.opacity</p:attrName>
                                        </p:attrNameLst>
                                      </p:cBhvr>
                                      <p:to>
                                        <p:strVal val="0"/>
                                      </p:to>
                                    </p:set>
                                    <p:animEffect filter="image" prLst="opacity: 0">
                                      <p:cBhvr rctx="IE">
                                        <p:cTn id="89"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4544</TotalTime>
  <Words>4081</Words>
  <Application>Microsoft Office PowerPoint</Application>
  <PresentationFormat>Custom</PresentationFormat>
  <Paragraphs>406</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Helvetica Light</vt:lpstr>
      <vt:lpstr>Helvetica Neue</vt:lpstr>
      <vt:lpstr>Helvetica</vt:lpstr>
      <vt:lpstr>Lucida Console</vt:lpstr>
      <vt:lpstr>Lucida Sans Unicode</vt:lpstr>
      <vt:lpstr>Wingdings</vt:lpstr>
      <vt:lpstr>White</vt:lpstr>
      <vt:lpstr>MWR Labs</vt:lpstr>
      <vt:lpstr>MWR Labs</vt:lpstr>
      <vt:lpstr>Macros recap</vt:lpstr>
      <vt:lpstr>Macros recap</vt:lpstr>
      <vt:lpstr>Macros recap</vt:lpstr>
      <vt:lpstr>Macros recap</vt:lpstr>
      <vt:lpstr>Office Trusts and Templates</vt:lpstr>
      <vt:lpstr>Office Trusts and Templates</vt:lpstr>
      <vt:lpstr>Office Trusts and Templates</vt:lpstr>
      <vt:lpstr>Office Trusts and Templates</vt:lpstr>
      <vt:lpstr>Office Trusts and Templates</vt:lpstr>
      <vt:lpstr>Office Trusts and Templates</vt:lpstr>
      <vt:lpstr>What is EMET?</vt:lpstr>
      <vt:lpstr>What is EMET?</vt:lpstr>
      <vt:lpstr>What is EMET?</vt:lpstr>
      <vt:lpstr>Existing Implants</vt:lpstr>
      <vt:lpstr>Existing Implants</vt:lpstr>
      <vt:lpstr>WePWNise</vt:lpstr>
      <vt:lpstr>WePWNise</vt:lpstr>
      <vt:lpstr>WePWNise</vt:lpstr>
      <vt:lpstr>WePWNise</vt:lpstr>
      <vt:lpstr>WePWNise</vt:lpstr>
      <vt:lpstr>WePWNise</vt:lpstr>
      <vt:lpstr>WePWNise</vt:lpstr>
      <vt:lpstr>WePWNise</vt:lpstr>
      <vt:lpstr>Anti-WePWNise</vt:lpstr>
      <vt:lpstr>Anti-WePWNise</vt:lpstr>
      <vt:lpstr>Anti-WePWNise</vt:lpstr>
      <vt:lpstr>Anti-WePWNise</vt:lpstr>
      <vt:lpstr>MWR Labs</vt:lpstr>
      <vt:lpstr>PowerPoint Presentation</vt:lpstr>
      <vt:lpstr>MWR Labs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774</cp:revision>
  <dcterms:created xsi:type="dcterms:W3CDTF">2016-03-11T15:59:28Z</dcterms:created>
  <dcterms:modified xsi:type="dcterms:W3CDTF">2016-06-08T18:10:41Z</dcterms:modified>
</cp:coreProperties>
</file>