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339" r:id="rId3"/>
    <p:sldId id="343" r:id="rId4"/>
    <p:sldId id="345" r:id="rId5"/>
    <p:sldId id="344" r:id="rId6"/>
    <p:sldId id="346" r:id="rId7"/>
    <p:sldId id="347" r:id="rId8"/>
    <p:sldId id="349" r:id="rId9"/>
    <p:sldId id="350" r:id="rId10"/>
    <p:sldId id="351" r:id="rId11"/>
    <p:sldId id="352" r:id="rId12"/>
    <p:sldId id="353" r:id="rId13"/>
    <p:sldId id="364" r:id="rId14"/>
    <p:sldId id="355" r:id="rId15"/>
    <p:sldId id="356" r:id="rId16"/>
    <p:sldId id="357" r:id="rId17"/>
    <p:sldId id="359" r:id="rId18"/>
    <p:sldId id="360" r:id="rId19"/>
    <p:sldId id="358" r:id="rId20"/>
    <p:sldId id="363" r:id="rId21"/>
    <p:sldId id="361" r:id="rId22"/>
    <p:sldId id="257" r:id="rId23"/>
    <p:sldId id="322" r:id="rId24"/>
    <p:sldId id="323" r:id="rId25"/>
    <p:sldId id="324" r:id="rId26"/>
    <p:sldId id="366" r:id="rId27"/>
    <p:sldId id="332" r:id="rId28"/>
    <p:sldId id="328" r:id="rId29"/>
    <p:sldId id="333" r:id="rId30"/>
    <p:sldId id="334" r:id="rId31"/>
    <p:sldId id="335" r:id="rId32"/>
    <p:sldId id="336" r:id="rId33"/>
    <p:sldId id="326" r:id="rId34"/>
    <p:sldId id="329" r:id="rId35"/>
    <p:sldId id="362" r:id="rId36"/>
    <p:sldId id="338" r:id="rId37"/>
    <p:sldId id="337" r:id="rId38"/>
    <p:sldId id="365" r:id="rId39"/>
    <p:sldId id="341" r:id="rId40"/>
    <p:sldId id="342" r:id="rId41"/>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 initials="kl"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DF2A3"/>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4" autoAdjust="0"/>
    <p:restoredTop sz="75329" autoAdjust="0"/>
  </p:normalViewPr>
  <p:slideViewPr>
    <p:cSldViewPr snapToGrid="0" snapToObjects="1">
      <p:cViewPr varScale="1">
        <p:scale>
          <a:sx n="45" d="100"/>
          <a:sy n="45" d="100"/>
        </p:scale>
        <p:origin x="1110"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08T10:38:08.881" idx="9">
    <p:pos x="11968" y="2696"/>
    <p:text>I might create a table from scratch here. Leaving it for the end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6-15T00:04:27.180" idx="10">
    <p:pos x="11010" y="3231"/>
    <p:text>This should appear after the last bullet point.
if a writable share with a trusted location is preesnt
then it's game over.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18/06/2016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Hello everyone</a:t>
            </a:r>
            <a:r>
              <a:rPr lang="en-US" baseline="0" dirty="0" smtClean="0"/>
              <a:t>, thanks for your invitation. our talk is titled ‘One Template To Rule Them All’</a:t>
            </a:r>
          </a:p>
          <a:p>
            <a:endParaRPr lang="en-US" dirty="0" smtClean="0"/>
          </a:p>
          <a:p>
            <a:r>
              <a:rPr lang="en-US" dirty="0" smtClean="0"/>
              <a:t>Kostas</a:t>
            </a:r>
            <a:r>
              <a:rPr lang="en-US" baseline="0" dirty="0" smtClean="0"/>
              <a:t> and I are security consultants for MWR in the UK and today we’ll be sharing some of our experiences and lessons learned from our red team engagements, and more specifically describe how Office macros and Templates still remain very relevant against current security controls</a:t>
            </a:r>
          </a:p>
          <a:p>
            <a:endParaRPr lang="en-US" baseline="0" dirty="0" smtClean="0"/>
          </a:p>
          <a:p>
            <a:endParaRPr lang="en-US" baseline="0" dirty="0" smtClean="0"/>
          </a:p>
          <a:p>
            <a:endParaRPr lang="en-US" baseline="0" dirty="0" smtClean="0"/>
          </a:p>
          <a:p>
            <a:r>
              <a:rPr lang="en-US" baseline="0" dirty="0" smtClean="0"/>
              <a:t>in particular,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When you open a new file that has active content (data connections, macros, and so on) the Message Bar appears because active content may contain viruses and other security hazards that could harm your computer or your organization’s network. However, if you trust the source of the file, or know that the active content is secure (for example, the macro is signed by a trusted publisher), then you can enable the file’s active content. This makes it a trusted document.</a:t>
            </a:r>
          </a:p>
          <a:p>
            <a:endParaRPr lang="en-GB" baseline="0" dirty="0" smtClean="0"/>
          </a:p>
          <a:p>
            <a:r>
              <a:rPr lang="en-GB" baseline="0" dirty="0" smtClean="0"/>
              <a:t>Add-ins are disabled by default.</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Formatting consistency is a typical business requirement for various business processing.</a:t>
            </a:r>
          </a:p>
          <a:p>
            <a:endParaRPr lang="en-GB" baseline="0" dirty="0" smtClean="0"/>
          </a:p>
          <a:p>
            <a:r>
              <a:rPr lang="en-GB" baseline="0" dirty="0" smtClean="0"/>
              <a:t>In enterprise environments templates paths (typically residing on file servers) are have been found on file shares, often user writable ;)</a:t>
            </a:r>
          </a:p>
          <a:p>
            <a:endParaRPr lang="en-GB" baseline="0" dirty="0" smtClean="0"/>
          </a:p>
          <a:p>
            <a:r>
              <a:rPr lang="en-GB" baseline="0" dirty="0" smtClean="0"/>
              <a:t>Exploitation benefits.</a:t>
            </a:r>
          </a:p>
          <a:p>
            <a:endParaRPr lang="en-GB" baseline="0" dirty="0" smtClean="0"/>
          </a:p>
          <a:p>
            <a:r>
              <a:rPr lang="en-GB" baseline="0" dirty="0" smtClean="0"/>
              <a:t>Natively asynchronous but consistent execution mechanism.</a:t>
            </a:r>
          </a:p>
          <a:p>
            <a:endParaRPr lang="en-GB" baseline="0" dirty="0" smtClean="0"/>
          </a:p>
          <a:p>
            <a:r>
              <a:rPr lang="en-GB" baseline="0" dirty="0" smtClean="0"/>
              <a:t>Is not included in any </a:t>
            </a:r>
            <a:r>
              <a:rPr lang="en-GB" baseline="0" dirty="0" err="1" smtClean="0"/>
              <a:t>startup</a:t>
            </a:r>
            <a:r>
              <a:rPr lang="en-GB" baseline="0" dirty="0" smtClean="0"/>
              <a:t> location, however it is pretty certain that at some point office documents will be opened.</a:t>
            </a:r>
          </a:p>
          <a:p>
            <a:endParaRPr lang="en-GB" baseline="0" dirty="0" smtClean="0"/>
          </a:p>
          <a:p>
            <a:r>
              <a:rPr lang="en-GB" baseline="0" dirty="0" smtClean="0"/>
              <a:t>Everything is in memory</a:t>
            </a:r>
          </a:p>
          <a:p>
            <a:endParaRPr lang="en-GB" baseline="0" dirty="0" smtClean="0"/>
          </a:p>
          <a:p>
            <a:r>
              <a:rPr lang="en-GB" baseline="0" dirty="0" smtClean="0"/>
              <a:t>Can “bridge” segmented environments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https://msdn.microsoft.com/en-us/library/office/ff197417.aspx</a:t>
            </a:r>
          </a:p>
          <a:p>
            <a:endParaRPr lang="en-GB" baseline="0" dirty="0" smtClean="0"/>
          </a:p>
          <a:p>
            <a:endParaRPr lang="en-GB" baseline="0" dirty="0" smtClean="0"/>
          </a:p>
        </p:txBody>
      </p:sp>
    </p:spTree>
    <p:extLst>
      <p:ext uri="{BB962C8B-B14F-4D97-AF65-F5344CB8AC3E}">
        <p14:creationId xmlns:p14="http://schemas.microsoft.com/office/powerpoint/2010/main" val="84958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Normal </a:t>
            </a:r>
            <a:r>
              <a:rPr lang="en-GB" baseline="0" dirty="0" err="1" smtClean="0"/>
              <a:t>dotm</a:t>
            </a:r>
            <a:r>
              <a:rPr lang="en-GB" baseline="0" dirty="0" smtClean="0"/>
              <a:t> can be found in %USERPOFILE%\Microsoft\Templates. </a:t>
            </a:r>
            <a:r>
              <a:rPr lang="en-GB" sz="2200" b="0" i="0" dirty="0" smtClean="0">
                <a:effectLst/>
                <a:latin typeface="Helvetica Neue"/>
                <a:ea typeface="Helvetica Neue"/>
                <a:cs typeface="Helvetica Neue"/>
                <a:sym typeface="Helvetica Neue"/>
              </a:rPr>
              <a:t>If Normal.dotm is renamed, damaged, or moved, Word automatically creates a new version (which uses the original default settings) the next time </a:t>
            </a:r>
            <a:endParaRPr lang="en-GB" baseline="0" dirty="0" smtClean="0"/>
          </a:p>
          <a:p>
            <a:endParaRPr lang="en-GB" baseline="0" dirty="0" smtClean="0"/>
          </a:p>
          <a:p>
            <a:r>
              <a:rPr lang="en-GB" baseline="0" dirty="0" smtClean="0"/>
              <a:t>But by far the most popular and strong template is one of outlook, especially if a daily </a:t>
            </a:r>
            <a:r>
              <a:rPr lang="en-GB" baseline="0" dirty="0" err="1" smtClean="0"/>
              <a:t>comms</a:t>
            </a:r>
            <a:r>
              <a:rPr lang="en-GB" baseline="0" dirty="0" smtClean="0"/>
              <a:t> are expected.</a:t>
            </a:r>
          </a:p>
          <a:p>
            <a:endParaRPr lang="en-GB" baseline="0" dirty="0" smtClean="0"/>
          </a:p>
          <a:p>
            <a:r>
              <a:rPr lang="en-GB" baseline="0" dirty="0" smtClean="0"/>
              <a:t>https://msdn.microsoft.com/en-us/library/office/ff197417.aspx</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https://msdn.microsoft.com/en-us/library/office/ff197417.aspx</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aseline="0" dirty="0" smtClean="0"/>
              <a:t>But by far the most popular and strong template is one of outlook, especially if a daily </a:t>
            </a:r>
            <a:r>
              <a:rPr lang="en-GB" sz="2000" baseline="0" dirty="0" err="1" smtClean="0"/>
              <a:t>callbacks</a:t>
            </a:r>
            <a:r>
              <a:rPr lang="en-GB" sz="2000" baseline="0" dirty="0" smtClean="0"/>
              <a:t> are needed.</a:t>
            </a:r>
          </a:p>
          <a:p>
            <a:endParaRPr lang="en-GB" sz="2000" baseline="0" dirty="0" smtClean="0"/>
          </a:p>
          <a:p>
            <a:r>
              <a:rPr lang="en-GB" sz="2000" baseline="0" dirty="0" smtClean="0"/>
              <a:t>Doesn’t have trusted locations</a:t>
            </a:r>
          </a:p>
          <a:p>
            <a:endParaRPr lang="en-GB" sz="2000" baseline="0" dirty="0" smtClean="0"/>
          </a:p>
          <a:p>
            <a:r>
              <a:rPr lang="en-GB" sz="2000" baseline="0" dirty="0" smtClean="0"/>
              <a:t>Has a default security setting for signed only macros, but the certificate signing application is available in every office installation.</a:t>
            </a:r>
          </a:p>
          <a:p>
            <a:endParaRPr lang="en-GB" sz="2000" baseline="0" dirty="0" smtClean="0"/>
          </a:p>
          <a:p>
            <a:endParaRPr lang="en-GB" sz="2000" baseline="0" dirty="0" smtClean="0"/>
          </a:p>
          <a:p>
            <a:r>
              <a:rPr lang="en-GB" sz="2000" b="0" i="0" dirty="0" smtClean="0">
                <a:effectLst/>
                <a:latin typeface="Helvetica Neue"/>
                <a:ea typeface="Helvetica Neue"/>
                <a:cs typeface="Helvetica Neue"/>
                <a:sym typeface="Helvetica Neue"/>
              </a:rPr>
              <a:t>The </a:t>
            </a:r>
            <a:r>
              <a:rPr lang="en-GB" sz="2000" b="1" i="0" dirty="0" err="1" smtClean="0">
                <a:effectLst/>
                <a:latin typeface="Helvetica Neue"/>
                <a:ea typeface="Helvetica Neue"/>
                <a:cs typeface="Helvetica Neue"/>
                <a:sym typeface="Helvetica Neue"/>
              </a:rPr>
              <a:t>NewMailEx</a:t>
            </a:r>
            <a:r>
              <a:rPr lang="en-GB" sz="2000" b="0" i="0" dirty="0" smtClean="0">
                <a:effectLst/>
                <a:latin typeface="Helvetica Neue"/>
                <a:ea typeface="Helvetica Neue"/>
                <a:cs typeface="Helvetica Neue"/>
                <a:sym typeface="Helvetica Neue"/>
              </a:rPr>
              <a:t> event fires when a new message arrives in the Inbox and before client rule processing occurs.</a:t>
            </a:r>
          </a:p>
          <a:p>
            <a:endParaRPr lang="en-GB" sz="1800" b="0" i="0" baseline="0" dirty="0" smtClean="0">
              <a:effectLst/>
              <a:latin typeface="Helvetica Neue"/>
              <a:sym typeface="Helvetica Neue"/>
            </a:endParaRPr>
          </a:p>
          <a:p>
            <a:endParaRPr lang="en-GB" sz="1800" baseline="0" dirty="0" smtClean="0"/>
          </a:p>
          <a:p>
            <a:endParaRPr lang="en-GB" sz="1800" baseline="0" dirty="0" smtClean="0"/>
          </a:p>
          <a:p>
            <a:endParaRPr lang="en-GB" sz="2000"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Virtual desktop infrastructure (VDI) is the practice of hosting a desktop operating system within a virtual machine (VM) running on a centralized server.</a:t>
            </a:r>
          </a:p>
          <a:p>
            <a:endParaRPr lang="en-GB" baseline="0" dirty="0" smtClean="0"/>
          </a:p>
          <a:p>
            <a:r>
              <a:rPr lang="en-GB" baseline="0" dirty="0" smtClean="0"/>
              <a:t>Centralized and simplified IT desktop management</a:t>
            </a:r>
          </a:p>
          <a:p>
            <a:r>
              <a:rPr lang="en-GB" baseline="0" dirty="0" smtClean="0"/>
              <a:t>Reduced cost and hardware</a:t>
            </a:r>
          </a:p>
          <a:p>
            <a:r>
              <a:rPr lang="en-GB" baseline="0" dirty="0" smtClean="0"/>
              <a:t>Increased mobility and remote access</a:t>
            </a:r>
          </a:p>
          <a:p>
            <a:pPr marL="0" marR="0" indent="0" defTabSz="457200" eaLnBrk="1" fontAlgn="auto" latinLnBrk="0" hangingPunct="1">
              <a:lnSpc>
                <a:spcPct val="117999"/>
              </a:lnSpc>
              <a:spcBef>
                <a:spcPts val="0"/>
              </a:spcBef>
              <a:spcAft>
                <a:spcPts val="0"/>
              </a:spcAft>
              <a:buClrTx/>
              <a:buSzTx/>
              <a:buFontTx/>
              <a:buNone/>
              <a:tabLst/>
              <a:defRPr/>
            </a:pPr>
            <a:endParaRPr lang="en-GB" sz="2200" b="0" i="0" dirty="0" smtClean="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Gives employees the freedom to work from anywhere while cutting IT costs</a:t>
            </a:r>
          </a:p>
          <a:p>
            <a:endParaRPr lang="en-GB" baseline="0" dirty="0" smtClean="0"/>
          </a:p>
          <a:p>
            <a:r>
              <a:rPr lang="en-GB" baseline="0" dirty="0" smtClean="0"/>
              <a:t>Two predominant technologies, </a:t>
            </a:r>
            <a:r>
              <a:rPr lang="en-GB" baseline="0" dirty="0" err="1" smtClean="0"/>
              <a:t>citrix</a:t>
            </a:r>
            <a:r>
              <a:rPr lang="en-GB" baseline="0" dirty="0" smtClean="0"/>
              <a:t> and </a:t>
            </a:r>
            <a:r>
              <a:rPr lang="en-GB" baseline="0" dirty="0" err="1" smtClean="0"/>
              <a:t>vmware</a:t>
            </a:r>
            <a:endParaRPr lang="en-GB" baseline="0" dirty="0" smtClean="0"/>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typical </a:t>
            </a:r>
            <a:r>
              <a:rPr lang="en-GB" sz="2200" b="0" i="0" dirty="0" err="1" smtClean="0">
                <a:effectLst/>
                <a:latin typeface="Helvetica Neue"/>
                <a:ea typeface="Helvetica Neue"/>
                <a:cs typeface="Helvetica Neue"/>
                <a:sym typeface="Helvetica Neue"/>
              </a:rPr>
              <a:t>on-premise</a:t>
            </a:r>
            <a:r>
              <a:rPr lang="en-GB" sz="2200" b="0" i="0" dirty="0" smtClean="0">
                <a:effectLst/>
                <a:latin typeface="Helvetica Neue"/>
                <a:ea typeface="Helvetica Neue"/>
                <a:cs typeface="Helvetica Neue"/>
                <a:sym typeface="Helvetica Neue"/>
              </a:rPr>
              <a:t> server-hosted virtual desktop model, focusing on the data </a:t>
            </a:r>
            <a:r>
              <a:rPr lang="en-GB" sz="2200" b="0" i="0" dirty="0" err="1" smtClean="0">
                <a:effectLst/>
                <a:latin typeface="Helvetica Neue"/>
                <a:ea typeface="Helvetica Neue"/>
                <a:cs typeface="Helvetica Neue"/>
                <a:sym typeface="Helvetica Neue"/>
              </a:rPr>
              <a:t>center</a:t>
            </a:r>
            <a:r>
              <a:rPr lang="en-GB" sz="2200" b="0" i="0" dirty="0" smtClean="0">
                <a:effectLst/>
                <a:latin typeface="Helvetica Neue"/>
                <a:ea typeface="Helvetica Neue"/>
                <a:cs typeface="Helvetica Neue"/>
                <a:sym typeface="Helvetica Neue"/>
              </a:rPr>
              <a:t>. As VDI and cloud computing have matured, a second software-as-a-service model of desktop computing has been reborn in the form as </a:t>
            </a:r>
            <a:r>
              <a:rPr lang="en-GB" sz="2200" b="0" i="0" dirty="0" err="1" smtClean="0">
                <a:effectLst/>
                <a:latin typeface="Helvetica Neue"/>
                <a:ea typeface="Helvetica Neue"/>
                <a:cs typeface="Helvetica Neue"/>
                <a:sym typeface="Helvetica Neue"/>
              </a:rPr>
              <a:t>DaaS</a:t>
            </a:r>
            <a:r>
              <a:rPr lang="en-GB" sz="2200" b="0" i="0" dirty="0" smtClean="0">
                <a:effectLst/>
                <a:latin typeface="Helvetica Neue"/>
                <a:ea typeface="Helvetica Neue"/>
                <a:cs typeface="Helvetica Neue"/>
                <a:sym typeface="Helvetica Neue"/>
              </a:rPr>
              <a:t>.</a:t>
            </a:r>
            <a:endParaRPr lang="en-GB" sz="2200" b="0" i="0" baseline="0" dirty="0" smtClean="0">
              <a:effectLst/>
              <a:latin typeface="Helvetica Neue"/>
              <a:ea typeface="Helvetica Neue"/>
              <a:cs typeface="Helvetica Neue"/>
              <a:sym typeface="Helvetica Neue"/>
            </a:endParaRPr>
          </a:p>
          <a:p>
            <a:endParaRPr lang="en-GB" baseline="0" dirty="0" smtClean="0"/>
          </a:p>
          <a:p>
            <a:r>
              <a:rPr lang="en-GB" baseline="0" dirty="0" smtClean="0"/>
              <a:t>Although not a security control, the deployment of this technology has a significant implications in persistence, especially in user land persistence.</a:t>
            </a:r>
          </a:p>
          <a:p>
            <a:endParaRPr lang="en-GB" baseline="0" dirty="0" smtClean="0"/>
          </a:p>
          <a:p>
            <a:r>
              <a:rPr lang="en-GB" baseline="0" dirty="0" smtClean="0"/>
              <a:t>Recently seen more often in red team engagements.</a:t>
            </a:r>
          </a:p>
          <a:p>
            <a:endParaRPr lang="en-GB" baseline="0" dirty="0" smtClean="0"/>
          </a:p>
          <a:p>
            <a:r>
              <a:rPr lang="en-GB" sz="2200" b="0" i="0" dirty="0" smtClean="0">
                <a:effectLst/>
                <a:latin typeface="Helvetica Neue"/>
                <a:ea typeface="Helvetica Neue"/>
                <a:cs typeface="Helvetica Neue"/>
                <a:sym typeface="Helvetica Neue"/>
              </a:rPr>
              <a:t>Desktop virtualization implementations are classified based on whether the virtual desktop runs remotely or locally, on whether the access is required to be constant or is designed to be intermittent, and on whether or not the virtual desktop persists between sessions. </a:t>
            </a:r>
            <a:endParaRPr lang="en-GB" baseline="0" dirty="0" smtClean="0"/>
          </a:p>
          <a:p>
            <a:r>
              <a:rPr lang="en-GB" baseline="0" dirty="0" smtClean="0"/>
              <a:t>Persist in VDIs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Although not a security control, the deployment of this technology has a significant implications in persistence, especially in user land persistence.</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Persisting through templates offers</a:t>
            </a:r>
            <a:r>
              <a:rPr lang="en-GB" baseline="0" dirty="0" smtClean="0"/>
              <a:t> multiple advantages and in some scenarios the only vector.</a:t>
            </a:r>
            <a:endParaRPr lang="en-GB" dirty="0" smtClean="0"/>
          </a:p>
          <a:p>
            <a:endParaRPr lang="en-GB" baseline="0" dirty="0" smtClean="0"/>
          </a:p>
          <a:p>
            <a:r>
              <a:rPr lang="en-GB" baseline="0" dirty="0" smtClean="0"/>
              <a:t>Office events defined as macros provide a by design asynchronous mechanism from the perspective of an OS. It’s very likely that a user will run office applications at regular intervals</a:t>
            </a:r>
          </a:p>
          <a:p>
            <a:endParaRPr lang="en-GB" baseline="0" dirty="0" smtClean="0"/>
          </a:p>
          <a:p>
            <a:r>
              <a:rPr lang="en-GB" baseline="0" dirty="0" smtClean="0"/>
              <a:t>The template locations are not deemed as </a:t>
            </a:r>
            <a:r>
              <a:rPr lang="en-GB" baseline="0" dirty="0" err="1" smtClean="0"/>
              <a:t>startup</a:t>
            </a:r>
            <a:r>
              <a:rPr lang="en-GB" baseline="0" dirty="0" smtClean="0"/>
              <a:t> locations from an </a:t>
            </a:r>
            <a:r>
              <a:rPr lang="en-GB" baseline="0" dirty="0" err="1" smtClean="0"/>
              <a:t>os</a:t>
            </a:r>
            <a:r>
              <a:rPr lang="en-GB" baseline="0" dirty="0" smtClean="0"/>
              <a:t> perspective, however execution is guaranteed as long as the office app is used. Outlook is the most used followed by Word and excel, therefore most common to be back doored. </a:t>
            </a:r>
          </a:p>
          <a:p>
            <a:endParaRPr lang="en-GB" baseline="0" dirty="0" smtClean="0"/>
          </a:p>
          <a:p>
            <a:r>
              <a:rPr lang="en-GB" baseline="0" dirty="0" smtClean="0"/>
              <a:t>Share writable trusted locations</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Templates can be password protected to defend against automated analysis tools. Password can be reset as described by enigma, therefore not a strong defence against IR.</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dirty="0" smtClean="0"/>
              <a:t>“C:\Program Files\Microsoft Office\OFFICE11\OUTLOOK.EXE" /</a:t>
            </a:r>
            <a:r>
              <a:rPr lang="en-GB" dirty="0" err="1" smtClean="0"/>
              <a:t>autorun</a:t>
            </a:r>
            <a:r>
              <a:rPr lang="en-GB" dirty="0" smtClean="0"/>
              <a:t> hello</a:t>
            </a:r>
            <a:endParaRPr lang="en-GB" baseline="0" dirty="0" smtClean="0"/>
          </a:p>
          <a:p>
            <a:endParaRPr lang="en-GB" baseline="0" dirty="0" smtClean="0"/>
          </a:p>
          <a:p>
            <a:endParaRPr lang="en-GB" baseline="0" dirty="0" smtClean="0"/>
          </a:p>
          <a:p>
            <a:r>
              <a:rPr lang="en-GB" baseline="0" dirty="0" smtClean="0"/>
              <a:t>Bypasses by design application control as we will later see.</a:t>
            </a:r>
          </a:p>
          <a:p>
            <a:endParaRPr lang="en-GB" baseline="0" dirty="0" smtClean="0"/>
          </a:p>
          <a:p>
            <a:r>
              <a:rPr lang="en-GB" baseline="0" dirty="0" smtClean="0"/>
              <a:t>Templates can be password protected to defend against automated analysis tools. Password can be reset as described by enigma, therefore not a strong defence against IR.</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Here’s an overview of what we're </a:t>
            </a:r>
            <a:r>
              <a:rPr lang="en-GB" baseline="0" dirty="0" err="1" smtClean="0"/>
              <a:t>gonna</a:t>
            </a:r>
            <a:r>
              <a:rPr lang="en-GB" baseline="0" dirty="0" smtClean="0"/>
              <a:t> go through today</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150140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we decided to raise the bar. On a host with macros disabled explicitly we have enabled application control.</a:t>
            </a:r>
          </a:p>
          <a:p>
            <a:r>
              <a:rPr lang="en-GB" baseline="0" dirty="0" smtClean="0"/>
              <a:t> </a:t>
            </a:r>
          </a:p>
          <a:p>
            <a:r>
              <a:rPr lang="en-GB" baseline="0" dirty="0" smtClean="0"/>
              <a:t>The use of office applications transparently bypasses this security control, as applications have been granted execution rights. Office VBA effectively provides by design, a native code execution container-framework.</a:t>
            </a:r>
          </a:p>
          <a:p>
            <a:endParaRPr lang="en-GB" baseline="0" dirty="0" smtClean="0"/>
          </a:p>
          <a:p>
            <a:r>
              <a:rPr lang="en-GB" baseline="0" dirty="0" smtClean="0"/>
              <a:t>https://technet.microsoft.com/en-us/library/ee844118.aspx</a:t>
            </a:r>
          </a:p>
          <a:p>
            <a:endParaRPr lang="en-GB" baseline="0" dirty="0" smtClean="0"/>
          </a:p>
          <a:p>
            <a:r>
              <a:rPr lang="en-GB" baseline="0" dirty="0" smtClean="0"/>
              <a:t>Now in some cases what the </a:t>
            </a:r>
            <a:r>
              <a:rPr lang="en-GB" baseline="0" dirty="0" err="1" smtClean="0"/>
              <a:t>vba</a:t>
            </a:r>
            <a:r>
              <a:rPr lang="en-GB" baseline="0" dirty="0" smtClean="0"/>
              <a:t> code does is to call a whitelisted binary on the compromised host to do the actual loading of the shellcode (e.g. powershell.exe, along with a number of others, many of those described in some awesome work made by Casey Smith (e.g. installutil.exe, regsvr32, </a:t>
            </a:r>
            <a:r>
              <a:rPr lang="en-GB" baseline="0" dirty="0" err="1" smtClean="0"/>
              <a:t>regasm</a:t>
            </a:r>
            <a:r>
              <a:rPr lang="en-GB" baseline="0" dirty="0" smtClean="0"/>
              <a:t>, mshta.exe click once - dfsvc.exe</a:t>
            </a:r>
          </a:p>
          <a:p>
            <a:endParaRPr lang="en-GB" baseline="0" dirty="0" smtClean="0"/>
          </a:p>
          <a:p>
            <a:r>
              <a:rPr lang="en-GB" baseline="0" dirty="0" smtClean="0"/>
              <a:t>Defining a singed binary whitelisting policy may come with a </a:t>
            </a:r>
            <a:r>
              <a:rPr lang="en-GB" baseline="0" dirty="0" err="1" smtClean="0"/>
              <a:t>tradeoff</a:t>
            </a:r>
            <a:r>
              <a:rPr lang="en-GB" baseline="0" dirty="0" smtClean="0"/>
              <a:t> that could offer </a:t>
            </a:r>
          </a:p>
          <a:p>
            <a:r>
              <a:rPr lang="en-GB" baseline="0" dirty="0" smtClean="0"/>
              <a:t>an attacker opportunities to execute arbitrary code (e.g. running an </a:t>
            </a:r>
            <a:r>
              <a:rPr lang="en-GB" baseline="0" dirty="0" err="1" smtClean="0"/>
              <a:t>ms</a:t>
            </a:r>
            <a:r>
              <a:rPr lang="en-GB" baseline="0" dirty="0" smtClean="0"/>
              <a:t> signed debugger and to debug a process that the user owns and directly manipulating its memory to execute code - cdb.exe)</a:t>
            </a:r>
          </a:p>
          <a:p>
            <a:endParaRPr lang="en-GB" baseline="0" dirty="0" smtClean="0"/>
          </a:p>
          <a:p>
            <a:r>
              <a:rPr lang="en-GB" baseline="0" dirty="0" smtClean="0"/>
              <a:t>. Fix this by allowing signed binaries from non-user writable locations.</a:t>
            </a:r>
          </a:p>
          <a:p>
            <a:endParaRPr lang="en-GB" baseline="0" dirty="0" smtClean="0"/>
          </a:p>
          <a:p>
            <a:r>
              <a:rPr lang="en-GB" baseline="0" dirty="0" smtClean="0"/>
              <a:t>So we’re on a host with macros explicitly disabled we’ve blocked a number of binaries that are typically invoked within macros to do all sorts of cool stuff. </a:t>
            </a:r>
            <a:r>
              <a:rPr lang="en-GB" baseline="0" dirty="0" err="1" smtClean="0"/>
              <a:t>E.g</a:t>
            </a:r>
            <a:r>
              <a:rPr lang="en-GB" baseline="0" dirty="0" smtClean="0"/>
              <a:t> </a:t>
            </a:r>
            <a:r>
              <a:rPr lang="en-GB" baseline="0" dirty="0" err="1" smtClean="0"/>
              <a:t>powershell</a:t>
            </a:r>
            <a:r>
              <a:rPr lang="en-GB" baseline="0" dirty="0" smtClean="0"/>
              <a:t>, rundll32, </a:t>
            </a:r>
            <a:r>
              <a:rPr lang="en-GB" baseline="0" dirty="0" err="1" smtClean="0"/>
              <a:t>installutlil</a:t>
            </a:r>
            <a:r>
              <a:rPr lang="en-GB" baseline="0" dirty="0" smtClean="0"/>
              <a:t>, regsvr32 and a number of other cool techniques described by @</a:t>
            </a:r>
            <a:r>
              <a:rPr lang="en-GB" baseline="0" dirty="0" err="1" smtClean="0"/>
              <a:t>subtee</a:t>
            </a:r>
            <a:r>
              <a:rPr lang="en-GB" baseline="0" dirty="0" smtClean="0"/>
              <a:t> and others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br>
              <a:rPr lang="en-GB" baseline="0" dirty="0" smtClean="0"/>
            </a:br>
            <a:r>
              <a:rPr lang="en-GB" baseline="0" dirty="0" smtClean="0"/>
              <a:t/>
            </a:r>
            <a:br>
              <a:rPr lang="en-GB" baseline="0" dirty="0" smtClean="0"/>
            </a:br>
            <a:r>
              <a:rPr lang="en-GB" baseline="0" dirty="0" smtClean="0"/>
              <a:t>EAF stands for Export Address Table Filtering. This mechanism prevents shell code from being able to lookup useful addresses to windows function calls.</a:t>
            </a:r>
          </a:p>
          <a:p>
            <a:r>
              <a:rPr lang="en-GB" baseline="0" dirty="0" smtClean="0"/>
              <a:t/>
            </a:r>
            <a:br>
              <a:rPr lang="en-GB" baseline="0" dirty="0" smtClean="0"/>
            </a:br>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br>
              <a:rPr lang="en-GB" baseline="0" dirty="0" smtClean="0"/>
            </a:br>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717252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p:txBody>
      </p:sp>
    </p:spTree>
    <p:extLst>
      <p:ext uri="{BB962C8B-B14F-4D97-AF65-F5344CB8AC3E}">
        <p14:creationId xmlns:p14="http://schemas.microsoft.com/office/powerpoint/2010/main" val="3470880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WePWNise</a:t>
            </a:r>
            <a:r>
              <a:rPr lang="en-GB" baseline="0" dirty="0" smtClean="0"/>
              <a:t> macro makes use of Native VBA code to perform shell code inject into a target binary without dependency on PowerShell.</a:t>
            </a:r>
          </a:p>
          <a:p>
            <a:endParaRPr lang="en-GB" baseline="0" dirty="0" smtClean="0"/>
          </a:p>
          <a:p>
            <a:r>
              <a:rPr lang="en-GB" baseline="0" dirty="0" smtClean="0"/>
              <a:t>As per the regular routine of injection, we can either open a process or create one. We have chosen to create processes as this is safer than using an existing one and accidentally crashing it.</a:t>
            </a:r>
          </a:p>
          <a:p>
            <a:endParaRPr lang="en-GB" baseline="0" dirty="0" smtClean="0"/>
          </a:p>
          <a:p>
            <a:r>
              <a:rPr lang="en-GB" baseline="0" dirty="0" err="1" smtClean="0"/>
              <a:t>VirtualAlloc</a:t>
            </a:r>
            <a:r>
              <a:rPr lang="en-GB" baseline="0" dirty="0" smtClean="0"/>
              <a:t> allows us to reserve a space of unused memory in a process and get the memory location address for this space.</a:t>
            </a:r>
          </a:p>
          <a:p>
            <a:endParaRPr lang="en-GB" baseline="0" dirty="0" smtClean="0"/>
          </a:p>
          <a:p>
            <a:r>
              <a:rPr lang="en-GB" baseline="0" dirty="0" smtClean="0"/>
              <a:t>We then make use of </a:t>
            </a:r>
            <a:r>
              <a:rPr lang="en-GB" baseline="0" dirty="0" err="1" smtClean="0"/>
              <a:t>WriteProcessMemory</a:t>
            </a:r>
            <a:r>
              <a:rPr lang="en-GB" baseline="0" dirty="0" smtClean="0"/>
              <a:t> to write the shell code into this reserved space byte by byte. In the scenario where memory signature scanning is used, this will be detected. However, I’ve only seen this used in Anti Cheat </a:t>
            </a:r>
            <a:r>
              <a:rPr lang="en-GB" baseline="0" dirty="0" err="1" smtClean="0"/>
              <a:t>Engnies</a:t>
            </a:r>
            <a:r>
              <a:rPr lang="en-GB" baseline="0" dirty="0" smtClean="0"/>
              <a:t> for games as opposed to Anti Virus solutions. To bypass this, we can simply mutate the shell code so that it cannot be </a:t>
            </a:r>
            <a:r>
              <a:rPr lang="en-GB" baseline="0" dirty="0" err="1" smtClean="0"/>
              <a:t>signaturable</a:t>
            </a:r>
            <a:r>
              <a:rPr lang="en-GB" baseline="0" dirty="0" smtClean="0"/>
              <a:t> – this is mentioned in the further work section later on.</a:t>
            </a:r>
          </a:p>
          <a:p>
            <a:endParaRPr lang="en-GB" baseline="0" dirty="0" smtClean="0"/>
          </a:p>
          <a:p>
            <a:r>
              <a:rPr lang="en-GB" baseline="0" dirty="0" smtClean="0"/>
              <a:t>Create Remote Thread basically instantiates and runs the shell code we injected.</a:t>
            </a:r>
          </a:p>
        </p:txBody>
      </p:sp>
    </p:spTree>
    <p:extLst>
      <p:ext uri="{BB962C8B-B14F-4D97-AF65-F5344CB8AC3E}">
        <p14:creationId xmlns:p14="http://schemas.microsoft.com/office/powerpoint/2010/main" val="20586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May be many of you think that you’re a click away from success with the first thing in mind being this (give image) but let’s have a quick recap..</a:t>
            </a:r>
            <a:endParaRPr lang="en-GB" sz="2200" b="0" i="0" dirty="0" smtClean="0">
              <a:effectLst/>
              <a:latin typeface="Helvetica Neue"/>
              <a:ea typeface="Helvetica Neue"/>
              <a:cs typeface="Helvetica Neue"/>
              <a:sym typeface="Helvetica Neue"/>
            </a:endParaRPr>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Microsoft Office documents</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 Word, Excel, PowerPoint, Outlook</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and other types of documents can contain embedded code written in a programming language known as Visual Basic for Applications (VBA).</a:t>
            </a:r>
          </a:p>
          <a:p>
            <a:endParaRPr lang="en-GB" sz="2200" b="0" i="0" baseline="0" dirty="0" smtClean="0">
              <a:effectLst/>
              <a:latin typeface="Helvetica Neue"/>
              <a:sym typeface="Helvetica Neue"/>
            </a:endParaRPr>
          </a:p>
          <a:p>
            <a:r>
              <a:rPr lang="en-GB" baseline="0" dirty="0" smtClean="0"/>
              <a:t>add-ins, ActiveX controls</a:t>
            </a:r>
          </a:p>
          <a:p>
            <a:endParaRPr lang="en-GB" baseline="0" dirty="0" smtClean="0"/>
          </a:p>
          <a:p>
            <a:r>
              <a:rPr lang="en-GB" baseline="0" dirty="0" smtClean="0"/>
              <a:t>Mention that all testing was conducted against the default </a:t>
            </a:r>
            <a:r>
              <a:rPr lang="en-GB" baseline="0" dirty="0" err="1" smtClean="0"/>
              <a:t>configs</a:t>
            </a:r>
            <a:r>
              <a:rPr lang="en-GB" baseline="0" dirty="0" smtClean="0"/>
              <a:t>, offered for both local or via GPO enforced settings.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err="1" smtClean="0"/>
              <a:t>WePWNise</a:t>
            </a:r>
            <a:r>
              <a:rPr lang="en-GB" baseline="0" dirty="0" smtClean="0"/>
              <a:t> can get us remote access on a machine. It is also pretty good at memory management.</a:t>
            </a:r>
          </a:p>
          <a:p>
            <a:r>
              <a:rPr lang="en-GB" baseline="0" dirty="0" smtClean="0"/>
              <a:t/>
            </a:r>
            <a:br>
              <a:rPr lang="en-GB" baseline="0" dirty="0" smtClean="0"/>
            </a:br>
            <a:r>
              <a:rPr lang="en-GB" baseline="0" dirty="0" smtClean="0"/>
              <a:t>It will make use of virtual free to free up reserved memory space that is no longer used if an injection attempt fails.</a:t>
            </a:r>
          </a:p>
          <a:p>
            <a:endParaRPr lang="en-GB" baseline="0" dirty="0" smtClean="0"/>
          </a:p>
          <a:p>
            <a:r>
              <a:rPr lang="en-GB" baseline="0" dirty="0" smtClean="0"/>
              <a:t>It will terminate the process if a suspended process is made but for some reason defences stopped it from being able to create a connection back to our C2 server.</a:t>
            </a:r>
          </a:p>
        </p:txBody>
      </p:sp>
    </p:spTree>
    <p:extLst>
      <p:ext uri="{BB962C8B-B14F-4D97-AF65-F5344CB8AC3E}">
        <p14:creationId xmlns:p14="http://schemas.microsoft.com/office/powerpoint/2010/main" val="3106646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query registry, a </a:t>
            </a:r>
            <a:r>
              <a:rPr lang="en-GB" baseline="0" dirty="0" err="1" smtClean="0"/>
              <a:t>Wscript.Shell</a:t>
            </a:r>
            <a:r>
              <a:rPr lang="en-GB" baseline="0" dirty="0" smtClean="0"/>
              <a:t> object is used, being an easy way to query registry in VBA.</a:t>
            </a:r>
          </a:p>
          <a:p>
            <a:endParaRPr lang="en-GB" baseline="0" dirty="0" smtClean="0"/>
          </a:p>
          <a:p>
            <a:r>
              <a:rPr lang="en-GB" baseline="0" dirty="0" smtClean="0"/>
              <a:t>In order to perform the enumeration, we will look for the protected paths configuration in the registry. In order to do this, light reverse engineering of the EMET binary was required but I quickly found that the paths were stored under the following registry key.</a:t>
            </a:r>
          </a:p>
          <a:p>
            <a:endParaRPr lang="en-GB" baseline="0" dirty="0" smtClean="0"/>
          </a:p>
          <a:p>
            <a:r>
              <a:rPr lang="en-GB" baseline="0" dirty="0" smtClean="0"/>
              <a:t>After doing so, I also wrote a quick post exploitation module to enumerate these paths from registry for use within the </a:t>
            </a:r>
            <a:r>
              <a:rPr lang="en-GB" baseline="0" dirty="0" err="1" smtClean="0"/>
              <a:t>Metasploit</a:t>
            </a:r>
            <a:r>
              <a:rPr lang="en-GB" baseline="0" dirty="0" smtClean="0"/>
              <a:t> framework when EMET Is found to be running. We will see why this is important later.</a:t>
            </a:r>
          </a:p>
          <a:p>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is the output of the </a:t>
            </a:r>
            <a:r>
              <a:rPr lang="en-GB" baseline="0" dirty="0" err="1" smtClean="0"/>
              <a:t>enum_emet</a:t>
            </a:r>
            <a:r>
              <a:rPr lang="en-GB" baseline="0" dirty="0" smtClean="0"/>
              <a:t> post exploitation module from </a:t>
            </a:r>
            <a:r>
              <a:rPr lang="en-GB" baseline="0" dirty="0" err="1" smtClean="0"/>
              <a:t>Metasploit</a:t>
            </a:r>
            <a:r>
              <a:rPr lang="en-GB" baseline="0" dirty="0" smtClean="0"/>
              <a:t>.</a:t>
            </a:r>
          </a:p>
          <a:p>
            <a:endParaRPr lang="en-GB" baseline="0" dirty="0" smtClean="0"/>
          </a:p>
          <a:p>
            <a:r>
              <a:rPr lang="en-GB" baseline="0" dirty="0" smtClean="0"/>
              <a:t>As I understand no one can read this, let’s zoom in and focus on WINWORD.exe</a:t>
            </a:r>
          </a:p>
          <a:p>
            <a:endParaRPr lang="en-GB" baseline="0" dirty="0" smtClean="0"/>
          </a:p>
          <a:p>
            <a:r>
              <a:rPr lang="en-GB" baseline="0" dirty="0" smtClean="0"/>
              <a:t>As we can see, the format in registry is an easily understandable wildcard format to match against any version of WINWORD.exe running from a folder that begins with OFFICE.</a:t>
            </a:r>
          </a:p>
        </p:txBody>
      </p:sp>
    </p:spTree>
    <p:extLst>
      <p:ext uri="{BB962C8B-B14F-4D97-AF65-F5344CB8AC3E}">
        <p14:creationId xmlns:p14="http://schemas.microsoft.com/office/powerpoint/2010/main" val="2684367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On the right hand side, we have a Windows machine that will act as both the Victim and the creator of a </a:t>
            </a:r>
            <a:r>
              <a:rPr lang="en-GB" baseline="0" dirty="0" err="1" smtClean="0"/>
              <a:t>trojan</a:t>
            </a:r>
            <a:r>
              <a:rPr lang="en-GB" baseline="0" dirty="0" smtClean="0"/>
              <a:t> document. On the left hand side we have a machine that will generate the macro code as well as act as the command and control server.</a:t>
            </a:r>
          </a:p>
          <a:p>
            <a:endParaRPr lang="en-GB" baseline="0" dirty="0" smtClean="0"/>
          </a:p>
          <a:p>
            <a:r>
              <a:rPr lang="en-GB" baseline="0" dirty="0" smtClean="0"/>
              <a:t>Both machines are on the same network for demonstration purposes. However, this currently can be used in practice and engagements.</a:t>
            </a:r>
          </a:p>
          <a:p>
            <a:endParaRPr lang="en-GB" baseline="0" dirty="0" smtClean="0"/>
          </a:p>
          <a:p>
            <a:r>
              <a:rPr lang="en-GB" baseline="0" dirty="0" smtClean="0"/>
              <a:t>On the left, we begin generating a </a:t>
            </a:r>
            <a:r>
              <a:rPr lang="en-GB" baseline="0" dirty="0" err="1" smtClean="0"/>
              <a:t>wepwnise</a:t>
            </a:r>
            <a:r>
              <a:rPr lang="en-GB" baseline="0" dirty="0" smtClean="0"/>
              <a:t> payload that will call back to our command and control server over HTTPS on port 443 and 80 for two different architectures. These can be caught on two separate machines if required.</a:t>
            </a:r>
          </a:p>
          <a:p>
            <a:endParaRPr lang="en-GB" baseline="0" dirty="0" smtClean="0"/>
          </a:p>
          <a:p>
            <a:r>
              <a:rPr lang="en-GB" baseline="0" dirty="0" smtClean="0"/>
              <a:t>Now on the right, we can see the current configuration of EMET by default. We will enable all mitigations for everything. In some cases, there are compatibility reasons for why by default Skype.exe is not protected by EAF.</a:t>
            </a:r>
          </a:p>
          <a:p>
            <a:endParaRPr lang="en-GB" baseline="0" dirty="0" smtClean="0"/>
          </a:p>
          <a:p>
            <a:r>
              <a:rPr lang="en-GB" baseline="0" dirty="0" smtClean="0"/>
              <a:t>As the script tells us, we must start up our listeners. So we do that on the left now.</a:t>
            </a:r>
          </a:p>
          <a:p>
            <a:endParaRPr lang="en-GB" baseline="0" dirty="0" smtClean="0"/>
          </a:p>
          <a:p>
            <a:r>
              <a:rPr lang="en-GB" baseline="0" dirty="0" smtClean="0"/>
              <a:t>Now on the right, we will begin creating the </a:t>
            </a:r>
            <a:r>
              <a:rPr lang="en-GB" baseline="0" dirty="0" err="1" smtClean="0"/>
              <a:t>trojan</a:t>
            </a:r>
            <a:r>
              <a:rPr lang="en-GB" baseline="0" dirty="0" smtClean="0"/>
              <a:t> document. Take and display some images to gain the user’s trust. Add some look to be encrypted text to make them think its encrypted!</a:t>
            </a:r>
          </a:p>
          <a:p>
            <a:endParaRPr lang="en-GB" baseline="0" dirty="0" smtClean="0"/>
          </a:p>
          <a:p>
            <a:r>
              <a:rPr lang="en-GB" baseline="0" dirty="0" smtClean="0"/>
              <a:t>Now we add the macros. We must make sure to add it to the document and not Word.</a:t>
            </a:r>
          </a:p>
          <a:p>
            <a:endParaRPr lang="en-GB" baseline="0" dirty="0" smtClean="0"/>
          </a:p>
          <a:p>
            <a:r>
              <a:rPr lang="en-GB" baseline="0" dirty="0" smtClean="0"/>
              <a:t>We now run the macro. We have received a connection back from the machine. Now we need to check what process it is running in. It appears to be PING.exe.</a:t>
            </a:r>
          </a:p>
          <a:p>
            <a:endParaRPr lang="en-GB" baseline="0" dirty="0" smtClean="0"/>
          </a:p>
          <a:p>
            <a:r>
              <a:rPr lang="en-GB" baseline="0" dirty="0" smtClean="0"/>
              <a:t>Now we go back to the machine and protect Ping.exe with EMET.</a:t>
            </a:r>
          </a:p>
          <a:p>
            <a:endParaRPr lang="en-GB" baseline="0" dirty="0" smtClean="0"/>
          </a:p>
          <a:p>
            <a:r>
              <a:rPr lang="en-GB" baseline="0" dirty="0" smtClean="0"/>
              <a:t>If all goes well, our code should automatically know this and select a different binary.</a:t>
            </a:r>
          </a:p>
          <a:p>
            <a:endParaRPr lang="en-GB" baseline="0" dirty="0" smtClean="0"/>
          </a:p>
          <a:p>
            <a:r>
              <a:rPr lang="en-GB" baseline="0" dirty="0" smtClean="0"/>
              <a:t>We have now injected into EMET_Agent.exe which is unprotected by default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aseline="0" dirty="0" smtClean="0">
                <a:sym typeface="Wingdings" panose="05000000000000000000" pitchFamily="2" charset="2"/>
              </a:rPr>
              <a:t>So as mentioned earlier, I have submitted a quick post exploitation module to the </a:t>
            </a:r>
            <a:r>
              <a:rPr lang="en-GB" baseline="0" dirty="0" err="1" smtClean="0">
                <a:sym typeface="Wingdings" panose="05000000000000000000" pitchFamily="2" charset="2"/>
              </a:rPr>
              <a:t>Metasploit</a:t>
            </a:r>
            <a:r>
              <a:rPr lang="en-GB" baseline="0" dirty="0" smtClean="0">
                <a:sym typeface="Wingdings" panose="05000000000000000000" pitchFamily="2" charset="2"/>
              </a:rPr>
              <a:t> Framework which can enumerate all protected paths for safe migration afterwards.</a:t>
            </a:r>
          </a:p>
          <a:p>
            <a:endParaRPr lang="en-GB" baseline="0" dirty="0" smtClean="0">
              <a:sym typeface="Wingdings" panose="05000000000000000000" pitchFamily="2" charset="2"/>
            </a:endParaRPr>
          </a:p>
          <a:p>
            <a:r>
              <a:rPr lang="en-GB" baseline="0" dirty="0" smtClean="0">
                <a:sym typeface="Wingdings" panose="05000000000000000000" pitchFamily="2" charset="2"/>
              </a:rPr>
              <a:t>As WINWORD.exe is protected, we try and inject into it to prove that we lose our shell due to it being protected.</a:t>
            </a:r>
          </a:p>
          <a:p>
            <a:endParaRPr lang="en-GB" baseline="0" dirty="0" smtClean="0">
              <a:sym typeface="Wingdings" panose="05000000000000000000" pitchFamily="2" charset="2"/>
            </a:endParaRPr>
          </a:p>
          <a:p>
            <a:r>
              <a:rPr lang="en-GB" baseline="0" dirty="0" smtClean="0">
                <a:sym typeface="Wingdings" panose="05000000000000000000" pitchFamily="2" charset="2"/>
              </a:rPr>
              <a:t>This is why it’s important to not migrate </a:t>
            </a:r>
            <a:r>
              <a:rPr lang="en-GB" baseline="0" dirty="0" err="1" smtClean="0">
                <a:sym typeface="Wingdings" panose="05000000000000000000" pitchFamily="2" charset="2"/>
              </a:rPr>
              <a:t>wrecklessly</a:t>
            </a:r>
            <a:r>
              <a:rPr lang="en-GB" baseline="0" dirty="0" smtClean="0">
                <a:sym typeface="Wingdings" panose="05000000000000000000" pitchFamily="2" charset="2"/>
              </a:rPr>
              <a:t> without first enumerating the system.</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br>
              <a:rPr lang="en-GB" baseline="0" dirty="0" smtClean="0"/>
            </a:br>
            <a:r>
              <a:rPr lang="en-GB" baseline="0" dirty="0" smtClean="0"/>
              <a:t/>
            </a:r>
            <a:br>
              <a:rPr lang="en-GB" baseline="0" dirty="0" smtClean="0"/>
            </a:br>
            <a:r>
              <a:rPr lang="en-GB" baseline="0" dirty="0" smtClean="0"/>
              <a:t>===</a:t>
            </a:r>
            <a:br>
              <a:rPr lang="en-GB" baseline="0" dirty="0" smtClean="0"/>
            </a:br>
            <a:r>
              <a:rPr lang="en-GB" baseline="0" dirty="0" smtClean="0"/>
              <a:t/>
            </a:r>
            <a:br>
              <a:rPr lang="en-GB" baseline="0" dirty="0" smtClean="0"/>
            </a:br>
            <a:r>
              <a:rPr lang="en-GB" baseline="0" dirty="0" smtClean="0"/>
              <a:t>Some binaries are required such as WINLOGON.exe which is used to perform the logon process on Windows. There’s going to be processes that will not be blocked as an employee must be using the computer in order to run some software.</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We later found that using EMET protected paths on all binaries is not viable.</a:t>
            </a:r>
          </a:p>
          <a:p>
            <a:endParaRPr lang="en-GB" baseline="0" dirty="0" smtClean="0"/>
          </a:p>
        </p:txBody>
      </p:sp>
    </p:spTree>
    <p:extLst>
      <p:ext uri="{BB962C8B-B14F-4D97-AF65-F5344CB8AC3E}">
        <p14:creationId xmlns:p14="http://schemas.microsoft.com/office/powerpoint/2010/main" val="860323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Enumeration of the registry can cause noise for incident response to detect.</a:t>
            </a:r>
          </a:p>
          <a:p>
            <a:endParaRPr lang="en-GB" baseline="0" dirty="0" smtClean="0"/>
          </a:p>
          <a:p>
            <a:r>
              <a:rPr lang="en-GB" baseline="0" dirty="0" smtClean="0"/>
              <a:t>However, the improvement of implant reliability outweighs the noise.</a:t>
            </a:r>
          </a:p>
        </p:txBody>
      </p:sp>
    </p:spTree>
    <p:extLst>
      <p:ext uri="{BB962C8B-B14F-4D97-AF65-F5344CB8AC3E}">
        <p14:creationId xmlns:p14="http://schemas.microsoft.com/office/powerpoint/2010/main" val="648435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future work, it is important to note that the concept of enumerating a configuration and instructing automated targeting depending on configuration can apply to many areas.</a:t>
            </a:r>
          </a:p>
          <a:p>
            <a:endParaRPr lang="en-GB" baseline="0" dirty="0" smtClean="0"/>
          </a:p>
          <a:p>
            <a:r>
              <a:rPr lang="en-GB" baseline="0" dirty="0" smtClean="0"/>
              <a:t>This doesn’t apply only to EMET. </a:t>
            </a:r>
          </a:p>
          <a:p>
            <a:endParaRPr lang="en-GB" baseline="0" dirty="0" smtClean="0"/>
          </a:p>
          <a:p>
            <a:r>
              <a:rPr lang="en-GB" baseline="0" dirty="0" smtClean="0"/>
              <a:t>We can implement this to enumerate </a:t>
            </a:r>
            <a:r>
              <a:rPr lang="en-GB" baseline="0" dirty="0" err="1" smtClean="0"/>
              <a:t>AppLocker</a:t>
            </a:r>
            <a:r>
              <a:rPr lang="en-GB" baseline="0" dirty="0" smtClean="0"/>
              <a:t> and attack the system by finding weaknesses.</a:t>
            </a:r>
          </a:p>
          <a:p>
            <a:endParaRPr lang="en-GB" baseline="0" dirty="0" smtClean="0"/>
          </a:p>
          <a:p>
            <a:r>
              <a:rPr lang="en-GB" baseline="0" dirty="0" smtClean="0"/>
              <a:t>This can apply to </a:t>
            </a:r>
            <a:r>
              <a:rPr lang="en-GB" baseline="0" dirty="0" err="1" smtClean="0"/>
              <a:t>AntiVirus</a:t>
            </a:r>
            <a:r>
              <a:rPr lang="en-GB" baseline="0" dirty="0" smtClean="0"/>
              <a:t> software where Excluded Paths and Binaries can be enumerated off the system and further attacked. There’s no need to bypass AV at this point.</a:t>
            </a:r>
          </a:p>
          <a:p>
            <a:endParaRPr lang="en-GB" baseline="0" dirty="0" smtClean="0"/>
          </a:p>
          <a:p>
            <a:r>
              <a:rPr lang="en-GB" baseline="0" dirty="0" smtClean="0"/>
              <a:t>In terms of Firewall Excluded Paths / Binaries, we can use this to find out which binaries are more privileged when being allowed to transmit traffic out of the host. For example, in </a:t>
            </a:r>
            <a:r>
              <a:rPr lang="en-GB" baseline="0" dirty="0" err="1" smtClean="0"/>
              <a:t>Comodo</a:t>
            </a:r>
            <a:r>
              <a:rPr lang="en-GB" baseline="0" dirty="0" smtClean="0"/>
              <a:t> Internet Security, you can specify to allow all connections from a particular </a:t>
            </a:r>
            <a:r>
              <a:rPr lang="en-GB" baseline="0" dirty="0" err="1" smtClean="0"/>
              <a:t>excecutable</a:t>
            </a:r>
            <a:r>
              <a:rPr lang="en-GB" baseline="0" dirty="0" smtClean="0"/>
              <a:t>. If ping.exe is allowed to transmit traffic out of the host on any port, we can spawn the ping executable and inject shell code into it and essentially bypassing the host based firewall.</a:t>
            </a:r>
          </a:p>
        </p:txBody>
      </p:sp>
    </p:spTree>
    <p:extLst>
      <p:ext uri="{BB962C8B-B14F-4D97-AF65-F5344CB8AC3E}">
        <p14:creationId xmlns:p14="http://schemas.microsoft.com/office/powerpoint/2010/main" val="3943926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implant generation. I hope to eventually implement dummy implant generation that can log essential information about a system back to a C2. With Sandbox based virtualisation security solutions such as </a:t>
            </a:r>
            <a:r>
              <a:rPr lang="en-GB" baseline="0" dirty="0" err="1" smtClean="0"/>
              <a:t>FireEye</a:t>
            </a:r>
            <a:r>
              <a:rPr lang="en-GB" baseline="0" dirty="0" smtClean="0"/>
              <a:t> and </a:t>
            </a:r>
            <a:r>
              <a:rPr lang="en-GB" baseline="0" dirty="0" err="1" smtClean="0"/>
              <a:t>Bromium</a:t>
            </a:r>
            <a:r>
              <a:rPr lang="en-GB" baseline="0" dirty="0" smtClean="0"/>
              <a:t>, we may be able to obtain values of essentially identifiable indicators for these VMs from a </a:t>
            </a:r>
            <a:r>
              <a:rPr lang="en-GB" baseline="0" dirty="0" err="1" smtClean="0"/>
              <a:t>blackbox</a:t>
            </a:r>
            <a:r>
              <a:rPr lang="en-GB" baseline="0" dirty="0" smtClean="0"/>
              <a:t> </a:t>
            </a:r>
            <a:r>
              <a:rPr lang="en-GB" baseline="0" dirty="0" err="1" smtClean="0"/>
              <a:t>perspsective</a:t>
            </a:r>
            <a:r>
              <a:rPr lang="en-GB" baseline="0" dirty="0" smtClean="0"/>
              <a:t>. We can then go away and further enhance our payloads on the fly with keying to prevent execution when in a VM.</a:t>
            </a:r>
          </a:p>
          <a:p>
            <a:endParaRPr lang="en-GB" baseline="0" dirty="0" smtClean="0"/>
          </a:p>
          <a:p>
            <a:r>
              <a:rPr lang="en-GB" baseline="0" dirty="0" smtClean="0"/>
              <a:t>In terms of the code obfuscation, currently there is none. As it’s currently FUD, I don’t see a need for code obfuscation. However, in the future if it becomes a publicly available tool, we want each generation to be different from each other to prevent the Blue team from creating signatures for our code.</a:t>
            </a:r>
          </a:p>
          <a:p>
            <a:endParaRPr lang="en-GB" baseline="0" dirty="0" smtClean="0"/>
          </a:p>
          <a:p>
            <a:r>
              <a:rPr lang="en-GB" baseline="0" dirty="0" smtClean="0"/>
              <a:t>Shell code mutation. Currently the shell code is provided as an array of numbers. These numbers represent assembly instructions that will be written into memory. With shell code mutation we are able to completely change what this shell code looks like by replacing instructions with equivalent sets of instructions. This will prevent security solutions from being able to signature an array of numbers of scan memory for known signatures after injection.</a:t>
            </a:r>
          </a:p>
          <a:p>
            <a:endParaRPr lang="en-GB" baseline="0" dirty="0" smtClean="0"/>
          </a:p>
          <a:p>
            <a:r>
              <a:rPr lang="en-GB" baseline="0" dirty="0" smtClean="0"/>
              <a:t>Flow obfuscation can be used to prevent IR from determining the real flow of execution and can slow them down. In terms of flow obfuscation, I have created a proof of concept last year in 2015 where multiple dummy branches of flow can be created so that an attacker needs to trace through every line to determine what it’s really doing.</a:t>
            </a:r>
          </a:p>
        </p:txBody>
      </p:sp>
    </p:spTree>
    <p:extLst>
      <p:ext uri="{BB962C8B-B14F-4D97-AF65-F5344CB8AC3E}">
        <p14:creationId xmlns:p14="http://schemas.microsoft.com/office/powerpoint/2010/main" val="5886005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prevent </a:t>
            </a:r>
            <a:r>
              <a:rPr lang="en-GB" baseline="0" dirty="0" err="1" smtClean="0"/>
              <a:t>vba</a:t>
            </a:r>
            <a:r>
              <a:rPr lang="en-GB" baseline="0" dirty="0" smtClean="0"/>
              <a:t> from running someone should either uninstall office’s </a:t>
            </a:r>
            <a:r>
              <a:rPr lang="en-GB" baseline="0" dirty="0" err="1" smtClean="0"/>
              <a:t>vba</a:t>
            </a:r>
            <a:r>
              <a:rPr lang="en-GB" baseline="0" dirty="0" smtClean="0"/>
              <a:t> component or disable it via </a:t>
            </a:r>
            <a:r>
              <a:rPr lang="en-GB" baseline="0" dirty="0" err="1" smtClean="0"/>
              <a:t>gpo</a:t>
            </a:r>
            <a:r>
              <a:rPr lang="en-GB" baseline="0" dirty="0" smtClean="0"/>
              <a:t>. As far as our research has shown there were no opportunities to circumvent this control.</a:t>
            </a:r>
          </a:p>
          <a:p>
            <a:endParaRPr lang="en-GB" baseline="0" dirty="0" smtClean="0"/>
          </a:p>
          <a:p>
            <a:r>
              <a:rPr lang="en-GB" baseline="0" dirty="0" smtClean="0"/>
              <a:t>So in conclusion, we know that enumerating a configuration and attacking weaknesses does indeed work.</a:t>
            </a:r>
          </a:p>
          <a:p>
            <a:endParaRPr lang="en-GB" baseline="0" dirty="0" smtClean="0"/>
          </a:p>
          <a:p>
            <a:r>
              <a:rPr lang="en-GB" baseline="0" dirty="0" smtClean="0"/>
              <a:t>It adds reliability to the payload so that it can circumvent mechanisms that try to stop it from calling out back to the attacker.</a:t>
            </a:r>
          </a:p>
          <a:p>
            <a:endParaRPr lang="en-GB" baseline="0" dirty="0" smtClean="0"/>
          </a:p>
          <a:p>
            <a:r>
              <a:rPr lang="en-GB" baseline="0" dirty="0" smtClean="0"/>
              <a:t>So, the </a:t>
            </a:r>
            <a:r>
              <a:rPr lang="en-GB" baseline="0" dirty="0" err="1" smtClean="0"/>
              <a:t>sysadmins</a:t>
            </a:r>
            <a:r>
              <a:rPr lang="en-GB" baseline="0" dirty="0" smtClean="0"/>
              <a:t> know what’s happening, can probably see that the enumeration being performed, but there’s no reliable solution to prevent this.</a:t>
            </a:r>
          </a:p>
        </p:txBody>
      </p:sp>
    </p:spTree>
    <p:extLst>
      <p:ext uri="{BB962C8B-B14F-4D97-AF65-F5344CB8AC3E}">
        <p14:creationId xmlns:p14="http://schemas.microsoft.com/office/powerpoint/2010/main" val="1734972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98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there has been a dramatic increase in threats using macros to spread malware via spam and social engineering over the last years, in particular for targeted attacks</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In the enterprise, recent data from our Office 365 Advanced Threat Protection service indicates 98% of Office-targeted threats use macros. Which confirms</a:t>
            </a:r>
            <a:r>
              <a:rPr lang="en-GB" sz="2200" b="0" i="0" baseline="0" dirty="0" smtClean="0">
                <a:effectLst/>
                <a:latin typeface="Helvetica Neue"/>
                <a:ea typeface="Helvetica Neue"/>
                <a:cs typeface="Helvetica Neue"/>
                <a:sym typeface="Helvetica Neue"/>
              </a:rPr>
              <a:t> what everyone knows and o</a:t>
            </a:r>
            <a:r>
              <a:rPr lang="en-GB" baseline="0" dirty="0" smtClean="0"/>
              <a:t>ut of experience from red teaming engagements, it has been the most prevalent delivery mechanism.</a:t>
            </a:r>
          </a:p>
          <a:p>
            <a:endParaRPr lang="en-GB" baseline="0" dirty="0" smtClean="0"/>
          </a:p>
          <a:p>
            <a:endParaRPr lang="en-GB" sz="2200" b="0" i="0" baseline="0" dirty="0" smtClean="0">
              <a:effectLst/>
              <a:latin typeface="Helvetica Neue"/>
              <a:sym typeface="Helvetica Neue"/>
            </a:endParaRPr>
          </a:p>
          <a:p>
            <a:r>
              <a:rPr lang="en-GB" baseline="0" dirty="0" smtClean="0"/>
              <a:t>https://www.microsoft.com/security/portal/enterprise/threatreports_july_2015.aspx#tab2</a:t>
            </a:r>
          </a:p>
          <a:p>
            <a:r>
              <a:rPr lang="en-GB" baseline="0" dirty="0" smtClean="0"/>
              <a:t>https://threatpost.com/microsoft-reports-massive-increase-in-macros-enabled-threats/110204/</a:t>
            </a:r>
          </a:p>
          <a:p>
            <a:endParaRPr lang="en-GB" baseline="0" dirty="0" smtClean="0"/>
          </a:p>
          <a:p>
            <a:r>
              <a:rPr lang="en-GB" baseline="0" dirty="0" smtClean="0"/>
              <a:t>Add an image with the enable content bar</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Mention the default values</a:t>
            </a:r>
          </a:p>
          <a:p>
            <a:endParaRPr lang="en-GB" baseline="0" dirty="0" smtClean="0"/>
          </a:p>
          <a:p>
            <a:r>
              <a:rPr lang="en-GB" baseline="0" dirty="0" smtClean="0"/>
              <a:t>Say that all testing during this research has been confirmed on both local and </a:t>
            </a:r>
            <a:r>
              <a:rPr lang="en-GB" baseline="0" dirty="0" err="1" smtClean="0"/>
              <a:t>gpo</a:t>
            </a:r>
            <a:r>
              <a:rPr lang="en-GB" baseline="0" dirty="0" smtClean="0"/>
              <a:t> configurations.</a:t>
            </a:r>
          </a:p>
        </p:txBody>
      </p:sp>
    </p:spTree>
    <p:extLst>
      <p:ext uri="{BB962C8B-B14F-4D97-AF65-F5344CB8AC3E}">
        <p14:creationId xmlns:p14="http://schemas.microsoft.com/office/powerpoint/2010/main" val="23569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Can be downloaded from </a:t>
            </a:r>
            <a:r>
              <a:rPr lang="en-GB" baseline="0" dirty="0" err="1" smtClean="0"/>
              <a:t>ms</a:t>
            </a:r>
            <a:r>
              <a:rPr lang="en-GB" baseline="0" dirty="0" smtClean="0"/>
              <a:t> and once copied to the policy definitions directory on the dc the group policy is extended to include the office settings.</a:t>
            </a:r>
          </a:p>
          <a:p>
            <a:endParaRPr lang="en-GB" baseline="0" dirty="0" smtClean="0"/>
          </a:p>
          <a:p>
            <a:r>
              <a:rPr lang="en-GB" baseline="0" dirty="0" smtClean="0"/>
              <a:t>/*</a:t>
            </a:r>
          </a:p>
          <a:p>
            <a:r>
              <a:rPr lang="en-GB" baseline="0" dirty="0" smtClean="0"/>
              <a:t>Templates have to be downloaded separately </a:t>
            </a:r>
          </a:p>
          <a:p>
            <a:r>
              <a:rPr lang="en-GB" baseline="0" dirty="0" smtClean="0"/>
              <a:t>https://www.microsoft.com/en-gb/download/details.aspx?Id=35554</a:t>
            </a:r>
          </a:p>
          <a:p>
            <a:endParaRPr lang="en-GB" baseline="0" dirty="0" smtClean="0"/>
          </a:p>
          <a:p>
            <a:r>
              <a:rPr lang="en-GB" baseline="0" dirty="0" smtClean="0"/>
              <a:t>Templates should be copied on the DC’s &lt;</a:t>
            </a:r>
            <a:r>
              <a:rPr lang="en-GB" baseline="0" dirty="0" err="1" smtClean="0"/>
              <a:t>SystemDrive</a:t>
            </a:r>
            <a:r>
              <a:rPr lang="en-GB" baseline="0" dirty="0" smtClean="0"/>
              <a:t>&gt;\Windows\</a:t>
            </a:r>
            <a:r>
              <a:rPr lang="en-GB" baseline="0" dirty="0" err="1" smtClean="0"/>
              <a:t>PolicyDefinitions</a:t>
            </a:r>
            <a:r>
              <a:rPr lang="en-GB" baseline="0" dirty="0" smtClean="0"/>
              <a:t> file system folder and the .</a:t>
            </a:r>
            <a:r>
              <a:rPr lang="en-GB" baseline="0" dirty="0" err="1" smtClean="0"/>
              <a:t>adml</a:t>
            </a:r>
            <a:r>
              <a:rPr lang="en-GB" baseline="0" dirty="0" smtClean="0"/>
              <a:t> file to the &lt;</a:t>
            </a:r>
            <a:r>
              <a:rPr lang="en-GB" baseline="0" dirty="0" err="1" smtClean="0"/>
              <a:t>SystemDrive</a:t>
            </a:r>
            <a:r>
              <a:rPr lang="en-GB" baseline="0" dirty="0" smtClean="0"/>
              <a:t>&gt;\Windows\</a:t>
            </a:r>
            <a:r>
              <a:rPr lang="en-GB" baseline="0" dirty="0" err="1" smtClean="0"/>
              <a:t>PolicyDefinitions</a:t>
            </a:r>
            <a:r>
              <a:rPr lang="en-GB" baseline="0" dirty="0" smtClean="0"/>
              <a:t>\</a:t>
            </a:r>
            <a:r>
              <a:rPr lang="en-GB" baseline="0" dirty="0" err="1" smtClean="0"/>
              <a:t>en</a:t>
            </a:r>
            <a:r>
              <a:rPr lang="en-GB" baseline="0" dirty="0" smtClean="0"/>
              <a:t>-US folder and then the group policy is extended to include the defined settings. */</a:t>
            </a:r>
          </a:p>
          <a:p>
            <a:endParaRPr lang="en-GB" baseline="0" dirty="0" smtClean="0"/>
          </a:p>
          <a:p>
            <a:r>
              <a:rPr lang="en-GB" baseline="0" dirty="0" smtClean="0"/>
              <a:t>Multiple settings within the GPO effectively giving full control of the application options.</a:t>
            </a:r>
          </a:p>
          <a:p>
            <a:endParaRPr lang="en-GB" baseline="0" dirty="0" smtClean="0"/>
          </a:p>
          <a:p>
            <a:r>
              <a:rPr lang="en-GB" baseline="0" dirty="0" smtClean="0"/>
              <a:t>Both the machine and the user portion contains a setting to disable </a:t>
            </a:r>
            <a:r>
              <a:rPr lang="en-GB" baseline="0" dirty="0" err="1" smtClean="0"/>
              <a:t>vba</a:t>
            </a:r>
            <a:r>
              <a:rPr lang="en-GB" baseline="0" dirty="0" smtClean="0"/>
              <a:t> “Disable VBA for Office applications”, default to not configured which effectively results in allowing the use of macros.</a:t>
            </a:r>
          </a:p>
          <a:p>
            <a:endParaRPr lang="en-GB" baseline="0" dirty="0" smtClean="0"/>
          </a:p>
          <a:p>
            <a:r>
              <a:rPr lang="en-GB" baseline="0" dirty="0" smtClean="0"/>
              <a:t>Macros settings are configured individually per app using the “VBA Macro Notification Settings”. From the same GPO configuration areas ActiveX, add-ins </a:t>
            </a:r>
            <a:r>
              <a:rPr lang="en-GB" baseline="0" dirty="0" err="1" smtClean="0"/>
              <a:t>etc</a:t>
            </a:r>
            <a:r>
              <a:rPr lang="en-GB" baseline="0" dirty="0" smtClean="0"/>
              <a:t> can also be configured.</a:t>
            </a:r>
          </a:p>
          <a:p>
            <a:endParaRPr lang="en-GB" baseline="0" dirty="0" smtClean="0"/>
          </a:p>
          <a:p>
            <a:r>
              <a:rPr lang="en-GB" baseline="0" dirty="0" smtClean="0"/>
              <a:t>Companies rarely use this settings. I’ve only experienced once in a host build review. Not many colleagues have :)</a:t>
            </a:r>
          </a:p>
          <a:p>
            <a:endParaRPr lang="en-GB" baseline="0" dirty="0" smtClean="0"/>
          </a:p>
          <a:p>
            <a:endParaRPr lang="en-GB" baseline="0" dirty="0" smtClean="0"/>
          </a:p>
          <a:p>
            <a:r>
              <a:rPr lang="en-GB" baseline="0" dirty="0" smtClean="0"/>
              <a:t>This can all bypassed as we will shortly see.</a:t>
            </a:r>
          </a:p>
          <a:p>
            <a:endParaRPr lang="en-GB" baseline="0" dirty="0" smtClean="0"/>
          </a:p>
          <a:p>
            <a:r>
              <a:rPr lang="en-GB" baseline="0" dirty="0" smtClean="0"/>
              <a:t>As can someone can easily observe, the predominant word in this configuration window is trust.</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May be say a quick sentence for each ?</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Trusted locations. By far the most important from a security perspective,</a:t>
            </a:r>
          </a:p>
          <a:p>
            <a:endParaRPr lang="en-GB" baseline="0" dirty="0" smtClean="0"/>
          </a:p>
          <a:p>
            <a:endParaRPr lang="en-GB" baseline="0" dirty="0" smtClean="0"/>
          </a:p>
          <a:p>
            <a:r>
              <a:rPr lang="en-GB" baseline="0" dirty="0" smtClean="0"/>
              <a:t>https://support.office.com/en-gb/article/Create-remove-or-change-a-trusted-location-for-your-files-f5151879-25ea-4998-80a5-4208b3540a62</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The Microsoft Templates applies to all applications, in addition to application specific ones. The Templates directory contains the normal.dotm which is word’s default template and plays a key role is persistence as we will later see.</a:t>
            </a:r>
          </a:p>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Office’s installation </a:t>
            </a:r>
            <a:r>
              <a:rPr lang="en-GB" baseline="0" dirty="0" err="1" smtClean="0"/>
              <a:t>dir</a:t>
            </a:r>
            <a:r>
              <a:rPr lang="en-GB" baseline="0" dirty="0" smtClean="0"/>
              <a:t> within program also includes trusted locations (C:\program files\Microsoft Office\Templates).</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 Allow mix of policy and user locations -&gt; needs to be set to disabled. By default not.</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ubt0x10.blogspot.co.uk/" TargetMode="External"/><Relationship Id="rId7" Type="http://schemas.openxmlformats.org/officeDocument/2006/relationships/hyperlink" Target="https://gist.github.com/secretsquirrel/2ad8fba6b904c2c952b8" TargetMode="External"/><Relationship Id="rId2" Type="http://schemas.openxmlformats.org/officeDocument/2006/relationships/hyperlink" Target="https://enigma0x3.net/" TargetMode="External"/><Relationship Id="rId1" Type="http://schemas.openxmlformats.org/officeDocument/2006/relationships/slideLayout" Target="../slideLayouts/slideLayout3.xml"/><Relationship Id="rId6" Type="http://schemas.openxmlformats.org/officeDocument/2006/relationships/hyperlink" Target="https://www.fireeye.com/blog/threat-research/2016/06/angler_exploit_kite.html" TargetMode="External"/><Relationship Id="rId5" Type="http://schemas.openxmlformats.org/officeDocument/2006/relationships/hyperlink" Target="https://blog.didierstevens.com/" TargetMode="External"/><Relationship Id="rId4" Type="http://schemas.openxmlformats.org/officeDocument/2006/relationships/hyperlink" Target="http://twitter.com/DidierSteve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hyperlink" Target="https://labs.mwrinfosecurity.com/"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a:xfrm>
            <a:off x="1505565" y="4919861"/>
            <a:ext cx="18547439" cy="1531740"/>
          </a:xfrm>
        </p:spPr>
        <p:txBody>
          <a:bodyPr>
            <a:noAutofit/>
          </a:bodyPr>
          <a:lstStyle/>
          <a:p>
            <a:r>
              <a:rPr lang="en-GB" sz="8000"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Documents are files containing active content that has been enabled by the user</a:t>
            </a:r>
          </a:p>
          <a:p>
            <a:r>
              <a:rPr lang="en-GB" sz="6000" dirty="0" smtClean="0">
                <a:solidFill>
                  <a:schemeClr val="bg1"/>
                </a:solidFill>
              </a:rPr>
              <a:t>Trusted Publishers are entities provided with digital certificates that can be used to sign code (e.g. macros)</a:t>
            </a:r>
            <a:endParaRPr lang="en-GB" sz="6000" dirty="0">
              <a:solidFill>
                <a:schemeClr val="bg1"/>
              </a:solidFill>
            </a:endParaRPr>
          </a:p>
          <a:p>
            <a:r>
              <a:rPr lang="en-GB" sz="6000" dirty="0" smtClean="0">
                <a:solidFill>
                  <a:schemeClr val="bg1"/>
                </a:solidFill>
                <a:latin typeface="+mj-lt"/>
              </a:rPr>
              <a:t>Trusted Add-ins enable the extension of functionality of Office applications using web technologies (e.g. JavaScript)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Documents and more</a:t>
            </a:r>
            <a:endParaRPr lang="en-GB" sz="3600" dirty="0">
              <a:solidFill>
                <a:schemeClr val="bg2"/>
              </a:solidFill>
            </a:endParaRPr>
          </a:p>
        </p:txBody>
      </p:sp>
    </p:spTree>
    <p:extLst>
      <p:ext uri="{BB962C8B-B14F-4D97-AF65-F5344CB8AC3E}">
        <p14:creationId xmlns:p14="http://schemas.microsoft.com/office/powerpoint/2010/main" val="10654507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7" name="Text Placeholder 6"/>
          <p:cNvSpPr>
            <a:spLocks noGrp="1"/>
          </p:cNvSpPr>
          <p:nvPr>
            <p:ph type="body" sz="quarter" idx="11"/>
          </p:nvPr>
        </p:nvSpPr>
        <p:spPr>
          <a:xfrm>
            <a:off x="1504951" y="2963135"/>
            <a:ext cx="15239999" cy="1122362"/>
          </a:xfrm>
        </p:spPr>
        <p:txBody>
          <a:bodyPr>
            <a:normAutofit/>
          </a:bodyPr>
          <a:lstStyle/>
          <a:p>
            <a:r>
              <a:rPr lang="en-GB" sz="3600" dirty="0" smtClean="0">
                <a:solidFill>
                  <a:schemeClr val="bg2"/>
                </a:solidFill>
              </a:rPr>
              <a:t>Office security settings summary</a:t>
            </a:r>
            <a:endParaRPr lang="en-GB" sz="3600" dirty="0">
              <a:solidFill>
                <a:schemeClr val="bg2"/>
              </a:solidFill>
            </a:endParaRPr>
          </a:p>
        </p:txBody>
      </p:sp>
      <p:pic>
        <p:nvPicPr>
          <p:cNvPr id="8" name="Picture 7"/>
          <p:cNvPicPr/>
          <p:nvPr/>
        </p:nvPicPr>
        <p:blipFill>
          <a:blip r:embed="rId3"/>
          <a:stretch>
            <a:fillRect/>
          </a:stretch>
        </p:blipFill>
        <p:spPr>
          <a:xfrm>
            <a:off x="3657605" y="3605349"/>
            <a:ext cx="16694331" cy="9117874"/>
          </a:xfrm>
          <a:prstGeom prst="rect">
            <a:avLst/>
          </a:prstGeom>
        </p:spPr>
      </p:pic>
    </p:spTree>
    <p:extLst>
      <p:ext uri="{BB962C8B-B14F-4D97-AF65-F5344CB8AC3E}">
        <p14:creationId xmlns:p14="http://schemas.microsoft.com/office/powerpoint/2010/main" val="28193489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92500" lnSpcReduction="10000"/>
          </a:bodyPr>
          <a:lstStyle/>
          <a:p>
            <a:r>
              <a:rPr lang="en-GB" sz="6000" dirty="0" smtClean="0">
                <a:solidFill>
                  <a:schemeClr val="bg1"/>
                </a:solidFill>
                <a:latin typeface="+mj-lt"/>
              </a:rPr>
              <a:t>Templates are special Office files that standardise presentation and actions of documents</a:t>
            </a:r>
          </a:p>
          <a:p>
            <a:r>
              <a:rPr lang="en-GB" sz="6000" dirty="0" smtClean="0">
                <a:solidFill>
                  <a:schemeClr val="bg1"/>
                </a:solidFill>
                <a:latin typeface="+mj-lt"/>
              </a:rPr>
              <a:t>All Office applications have their own template types (dot,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 oft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All Template locations include user writable paths</a:t>
            </a:r>
          </a:p>
          <a:p>
            <a:r>
              <a:rPr lang="en-GB" sz="6000" dirty="0" smtClean="0">
                <a:solidFill>
                  <a:schemeClr val="bg1"/>
                </a:solidFill>
                <a:latin typeface="+mj-lt"/>
              </a:rPr>
              <a:t>Templates use is a common practice in enterprise environments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Templates</a:t>
            </a:r>
            <a:endParaRPr lang="en-GB" sz="3600" dirty="0">
              <a:solidFill>
                <a:schemeClr val="bg2"/>
              </a:solidFill>
            </a:endParaRPr>
          </a:p>
        </p:txBody>
      </p:sp>
    </p:spTree>
    <p:extLst>
      <p:ext uri="{BB962C8B-B14F-4D97-AF65-F5344CB8AC3E}">
        <p14:creationId xmlns:p14="http://schemas.microsoft.com/office/powerpoint/2010/main" val="1180055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3297058" y="3250724"/>
            <a:ext cx="11354572" cy="1016000"/>
          </a:xfrm>
        </p:spPr>
        <p:txBody>
          <a:bodyPr>
            <a:normAutofit/>
          </a:bodyPr>
          <a:lstStyle/>
          <a:p>
            <a:pPr marL="0" indent="0">
              <a:buNone/>
            </a:pPr>
            <a:r>
              <a:rPr lang="en-GB" sz="3200" dirty="0">
                <a:solidFill>
                  <a:schemeClr val="bg1"/>
                </a:solidFill>
                <a:latin typeface="+mj-lt"/>
              </a:rPr>
              <a:t>https://www.youtube.com/watch?v=gGQ_yxRtfI0</a:t>
            </a:r>
            <a:endParaRPr lang="en-GB" sz="32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Demonstration – Word Only Application Whitelisting</a:t>
            </a:r>
            <a:endParaRPr lang="en-GB" sz="3600" dirty="0">
              <a:solidFill>
                <a:schemeClr val="bg2"/>
              </a:solidFill>
            </a:endParaRPr>
          </a:p>
        </p:txBody>
      </p:sp>
    </p:spTree>
    <p:extLst>
      <p:ext uri="{BB962C8B-B14F-4D97-AF65-F5344CB8AC3E}">
        <p14:creationId xmlns:p14="http://schemas.microsoft.com/office/powerpoint/2010/main" val="171285257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85000" lnSpcReduction="10000"/>
          </a:bodyPr>
          <a:lstStyle/>
          <a:p>
            <a:r>
              <a:rPr lang="en-GB" sz="6000" dirty="0" smtClean="0">
                <a:solidFill>
                  <a:schemeClr val="bg1"/>
                </a:solidFill>
                <a:latin typeface="+mj-lt"/>
              </a:rPr>
              <a:t>Word has two user writable Template locations that may contain template files (dot, </a:t>
            </a:r>
            <a:r>
              <a:rPr lang="en-GB" sz="6000" dirty="0" err="1" smtClean="0">
                <a:solidFill>
                  <a:schemeClr val="bg1"/>
                </a:solidFill>
                <a:latin typeface="+mj-lt"/>
              </a:rPr>
              <a:t>dotx</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a:t>
            </a:r>
          </a:p>
          <a:p>
            <a:pPr marL="0" indent="0">
              <a:buNone/>
            </a:pPr>
            <a:r>
              <a:rPr lang="en-GB" sz="6000" dirty="0" smtClean="0">
                <a:solidFill>
                  <a:schemeClr val="bg1"/>
                </a:solidFill>
                <a:latin typeface="+mj-lt"/>
              </a:rPr>
              <a:t>	+ {User Home}\</a:t>
            </a:r>
            <a:r>
              <a:rPr lang="en-GB" sz="6000" dirty="0" err="1" smtClean="0">
                <a:solidFill>
                  <a:schemeClr val="bg1"/>
                </a:solidFill>
                <a:latin typeface="+mj-lt"/>
              </a:rPr>
              <a:t>AppData</a:t>
            </a:r>
            <a:r>
              <a:rPr lang="en-GB" sz="6000" dirty="0" smtClean="0">
                <a:solidFill>
                  <a:schemeClr val="bg1"/>
                </a:solidFill>
                <a:latin typeface="+mj-lt"/>
              </a:rPr>
              <a:t>\Roaming\Microsoft\Templates</a:t>
            </a:r>
          </a:p>
          <a:p>
            <a:pPr marL="0" indent="0">
              <a:buNone/>
            </a:pPr>
            <a:r>
              <a:rPr lang="en-GB" sz="6000" dirty="0" smtClean="0">
                <a:solidFill>
                  <a:schemeClr val="bg1"/>
                </a:solidFill>
                <a:latin typeface="+mj-lt"/>
              </a:rPr>
              <a:t>	+ </a:t>
            </a:r>
            <a:r>
              <a:rPr lang="en-GB" sz="6000" dirty="0">
                <a:solidFill>
                  <a:schemeClr val="bg1"/>
                </a:solidFill>
                <a:latin typeface="+mj-lt"/>
              </a:rPr>
              <a:t>{User Home}\</a:t>
            </a:r>
            <a:r>
              <a:rPr lang="en-GB" sz="6000" dirty="0" err="1" smtClean="0">
                <a:solidFill>
                  <a:schemeClr val="bg1"/>
                </a:solidFill>
                <a:latin typeface="+mj-lt"/>
              </a:rPr>
              <a:t>AppData</a:t>
            </a:r>
            <a:r>
              <a:rPr lang="en-GB" sz="6000" dirty="0" smtClean="0">
                <a:solidFill>
                  <a:schemeClr val="bg1"/>
                </a:solidFill>
                <a:latin typeface="+mj-lt"/>
              </a:rPr>
              <a:t>\Roaming\Microsoft\Word\</a:t>
            </a:r>
            <a:r>
              <a:rPr lang="en-GB" sz="6000" dirty="0" err="1" smtClean="0">
                <a:solidFill>
                  <a:schemeClr val="bg1"/>
                </a:solidFill>
                <a:latin typeface="+mj-lt"/>
              </a:rPr>
              <a:t>Startup</a:t>
            </a:r>
            <a:endParaRPr lang="en-GB" sz="6000" dirty="0" smtClean="0">
              <a:solidFill>
                <a:schemeClr val="bg1"/>
              </a:solidFill>
              <a:latin typeface="+mj-lt"/>
            </a:endParaRPr>
          </a:p>
          <a:p>
            <a:r>
              <a:rPr lang="en-GB" sz="6000" dirty="0" smtClean="0">
                <a:solidFill>
                  <a:schemeClr val="bg1"/>
                </a:solidFill>
                <a:latin typeface="+mj-lt"/>
              </a:rPr>
              <a:t>There is plenty of predefined VBA functions that are convenient for an attacker’s objectives (e.g. </a:t>
            </a:r>
            <a:r>
              <a:rPr lang="en-GB" sz="6000" dirty="0" err="1" smtClean="0">
                <a:solidFill>
                  <a:schemeClr val="bg1"/>
                </a:solidFill>
                <a:latin typeface="+mj-lt"/>
              </a:rPr>
              <a:t>AutoExec</a:t>
            </a:r>
            <a:r>
              <a:rPr lang="en-GB" sz="6000" dirty="0" smtClean="0">
                <a:solidFill>
                  <a:schemeClr val="bg1"/>
                </a:solidFill>
                <a:latin typeface="+mj-lt"/>
              </a:rPr>
              <a:t>, AutoOpen, </a:t>
            </a:r>
            <a:r>
              <a:rPr lang="en-GB" sz="6000" dirty="0" err="1" smtClean="0">
                <a:solidFill>
                  <a:schemeClr val="bg1"/>
                </a:solidFill>
                <a:latin typeface="+mj-lt"/>
              </a:rPr>
              <a:t>AutoNew</a:t>
            </a:r>
            <a:r>
              <a:rPr lang="en-GB" sz="6000" dirty="0" smtClean="0">
                <a:solidFill>
                  <a:schemeClr val="bg1"/>
                </a:solidFill>
                <a:latin typeface="+mj-lt"/>
              </a:rPr>
              <a:t>, </a:t>
            </a:r>
            <a:r>
              <a:rPr lang="en-GB" sz="6000" dirty="0" err="1" smtClean="0">
                <a:solidFill>
                  <a:schemeClr val="bg1"/>
                </a:solidFill>
                <a:latin typeface="+mj-lt"/>
              </a:rPr>
              <a:t>AutoClose</a:t>
            </a:r>
            <a:r>
              <a:rPr lang="en-GB" sz="6000" dirty="0" smtClean="0">
                <a:solidFill>
                  <a:schemeClr val="bg1"/>
                </a:solidFill>
                <a:latin typeface="+mj-lt"/>
              </a:rPr>
              <a:t>, </a:t>
            </a:r>
            <a:r>
              <a:rPr lang="en-GB" sz="6000" dirty="0" err="1" smtClean="0">
                <a:solidFill>
                  <a:schemeClr val="bg1"/>
                </a:solidFill>
                <a:latin typeface="+mj-lt"/>
              </a:rPr>
              <a:t>AutoExit</a:t>
            </a:r>
            <a:r>
              <a:rPr lang="en-GB" sz="6000" dirty="0" smtClean="0">
                <a:solidFill>
                  <a:schemeClr val="bg1"/>
                </a:solidFill>
                <a:latin typeface="+mj-lt"/>
              </a:rPr>
              <a:t>, </a:t>
            </a:r>
            <a:r>
              <a:rPr lang="en-GB" sz="6000" dirty="0" err="1" smtClean="0">
                <a:solidFill>
                  <a:schemeClr val="bg1"/>
                </a:solidFill>
                <a:latin typeface="+mj-lt"/>
              </a:rPr>
              <a:t>Document_Open</a:t>
            </a:r>
            <a:r>
              <a:rPr lang="en-GB" sz="6000" dirty="0" smtClean="0">
                <a:solidFill>
                  <a:schemeClr val="bg1"/>
                </a:solidFill>
                <a:latin typeface="+mj-lt"/>
              </a:rPr>
              <a:t>, </a:t>
            </a:r>
            <a:r>
              <a:rPr lang="en-GB" sz="6000" dirty="0" err="1" smtClean="0">
                <a:solidFill>
                  <a:schemeClr val="bg1"/>
                </a:solidFill>
                <a:latin typeface="+mj-lt"/>
              </a:rPr>
              <a:t>Document_New</a:t>
            </a:r>
            <a:r>
              <a:rPr lang="en-GB" sz="6000" dirty="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Word Templates</a:t>
            </a:r>
            <a:endParaRPr lang="en-GB" sz="3600" dirty="0">
              <a:solidFill>
                <a:schemeClr val="bg2"/>
              </a:solidFill>
            </a:endParaRPr>
          </a:p>
        </p:txBody>
      </p:sp>
    </p:spTree>
    <p:extLst>
      <p:ext uri="{BB962C8B-B14F-4D97-AF65-F5344CB8AC3E}">
        <p14:creationId xmlns:p14="http://schemas.microsoft.com/office/powerpoint/2010/main" val="9305860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339634" y="3896360"/>
            <a:ext cx="23669897" cy="9006840"/>
          </a:xfrm>
        </p:spPr>
        <p:txBody>
          <a:bodyPr>
            <a:normAutofit/>
          </a:bodyPr>
          <a:lstStyle/>
          <a:p>
            <a:r>
              <a:rPr lang="en-GB" sz="6000" dirty="0" smtClean="0">
                <a:solidFill>
                  <a:schemeClr val="bg1"/>
                </a:solidFill>
                <a:latin typeface="+mj-lt"/>
              </a:rPr>
              <a:t>Excel has two default locations that may contain template files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xltx</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a:t>
            </a:r>
          </a:p>
          <a:p>
            <a:pPr marL="0" indent="0">
              <a:buNone/>
            </a:pPr>
            <a:r>
              <a:rPr lang="en-GB" sz="6000" dirty="0" smtClean="0">
                <a:solidFill>
                  <a:schemeClr val="bg1"/>
                </a:solidFill>
                <a:latin typeface="+mj-lt"/>
              </a:rPr>
              <a:t>	</a:t>
            </a:r>
            <a:r>
              <a:rPr lang="en-GB" sz="5400" dirty="0" smtClean="0">
                <a:solidFill>
                  <a:schemeClr val="bg1"/>
                </a:solidFill>
                <a:latin typeface="+mj-lt"/>
              </a:rPr>
              <a:t>+ {</a:t>
            </a:r>
            <a:r>
              <a:rPr lang="en-GB" sz="5400" dirty="0" err="1" smtClean="0">
                <a:solidFill>
                  <a:schemeClr val="bg1"/>
                </a:solidFill>
                <a:latin typeface="+mj-lt"/>
              </a:rPr>
              <a:t>UserHome</a:t>
            </a:r>
            <a:r>
              <a:rPr lang="en-GB" sz="5400" dirty="0" smtClean="0">
                <a:solidFill>
                  <a:schemeClr val="bg1"/>
                </a:solidFill>
                <a:latin typeface="+mj-lt"/>
              </a:rPr>
              <a:t>}\</a:t>
            </a:r>
            <a:r>
              <a:rPr lang="en-GB" sz="5400" dirty="0" err="1" smtClean="0">
                <a:solidFill>
                  <a:schemeClr val="bg1"/>
                </a:solidFill>
                <a:latin typeface="+mj-lt"/>
              </a:rPr>
              <a:t>AppData</a:t>
            </a:r>
            <a:r>
              <a:rPr lang="en-GB" sz="5400" dirty="0" smtClean="0">
                <a:solidFill>
                  <a:schemeClr val="bg1"/>
                </a:solidFill>
                <a:latin typeface="+mj-lt"/>
              </a:rPr>
              <a:t>\Roaming\Microsoft\Templates</a:t>
            </a:r>
          </a:p>
          <a:p>
            <a:pPr marL="0" indent="0">
              <a:buNone/>
            </a:pPr>
            <a:r>
              <a:rPr lang="en-GB" sz="5400" dirty="0" smtClean="0">
                <a:solidFill>
                  <a:schemeClr val="bg1"/>
                </a:solidFill>
                <a:latin typeface="+mj-lt"/>
              </a:rPr>
              <a:t>	+ {</a:t>
            </a:r>
            <a:r>
              <a:rPr lang="en-GB" sz="5400" dirty="0" err="1" smtClean="0">
                <a:solidFill>
                  <a:schemeClr val="bg1"/>
                </a:solidFill>
                <a:latin typeface="+mj-lt"/>
              </a:rPr>
              <a:t>UserHome</a:t>
            </a:r>
            <a:r>
              <a:rPr lang="en-GB" sz="5400" dirty="0">
                <a:solidFill>
                  <a:schemeClr val="bg1"/>
                </a:solidFill>
                <a:latin typeface="+mj-lt"/>
              </a:rPr>
              <a:t>}\</a:t>
            </a:r>
            <a:r>
              <a:rPr lang="en-GB" sz="5400" dirty="0" err="1" smtClean="0">
                <a:solidFill>
                  <a:schemeClr val="bg1"/>
                </a:solidFill>
                <a:latin typeface="+mj-lt"/>
              </a:rPr>
              <a:t>AppData</a:t>
            </a:r>
            <a:r>
              <a:rPr lang="en-GB" sz="5400" dirty="0" smtClean="0">
                <a:solidFill>
                  <a:schemeClr val="bg1"/>
                </a:solidFill>
                <a:latin typeface="+mj-lt"/>
              </a:rPr>
              <a:t>\Roaming\Microsoft\Excel\XSLSTART</a:t>
            </a:r>
          </a:p>
          <a:p>
            <a:r>
              <a:rPr lang="en-GB" sz="6000" dirty="0" smtClean="0">
                <a:solidFill>
                  <a:schemeClr val="bg1"/>
                </a:solidFill>
                <a:latin typeface="+mj-lt"/>
              </a:rPr>
              <a:t>Similar to Word there is a number of handlers for different events (e.g. </a:t>
            </a:r>
            <a:r>
              <a:rPr lang="en-GB" sz="6000" dirty="0" err="1" smtClean="0">
                <a:solidFill>
                  <a:schemeClr val="bg1"/>
                </a:solidFill>
                <a:latin typeface="+mj-lt"/>
              </a:rPr>
              <a:t>Auto_Open</a:t>
            </a:r>
            <a:r>
              <a:rPr lang="en-GB" sz="6000" dirty="0" smtClean="0">
                <a:solidFill>
                  <a:schemeClr val="bg1"/>
                </a:solidFill>
                <a:latin typeface="+mj-lt"/>
              </a:rPr>
              <a:t>, </a:t>
            </a:r>
            <a:r>
              <a:rPr lang="en-GB" sz="6000" dirty="0" err="1" smtClean="0">
                <a:solidFill>
                  <a:schemeClr val="bg1"/>
                </a:solidFill>
                <a:latin typeface="+mj-lt"/>
              </a:rPr>
              <a:t>Workgroup_Open</a:t>
            </a:r>
            <a:r>
              <a:rPr lang="en-GB" sz="6000" dirty="0" smtClean="0">
                <a:solidFill>
                  <a:schemeClr val="bg1"/>
                </a:solidFill>
                <a:latin typeface="+mj-lt"/>
              </a:rPr>
              <a:t>, </a:t>
            </a:r>
            <a:r>
              <a:rPr lang="en-GB" sz="6000" dirty="0" err="1" smtClean="0">
                <a:solidFill>
                  <a:schemeClr val="bg1"/>
                </a:solidFill>
                <a:latin typeface="+mj-lt"/>
              </a:rPr>
              <a:t>Auto_Close</a:t>
            </a:r>
            <a:r>
              <a:rPr lang="en-GB" sz="6000" dirty="0" smtClean="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Excel Templates</a:t>
            </a:r>
            <a:endParaRPr lang="en-GB" sz="3600" dirty="0">
              <a:solidFill>
                <a:schemeClr val="bg2"/>
              </a:solidFill>
            </a:endParaRPr>
          </a:p>
        </p:txBody>
      </p:sp>
    </p:spTree>
    <p:extLst>
      <p:ext uri="{BB962C8B-B14F-4D97-AF65-F5344CB8AC3E}">
        <p14:creationId xmlns:p14="http://schemas.microsoft.com/office/powerpoint/2010/main" val="25438644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77500" lnSpcReduction="20000"/>
          </a:bodyPr>
          <a:lstStyle/>
          <a:p>
            <a:r>
              <a:rPr lang="en-GB" sz="6000" dirty="0" smtClean="0">
                <a:solidFill>
                  <a:schemeClr val="bg1"/>
                </a:solidFill>
                <a:latin typeface="+mj-lt"/>
              </a:rPr>
              <a:t>Outlook stores its templates (oft) in Office’s default template location</a:t>
            </a:r>
          </a:p>
          <a:p>
            <a:pPr marL="0" indent="0">
              <a:buNone/>
            </a:pPr>
            <a:r>
              <a:rPr lang="en-GB" sz="6000" dirty="0" smtClean="0">
                <a:solidFill>
                  <a:schemeClr val="bg1"/>
                </a:solidFill>
                <a:latin typeface="+mj-lt"/>
              </a:rPr>
              <a:t>	+ {User Home}\</a:t>
            </a:r>
            <a:r>
              <a:rPr lang="en-GB" sz="6000" dirty="0" err="1" smtClean="0">
                <a:solidFill>
                  <a:schemeClr val="bg1"/>
                </a:solidFill>
                <a:latin typeface="+mj-lt"/>
              </a:rPr>
              <a:t>AppData</a:t>
            </a:r>
            <a:r>
              <a:rPr lang="en-GB" sz="6000" dirty="0" smtClean="0">
                <a:solidFill>
                  <a:schemeClr val="bg1"/>
                </a:solidFill>
                <a:latin typeface="+mj-lt"/>
              </a:rPr>
              <a:t>\Roaming\Microsoft\Templates</a:t>
            </a:r>
          </a:p>
          <a:p>
            <a:r>
              <a:rPr lang="en-GB" sz="6000" dirty="0" smtClean="0">
                <a:solidFill>
                  <a:schemeClr val="bg1"/>
                </a:solidFill>
                <a:latin typeface="+mj-lt"/>
              </a:rPr>
              <a:t>Outlook comes with a number of events that may result in numerous combinations (e.g. </a:t>
            </a:r>
            <a:r>
              <a:rPr lang="en-GB" sz="6000" dirty="0" err="1" smtClean="0">
                <a:solidFill>
                  <a:schemeClr val="bg1"/>
                </a:solidFill>
                <a:latin typeface="+mj-lt"/>
              </a:rPr>
              <a:t>Application_Startup</a:t>
            </a:r>
            <a:r>
              <a:rPr lang="en-GB" sz="6000" dirty="0" smtClean="0">
                <a:solidFill>
                  <a:schemeClr val="bg1"/>
                </a:solidFill>
                <a:latin typeface="+mj-lt"/>
              </a:rPr>
              <a:t>, </a:t>
            </a:r>
            <a:r>
              <a:rPr lang="en-GB" sz="6000" dirty="0" err="1" smtClean="0">
                <a:solidFill>
                  <a:schemeClr val="bg1"/>
                </a:solidFill>
                <a:latin typeface="+mj-lt"/>
              </a:rPr>
              <a:t>NewMail</a:t>
            </a:r>
            <a:r>
              <a:rPr lang="en-GB" sz="6000" dirty="0" smtClean="0">
                <a:solidFill>
                  <a:schemeClr val="bg1"/>
                </a:solidFill>
                <a:latin typeface="+mj-lt"/>
              </a:rPr>
              <a:t>, </a:t>
            </a:r>
            <a:r>
              <a:rPr lang="en-GB" sz="6000" dirty="0" err="1" smtClean="0">
                <a:solidFill>
                  <a:schemeClr val="bg1"/>
                </a:solidFill>
                <a:latin typeface="+mj-lt"/>
              </a:rPr>
              <a:t>ItemAdd</a:t>
            </a:r>
            <a:r>
              <a:rPr lang="en-GB" sz="6000" dirty="0" smtClean="0">
                <a:solidFill>
                  <a:schemeClr val="bg1"/>
                </a:solidFill>
                <a:latin typeface="+mj-lt"/>
              </a:rPr>
              <a:t>, </a:t>
            </a:r>
            <a:r>
              <a:rPr lang="en-GB" sz="6000" dirty="0" err="1" smtClean="0">
                <a:solidFill>
                  <a:schemeClr val="bg1"/>
                </a:solidFill>
                <a:latin typeface="+mj-lt"/>
              </a:rPr>
              <a:t>ItemSend</a:t>
            </a:r>
            <a:r>
              <a:rPr lang="en-GB" sz="6000" dirty="0" smtClean="0">
                <a:solidFill>
                  <a:schemeClr val="bg1"/>
                </a:solidFill>
                <a:latin typeface="+mj-lt"/>
              </a:rPr>
              <a:t>, </a:t>
            </a:r>
            <a:r>
              <a:rPr lang="en-GB" sz="6000" dirty="0" err="1" smtClean="0">
                <a:solidFill>
                  <a:schemeClr val="bg1"/>
                </a:solidFill>
                <a:latin typeface="+mj-lt"/>
              </a:rPr>
              <a:t>MAPILogonComplete</a:t>
            </a:r>
            <a:r>
              <a:rPr lang="en-GB" sz="6000" dirty="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It has a default Macro security set to “Notifications for digitally signed macros, all other macros disabled”</a:t>
            </a:r>
          </a:p>
          <a:p>
            <a:r>
              <a:rPr lang="en-GB" sz="6000" dirty="0" smtClean="0">
                <a:solidFill>
                  <a:schemeClr val="bg1"/>
                </a:solidFill>
                <a:latin typeface="+mj-lt"/>
              </a:rPr>
              <a:t> Outlook Event processing takes place prior to rule processing</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Outlook Templates</a:t>
            </a:r>
            <a:endParaRPr lang="en-GB" sz="3600" dirty="0">
              <a:solidFill>
                <a:schemeClr val="bg2"/>
              </a:solidFill>
            </a:endParaRPr>
          </a:p>
        </p:txBody>
      </p:sp>
    </p:spTree>
    <p:extLst>
      <p:ext uri="{BB962C8B-B14F-4D97-AF65-F5344CB8AC3E}">
        <p14:creationId xmlns:p14="http://schemas.microsoft.com/office/powerpoint/2010/main" val="12791388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9" y="3896360"/>
            <a:ext cx="11427280" cy="7442200"/>
          </a:xfrm>
        </p:spPr>
        <p:txBody>
          <a:bodyPr>
            <a:normAutofit/>
          </a:bodyPr>
          <a:lstStyle/>
          <a:p>
            <a:r>
              <a:rPr lang="en-GB" sz="6000" dirty="0" smtClean="0">
                <a:solidFill>
                  <a:schemeClr val="bg1"/>
                </a:solidFill>
                <a:latin typeface="+mj-lt"/>
              </a:rPr>
              <a:t>Centralised IT desktop management</a:t>
            </a:r>
          </a:p>
          <a:p>
            <a:r>
              <a:rPr lang="en-GB" sz="6000" dirty="0" smtClean="0">
                <a:solidFill>
                  <a:schemeClr val="bg1"/>
                </a:solidFill>
                <a:latin typeface="+mj-lt"/>
              </a:rPr>
              <a:t>Reduced cost and hardware</a:t>
            </a:r>
          </a:p>
          <a:p>
            <a:r>
              <a:rPr lang="en-GB" sz="6000" dirty="0" smtClean="0">
                <a:solidFill>
                  <a:schemeClr val="bg1"/>
                </a:solidFill>
                <a:latin typeface="+mj-lt"/>
              </a:rPr>
              <a:t>Increased mobility and remote access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Virtual Desktop Infrastructure (VDI)</a:t>
            </a:r>
            <a:endParaRPr lang="en-GB" sz="3600" dirty="0">
              <a:solidFill>
                <a:schemeClr val="bg2"/>
              </a:solidFill>
            </a:endParaRPr>
          </a:p>
        </p:txBody>
      </p:sp>
      <p:pic>
        <p:nvPicPr>
          <p:cNvPr id="1027" name="Picture 3" descr="C:\Users\k0st4s\Documents\Mwr_notes\EMET  Bypasses\Work-with-Vince\Presentation\screenshots\vm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6210" y="6531025"/>
            <a:ext cx="5705458" cy="33791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k0st4s\Documents\Mwr_notes\EMET  Bypasses\Work-with-Vince\Presentation\screenshots\citr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3767" y="3711081"/>
            <a:ext cx="6043460" cy="337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6989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1028"/>
                                        </p:tgtEl>
                                        <p:attrNameLst>
                                          <p:attrName>style.opacity</p:attrName>
                                        </p:attrNameLst>
                                      </p:cBhvr>
                                      <p:to>
                                        <p:strVal val="1"/>
                                      </p:to>
                                    </p:set>
                                    <p:animEffect filter="image" prLst="opacity: 1">
                                      <p:cBhvr rctx="IE">
                                        <p:cTn id="16" dur="indefinite"/>
                                        <p:tgtEl>
                                          <p:spTgt spid="1028"/>
                                        </p:tgtEl>
                                      </p:cBhvr>
                                    </p:animEffect>
                                  </p:childTnLst>
                                </p:cTn>
                              </p:par>
                              <p:par>
                                <p:cTn id="17" presetID="9" presetClass="emph" presetSubtype="0" nodeType="withEffect">
                                  <p:stCondLst>
                                    <p:cond delay="0"/>
                                  </p:stCondLst>
                                  <p:childTnLst>
                                    <p:set>
                                      <p:cBhvr rctx="PPT">
                                        <p:cTn id="18" dur="indefinite"/>
                                        <p:tgtEl>
                                          <p:spTgt spid="1027"/>
                                        </p:tgtEl>
                                        <p:attrNameLst>
                                          <p:attrName>style.opacity</p:attrName>
                                        </p:attrNameLst>
                                      </p:cBhvr>
                                      <p:to>
                                        <p:strVal val="1"/>
                                      </p:to>
                                    </p:set>
                                    <p:animEffect filter="image" prLst="opacity: 1">
                                      <p:cBhvr rctx="IE">
                                        <p:cTn id="19" dur="indefinite"/>
                                        <p:tgtEl>
                                          <p:spTgt spid="102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Registry/File system do not persist across reboots</a:t>
            </a:r>
          </a:p>
          <a:p>
            <a:r>
              <a:rPr lang="en-GB" sz="6000" dirty="0" smtClean="0">
                <a:solidFill>
                  <a:schemeClr val="bg1"/>
                </a:solidFill>
                <a:latin typeface="+mj-lt"/>
              </a:rPr>
              <a:t>Services/Scheduled tasks are not maintained either</a:t>
            </a:r>
          </a:p>
          <a:p>
            <a:r>
              <a:rPr lang="en-GB" sz="6000" dirty="0" smtClean="0">
                <a:solidFill>
                  <a:schemeClr val="bg1"/>
                </a:solidFill>
                <a:latin typeface="+mj-lt"/>
              </a:rPr>
              <a:t>Only a subset of the user’s profile is remapped across sessions. This typically includes trusted locations ;)</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VDI </a:t>
            </a:r>
            <a:r>
              <a:rPr lang="en-GB" sz="3600" dirty="0">
                <a:solidFill>
                  <a:schemeClr val="bg2"/>
                </a:solidFill>
              </a:rPr>
              <a:t>p</a:t>
            </a:r>
            <a:r>
              <a:rPr lang="en-GB" sz="3600" dirty="0" smtClean="0">
                <a:solidFill>
                  <a:schemeClr val="bg2"/>
                </a:solidFill>
              </a:rPr>
              <a:t>ersistence challenges</a:t>
            </a:r>
            <a:endParaRPr lang="en-GB" sz="3600" dirty="0">
              <a:solidFill>
                <a:schemeClr val="bg2"/>
              </a:solidFill>
            </a:endParaRPr>
          </a:p>
        </p:txBody>
      </p:sp>
    </p:spTree>
    <p:extLst>
      <p:ext uri="{BB962C8B-B14F-4D97-AF65-F5344CB8AC3E}">
        <p14:creationId xmlns:p14="http://schemas.microsoft.com/office/powerpoint/2010/main" val="18599180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77500" lnSpcReduction="20000"/>
          </a:bodyPr>
          <a:lstStyle/>
          <a:p>
            <a:r>
              <a:rPr lang="en-GB" sz="6000" dirty="0" smtClean="0">
                <a:solidFill>
                  <a:schemeClr val="bg1"/>
                </a:solidFill>
                <a:latin typeface="+mj-lt"/>
              </a:rPr>
              <a:t>By design provides an asynchronous invocation mechanism</a:t>
            </a:r>
          </a:p>
          <a:p>
            <a:r>
              <a:rPr lang="en-GB" sz="6000" dirty="0" smtClean="0">
                <a:solidFill>
                  <a:schemeClr val="bg1"/>
                </a:solidFill>
                <a:latin typeface="+mj-lt"/>
              </a:rPr>
              <a:t>VBA functionality hooks on a number of events (Open, Close, New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Trusted locations are not evaluated as start-up items</a:t>
            </a:r>
          </a:p>
          <a:p>
            <a:r>
              <a:rPr lang="en-GB" sz="6000" dirty="0" smtClean="0">
                <a:solidFill>
                  <a:schemeClr val="bg1"/>
                </a:solidFill>
                <a:latin typeface="+mj-lt"/>
              </a:rPr>
              <a:t>Macro enabled templates are not deemed as executable types</a:t>
            </a:r>
          </a:p>
          <a:p>
            <a:r>
              <a:rPr lang="en-GB" sz="6000" dirty="0" smtClean="0">
                <a:solidFill>
                  <a:schemeClr val="bg1"/>
                </a:solidFill>
                <a:latin typeface="+mj-lt"/>
              </a:rPr>
              <a:t>Templates can be password protected to defend against automated analysis</a:t>
            </a:r>
          </a:p>
          <a:p>
            <a:r>
              <a:rPr lang="en-GB" sz="6000" dirty="0" smtClean="0">
                <a:solidFill>
                  <a:schemeClr val="bg1"/>
                </a:solidFill>
                <a:latin typeface="+mj-lt"/>
              </a:rPr>
              <a:t>If a writable share with a trusted location is present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 Persistence</a:t>
            </a:r>
            <a:endParaRPr lang="en-GB" sz="3600" dirty="0">
              <a:solidFill>
                <a:schemeClr val="bg2"/>
              </a:solidFill>
            </a:endParaRPr>
          </a:p>
        </p:txBody>
      </p:sp>
      <p:pic>
        <p:nvPicPr>
          <p:cNvPr id="1027" name="Picture 3" descr="C:\Users\k0st4s\Documents\Mwr_notes\EMET  Bypasses\Work-with-Vince\Presentation\screenshots\game-ov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797" y="4062276"/>
            <a:ext cx="12605696" cy="7577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24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grpId="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grpId="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1027"/>
                                        </p:tgtEl>
                                        <p:attrNameLst>
                                          <p:attrName>style.opacity</p:attrName>
                                        </p:attrNameLst>
                                      </p:cBhvr>
                                      <p:to>
                                        <p:strVal val="0"/>
                                      </p:to>
                                    </p:set>
                                    <p:animEffect filter="image" prLst="opacity: 0">
                                      <p:cBhvr rctx="IE">
                                        <p:cTn id="25" dur="indefinite"/>
                                        <p:tgtEl>
                                          <p:spTgt spid="102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childTnLst>
                                    <p:set>
                                      <p:cBhvr rctx="PPT">
                                        <p:cTn id="45" dur="indefinite"/>
                                        <p:tgtEl>
                                          <p:spTgt spid="6">
                                            <p:txEl>
                                              <p:pRg st="2" end="2"/>
                                            </p:txEl>
                                          </p:spTgt>
                                        </p:tgtEl>
                                        <p:attrNameLst>
                                          <p:attrName>style.opacity</p:attrName>
                                        </p:attrNameLst>
                                      </p:cBhvr>
                                      <p:to>
                                        <p:strVal val="0.25"/>
                                      </p:to>
                                    </p:set>
                                    <p:animEffect filter="image" prLst="opacity: 0.25">
                                      <p:cBhvr rctx="IE">
                                        <p:cTn id="46" dur="indefinite"/>
                                        <p:tgtEl>
                                          <p:spTgt spid="6">
                                            <p:txEl>
                                              <p:pRg st="2" end="2"/>
                                            </p:txEl>
                                          </p:spTgt>
                                        </p:tgtEl>
                                      </p:cBhvr>
                                    </p:animEffect>
                                  </p:childTnLst>
                                </p:cTn>
                              </p:par>
                              <p:par>
                                <p:cTn id="47" presetID="9" presetClass="emph" presetSubtype="0" nodeType="withEffect">
                                  <p:stCondLst>
                                    <p:cond delay="0"/>
                                  </p:stCondLst>
                                  <p:childTnLst>
                                    <p:set>
                                      <p:cBhvr rctx="PPT">
                                        <p:cTn id="48" dur="indefinite"/>
                                        <p:tgtEl>
                                          <p:spTgt spid="6">
                                            <p:txEl>
                                              <p:pRg st="3" end="3"/>
                                            </p:txEl>
                                          </p:spTgt>
                                        </p:tgtEl>
                                        <p:attrNameLst>
                                          <p:attrName>style.opacity</p:attrName>
                                        </p:attrNameLst>
                                      </p:cBhvr>
                                      <p:to>
                                        <p:strVal val="1"/>
                                      </p:to>
                                    </p:set>
                                    <p:animEffect filter="image" prLst="opacity: 1">
                                      <p:cBhvr rctx="IE">
                                        <p:cTn id="49" dur="indefinite"/>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0" end="0"/>
                                            </p:txEl>
                                          </p:spTgt>
                                        </p:tgtEl>
                                        <p:attrNameLst>
                                          <p:attrName>style.opacity</p:attrName>
                                        </p:attrNameLst>
                                      </p:cBhvr>
                                      <p:to>
                                        <p:strVal val="0"/>
                                      </p:to>
                                    </p:set>
                                    <p:animEffect filter="image" prLst="opacity: 0">
                                      <p:cBhvr rctx="IE">
                                        <p:cTn id="70" dur="indefinite"/>
                                        <p:tgtEl>
                                          <p:spTgt spid="6">
                                            <p:txEl>
                                              <p:pRg st="0" end="0"/>
                                            </p:txEl>
                                          </p:spTgt>
                                        </p:tgtEl>
                                      </p:cBhvr>
                                    </p:animEffect>
                                  </p:childTnLst>
                                </p:cTn>
                              </p:par>
                              <p:par>
                                <p:cTn id="71" presetID="9" presetClass="emph" presetSubtype="0" nodeType="withEffect">
                                  <p:stCondLst>
                                    <p:cond delay="0"/>
                                  </p:stCondLst>
                                  <p:childTnLst>
                                    <p:set>
                                      <p:cBhvr rctx="PPT">
                                        <p:cTn id="72" dur="indefinite"/>
                                        <p:tgtEl>
                                          <p:spTgt spid="6">
                                            <p:txEl>
                                              <p:pRg st="1" end="1"/>
                                            </p:txEl>
                                          </p:spTgt>
                                        </p:tgtEl>
                                        <p:attrNameLst>
                                          <p:attrName>style.opacity</p:attrName>
                                        </p:attrNameLst>
                                      </p:cBhvr>
                                      <p:to>
                                        <p:strVal val="0"/>
                                      </p:to>
                                    </p:set>
                                    <p:animEffect filter="image" prLst="opacity: 0">
                                      <p:cBhvr rctx="IE">
                                        <p:cTn id="73" dur="indefinite"/>
                                        <p:tgtEl>
                                          <p:spTgt spid="6">
                                            <p:txEl>
                                              <p:pRg st="1" end="1"/>
                                            </p:txEl>
                                          </p:spTgt>
                                        </p:tgtEl>
                                      </p:cBhvr>
                                    </p:animEffect>
                                  </p:childTnLst>
                                </p:cTn>
                              </p:par>
                              <p:par>
                                <p:cTn id="74" presetID="9" presetClass="emph" presetSubtype="0" nodeType="withEffect">
                                  <p:stCondLst>
                                    <p:cond delay="0"/>
                                  </p:stCondLst>
                                  <p:childTnLst>
                                    <p:set>
                                      <p:cBhvr rctx="PPT">
                                        <p:cTn id="75" dur="indefinite"/>
                                        <p:tgtEl>
                                          <p:spTgt spid="6">
                                            <p:txEl>
                                              <p:pRg st="2" end="2"/>
                                            </p:txEl>
                                          </p:spTgt>
                                        </p:tgtEl>
                                        <p:attrNameLst>
                                          <p:attrName>style.opacity</p:attrName>
                                        </p:attrNameLst>
                                      </p:cBhvr>
                                      <p:to>
                                        <p:strVal val="0"/>
                                      </p:to>
                                    </p:set>
                                    <p:animEffect filter="image" prLst="opacity: 0">
                                      <p:cBhvr rctx="IE">
                                        <p:cTn id="76" dur="indefinite"/>
                                        <p:tgtEl>
                                          <p:spTgt spid="6">
                                            <p:txEl>
                                              <p:pRg st="2" end="2"/>
                                            </p:txEl>
                                          </p:spTgt>
                                        </p:tgtEl>
                                      </p:cBhvr>
                                    </p:animEffect>
                                  </p:childTnLst>
                                </p:cTn>
                              </p:par>
                              <p:par>
                                <p:cTn id="77" presetID="9" presetClass="emph" presetSubtype="0" nodeType="withEffect">
                                  <p:stCondLst>
                                    <p:cond delay="0"/>
                                  </p:stCondLst>
                                  <p:childTnLst>
                                    <p:set>
                                      <p:cBhvr rctx="PPT">
                                        <p:cTn id="78" dur="indefinite"/>
                                        <p:tgtEl>
                                          <p:spTgt spid="6">
                                            <p:txEl>
                                              <p:pRg st="3" end="3"/>
                                            </p:txEl>
                                          </p:spTgt>
                                        </p:tgtEl>
                                        <p:attrNameLst>
                                          <p:attrName>style.opacity</p:attrName>
                                        </p:attrNameLst>
                                      </p:cBhvr>
                                      <p:to>
                                        <p:strVal val="0"/>
                                      </p:to>
                                    </p:set>
                                    <p:animEffect filter="image" prLst="opacity: 0">
                                      <p:cBhvr rctx="IE">
                                        <p:cTn id="79" dur="indefinite"/>
                                        <p:tgtEl>
                                          <p:spTgt spid="6">
                                            <p:txEl>
                                              <p:pRg st="3" end="3"/>
                                            </p:txEl>
                                          </p:spTgt>
                                        </p:tgtEl>
                                      </p:cBhvr>
                                    </p:animEffect>
                                  </p:childTnLst>
                                </p:cTn>
                              </p:par>
                              <p:par>
                                <p:cTn id="80" presetID="9" presetClass="emph" presetSubtype="0" nodeType="withEffect">
                                  <p:stCondLst>
                                    <p:cond delay="0"/>
                                  </p:stCondLst>
                                  <p:childTnLst>
                                    <p:set>
                                      <p:cBhvr rctx="PPT">
                                        <p:cTn id="81" dur="indefinite"/>
                                        <p:tgtEl>
                                          <p:spTgt spid="6">
                                            <p:txEl>
                                              <p:pRg st="4" end="4"/>
                                            </p:txEl>
                                          </p:spTgt>
                                        </p:tgtEl>
                                        <p:attrNameLst>
                                          <p:attrName>style.opacity</p:attrName>
                                        </p:attrNameLst>
                                      </p:cBhvr>
                                      <p:to>
                                        <p:strVal val="0"/>
                                      </p:to>
                                    </p:set>
                                    <p:animEffect filter="image" prLst="opacity: 0">
                                      <p:cBhvr rctx="IE">
                                        <p:cTn id="82" dur="indefinite"/>
                                        <p:tgtEl>
                                          <p:spTgt spid="6">
                                            <p:txEl>
                                              <p:pRg st="4" end="4"/>
                                            </p:txEl>
                                          </p:spTgt>
                                        </p:tgtEl>
                                      </p:cBhvr>
                                    </p:animEffect>
                                  </p:childTnLst>
                                </p:cTn>
                              </p:par>
                              <p:par>
                                <p:cTn id="83" presetID="9" presetClass="emph" presetSubtype="0" nodeType="withEffect">
                                  <p:stCondLst>
                                    <p:cond delay="0"/>
                                  </p:stCondLst>
                                  <p:childTnLst>
                                    <p:set>
                                      <p:cBhvr rctx="PPT">
                                        <p:cTn id="84" dur="indefinite"/>
                                        <p:tgtEl>
                                          <p:spTgt spid="6">
                                            <p:txEl>
                                              <p:pRg st="5" end="5"/>
                                            </p:txEl>
                                          </p:spTgt>
                                        </p:tgtEl>
                                        <p:attrNameLst>
                                          <p:attrName>style.opacity</p:attrName>
                                        </p:attrNameLst>
                                      </p:cBhvr>
                                      <p:to>
                                        <p:strVal val="0"/>
                                      </p:to>
                                    </p:set>
                                    <p:animEffect filter="image" prLst="opacity: 0">
                                      <p:cBhvr rctx="IE">
                                        <p:cTn id="85" dur="indefinite"/>
                                        <p:tgtEl>
                                          <p:spTgt spid="6">
                                            <p:txEl>
                                              <p:pRg st="5" end="5"/>
                                            </p:txEl>
                                          </p:spTgt>
                                        </p:tgtEl>
                                      </p:cBhvr>
                                    </p:animEffect>
                                  </p:childTnLst>
                                </p:cTn>
                              </p:par>
                              <p:par>
                                <p:cTn id="86" presetID="9" presetClass="emph" presetSubtype="0" nodeType="withEffect">
                                  <p:stCondLst>
                                    <p:cond delay="0"/>
                                  </p:stCondLst>
                                  <p:childTnLst>
                                    <p:set>
                                      <p:cBhvr rctx="PPT">
                                        <p:cTn id="87" dur="indefinite"/>
                                        <p:tgtEl>
                                          <p:spTgt spid="1027"/>
                                        </p:tgtEl>
                                        <p:attrNameLst>
                                          <p:attrName>style.opacity</p:attrName>
                                        </p:attrNameLst>
                                      </p:cBhvr>
                                      <p:to>
                                        <p:strVal val="1"/>
                                      </p:to>
                                    </p:set>
                                    <p:animEffect filter="image" prLst="opacity: 1">
                                      <p:cBhvr rctx="IE">
                                        <p:cTn id="88" dur="indefinite"/>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olidFill>
                  <a:schemeClr val="bg2"/>
                </a:solidFill>
              </a:rPr>
              <a:t>MWR Labs</a:t>
            </a:r>
          </a:p>
        </p:txBody>
      </p:sp>
      <p:sp>
        <p:nvSpPr>
          <p:cNvPr id="6" name="Text Placeholder 5"/>
          <p:cNvSpPr>
            <a:spLocks noGrp="1"/>
          </p:cNvSpPr>
          <p:nvPr>
            <p:ph type="body" sz="quarter" idx="10"/>
          </p:nvPr>
        </p:nvSpPr>
        <p:spPr>
          <a:xfrm>
            <a:off x="1504949" y="4404360"/>
            <a:ext cx="18845767" cy="8868295"/>
          </a:xfrm>
        </p:spPr>
        <p:txBody>
          <a:bodyPr>
            <a:normAutofit/>
          </a:bodyPr>
          <a:lstStyle/>
          <a:p>
            <a:r>
              <a:rPr lang="en-GB" sz="4000" dirty="0" smtClean="0">
                <a:solidFill>
                  <a:schemeClr val="bg1"/>
                </a:solidFill>
                <a:latin typeface="+mj-lt"/>
              </a:rPr>
              <a:t>Quick Macros and Office GPOs recap</a:t>
            </a:r>
          </a:p>
          <a:p>
            <a:r>
              <a:rPr lang="en-GB" sz="4000" dirty="0" smtClean="0">
                <a:solidFill>
                  <a:schemeClr val="bg1"/>
                </a:solidFill>
                <a:latin typeface="+mj-lt"/>
              </a:rPr>
              <a:t>Office Trusts and Templates</a:t>
            </a:r>
          </a:p>
          <a:p>
            <a:r>
              <a:rPr lang="en-GB" sz="4000" dirty="0" smtClean="0">
                <a:solidFill>
                  <a:schemeClr val="bg1"/>
                </a:solidFill>
                <a:latin typeface="+mj-lt"/>
              </a:rPr>
              <a:t>VDIs and covert </a:t>
            </a:r>
            <a:r>
              <a:rPr lang="en-GB" sz="4000" dirty="0">
                <a:solidFill>
                  <a:schemeClr val="bg1"/>
                </a:solidFill>
                <a:latin typeface="+mj-lt"/>
              </a:rPr>
              <a:t>p</a:t>
            </a:r>
            <a:r>
              <a:rPr lang="en-GB" sz="4000" dirty="0" smtClean="0">
                <a:solidFill>
                  <a:schemeClr val="bg1"/>
                </a:solidFill>
                <a:latin typeface="+mj-lt"/>
              </a:rPr>
              <a:t>ersistence </a:t>
            </a:r>
            <a:r>
              <a:rPr lang="en-GB" sz="4000" dirty="0">
                <a:solidFill>
                  <a:schemeClr val="bg1"/>
                </a:solidFill>
                <a:latin typeface="+mj-lt"/>
              </a:rPr>
              <a:t>with </a:t>
            </a:r>
            <a:r>
              <a:rPr lang="en-GB" sz="4000" dirty="0" smtClean="0">
                <a:solidFill>
                  <a:schemeClr val="bg1"/>
                </a:solidFill>
                <a:latin typeface="+mj-lt"/>
              </a:rPr>
              <a:t>Templates</a:t>
            </a:r>
          </a:p>
          <a:p>
            <a:r>
              <a:rPr lang="en-GB" sz="4000" dirty="0">
                <a:solidFill>
                  <a:schemeClr val="bg1"/>
                </a:solidFill>
                <a:latin typeface="+mj-lt"/>
              </a:rPr>
              <a:t>Raising the bar – Application Control &amp; EMET</a:t>
            </a:r>
          </a:p>
          <a:p>
            <a:r>
              <a:rPr lang="en-GB" sz="4000" dirty="0" smtClean="0">
                <a:solidFill>
                  <a:schemeClr val="bg1"/>
                </a:solidFill>
                <a:latin typeface="+mj-lt"/>
              </a:rPr>
              <a:t>EMET Configuration Abuse Technique</a:t>
            </a:r>
            <a:endParaRPr lang="en-GB" sz="4000" dirty="0">
              <a:solidFill>
                <a:schemeClr val="bg1"/>
              </a:solidFill>
              <a:latin typeface="+mj-lt"/>
            </a:endParaRPr>
          </a:p>
          <a:p>
            <a:r>
              <a:rPr lang="en-GB" sz="4000" dirty="0" err="1">
                <a:solidFill>
                  <a:schemeClr val="bg1"/>
                </a:solidFill>
                <a:latin typeface="+mj-lt"/>
              </a:rPr>
              <a:t>WePWNise</a:t>
            </a:r>
            <a:r>
              <a:rPr lang="en-GB" sz="4000" dirty="0">
                <a:solidFill>
                  <a:schemeClr val="bg1"/>
                </a:solidFill>
                <a:latin typeface="+mj-lt"/>
              </a:rPr>
              <a:t> </a:t>
            </a:r>
            <a:r>
              <a:rPr lang="en-GB" sz="4000" dirty="0" smtClean="0">
                <a:solidFill>
                  <a:schemeClr val="bg1"/>
                </a:solidFill>
                <a:latin typeface="+mj-lt"/>
              </a:rPr>
              <a:t>demo</a:t>
            </a:r>
          </a:p>
          <a:p>
            <a:r>
              <a:rPr lang="en-GB" sz="4000" dirty="0" smtClean="0">
                <a:solidFill>
                  <a:schemeClr val="bg1"/>
                </a:solidFill>
                <a:latin typeface="+mj-lt"/>
              </a:rPr>
              <a:t>Conclusions &amp; Questions</a:t>
            </a:r>
            <a:endParaRPr lang="en-GB" sz="4000" dirty="0">
              <a:solidFill>
                <a:schemeClr val="bg1"/>
              </a:solidFill>
            </a:endParaRPr>
          </a:p>
          <a:p>
            <a:endParaRPr lang="en-GB" sz="4000" dirty="0">
              <a:solidFill>
                <a:schemeClr val="bg1"/>
              </a:solidFill>
              <a:latin typeface="+mj-lt"/>
            </a:endParaRPr>
          </a:p>
        </p:txBody>
      </p:sp>
      <p:sp>
        <p:nvSpPr>
          <p:cNvPr id="7" name="Text Placeholder 6"/>
          <p:cNvSpPr>
            <a:spLocks noGrp="1"/>
          </p:cNvSpPr>
          <p:nvPr>
            <p:ph type="body" sz="quarter" idx="11"/>
          </p:nvPr>
        </p:nvSpPr>
        <p:spPr/>
        <p:txBody>
          <a:bodyPr>
            <a:normAutofit fontScale="92500" lnSpcReduction="10000"/>
          </a:bodyPr>
          <a:lstStyle/>
          <a:p>
            <a:r>
              <a:rPr lang="en-GB" sz="7200" dirty="0" smtClean="0">
                <a:solidFill>
                  <a:schemeClr val="bg2"/>
                </a:solidFill>
              </a:rPr>
              <a:t>Outline</a:t>
            </a:r>
            <a:endParaRPr lang="en-GB" sz="7200" dirty="0">
              <a:solidFill>
                <a:schemeClr val="bg2"/>
              </a:solidFill>
            </a:endParaRPr>
          </a:p>
        </p:txBody>
      </p:sp>
    </p:spTree>
    <p:extLst>
      <p:ext uri="{BB962C8B-B14F-4D97-AF65-F5344CB8AC3E}">
        <p14:creationId xmlns:p14="http://schemas.microsoft.com/office/powerpoint/2010/main" val="393109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6">
                                            <p:txEl>
                                              <p:pRg st="6" end="6"/>
                                            </p:txEl>
                                          </p:spTgt>
                                        </p:tgtEl>
                                        <p:attrNameLst>
                                          <p:attrName>style.opacity</p:attrName>
                                        </p:attrNameLst>
                                      </p:cBhvr>
                                      <p:to>
                                        <p:strVal val="0.25"/>
                                      </p:to>
                                    </p:set>
                                    <p:animEffect filter="image" prLst="opacity: 0.25">
                                      <p:cBhvr rctx="IE">
                                        <p:cTn id="25" dur="indefinite"/>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childTnLst>
                                    <p:set>
                                      <p:cBhvr rctx="PPT">
                                        <p:cTn id="45" dur="indefinite"/>
                                        <p:tgtEl>
                                          <p:spTgt spid="6">
                                            <p:txEl>
                                              <p:pRg st="2" end="2"/>
                                            </p:txEl>
                                          </p:spTgt>
                                        </p:tgtEl>
                                        <p:attrNameLst>
                                          <p:attrName>style.opacity</p:attrName>
                                        </p:attrNameLst>
                                      </p:cBhvr>
                                      <p:to>
                                        <p:strVal val="0.25"/>
                                      </p:to>
                                    </p:set>
                                    <p:animEffect filter="image" prLst="opacity: 0.25">
                                      <p:cBhvr rctx="IE">
                                        <p:cTn id="46" dur="indefinite"/>
                                        <p:tgtEl>
                                          <p:spTgt spid="6">
                                            <p:txEl>
                                              <p:pRg st="2" end="2"/>
                                            </p:txEl>
                                          </p:spTgt>
                                        </p:tgtEl>
                                      </p:cBhvr>
                                    </p:animEffect>
                                  </p:childTnLst>
                                </p:cTn>
                              </p:par>
                              <p:par>
                                <p:cTn id="47" presetID="9" presetClass="emph" presetSubtype="0" nodeType="withEffect">
                                  <p:stCondLst>
                                    <p:cond delay="0"/>
                                  </p:stCondLst>
                                  <p:childTnLst>
                                    <p:set>
                                      <p:cBhvr rctx="PPT">
                                        <p:cTn id="48" dur="indefinite"/>
                                        <p:tgtEl>
                                          <p:spTgt spid="6">
                                            <p:txEl>
                                              <p:pRg st="3" end="3"/>
                                            </p:txEl>
                                          </p:spTgt>
                                        </p:tgtEl>
                                        <p:attrNameLst>
                                          <p:attrName>style.opacity</p:attrName>
                                        </p:attrNameLst>
                                      </p:cBhvr>
                                      <p:to>
                                        <p:strVal val="1"/>
                                      </p:to>
                                    </p:set>
                                    <p:animEffect filter="image" prLst="opacity: 1">
                                      <p:cBhvr rctx="IE">
                                        <p:cTn id="49" dur="indefinite"/>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5" end="5"/>
                                            </p:txEl>
                                          </p:spTgt>
                                        </p:tgtEl>
                                        <p:attrNameLst>
                                          <p:attrName>style.opacity</p:attrName>
                                        </p:attrNameLst>
                                      </p:cBhvr>
                                      <p:to>
                                        <p:strVal val="0.25"/>
                                      </p:to>
                                    </p:set>
                                    <p:animEffect filter="image" prLst="opacity: 0.25">
                                      <p:cBhvr rctx="IE">
                                        <p:cTn id="70" dur="indefinite"/>
                                        <p:tgtEl>
                                          <p:spTgt spid="6">
                                            <p:txEl>
                                              <p:pRg st="5" end="5"/>
                                            </p:txEl>
                                          </p:spTgt>
                                        </p:tgtEl>
                                      </p:cBhvr>
                                    </p:animEffect>
                                  </p:childTnLst>
                                </p:cTn>
                              </p:par>
                              <p:par>
                                <p:cTn id="71" presetID="9" presetClass="emph" presetSubtype="0" nodeType="withEffect">
                                  <p:stCondLst>
                                    <p:cond delay="0"/>
                                  </p:stCondLst>
                                  <p:childTnLst>
                                    <p:set>
                                      <p:cBhvr rctx="PPT">
                                        <p:cTn id="72" dur="indefinite"/>
                                        <p:tgtEl>
                                          <p:spTgt spid="6">
                                            <p:txEl>
                                              <p:pRg st="6" end="6"/>
                                            </p:txEl>
                                          </p:spTgt>
                                        </p:tgtEl>
                                        <p:attrNameLst>
                                          <p:attrName>style.opacity</p:attrName>
                                        </p:attrNameLst>
                                      </p:cBhvr>
                                      <p:to>
                                        <p:strVal val="1"/>
                                      </p:to>
                                    </p:set>
                                    <p:animEffect filter="image" prLst="opacity: 1">
                                      <p:cBhvr rctx="IE">
                                        <p:cTn id="73" dur="indefinite"/>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9533829" y="3244696"/>
            <a:ext cx="21992361" cy="9006840"/>
          </a:xfrm>
        </p:spPr>
        <p:txBody>
          <a:bodyPr>
            <a:normAutofit/>
          </a:bodyPr>
          <a:lstStyle/>
          <a:p>
            <a:pPr marL="0" indent="0">
              <a:buNone/>
            </a:pPr>
            <a:r>
              <a:rPr lang="en-GB" sz="3600" dirty="0">
                <a:solidFill>
                  <a:schemeClr val="bg1"/>
                </a:solidFill>
                <a:latin typeface="+mj-lt"/>
              </a:rPr>
              <a:t>https://www.youtube.com/watch?v=qy_FVCrGW5s</a:t>
            </a:r>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Demonstration – VDI Persistence</a:t>
            </a:r>
            <a:endParaRPr lang="en-GB" sz="3600" dirty="0">
              <a:solidFill>
                <a:schemeClr val="bg2"/>
              </a:solidFill>
            </a:endParaRPr>
          </a:p>
        </p:txBody>
      </p:sp>
    </p:spTree>
    <p:extLst>
      <p:ext uri="{BB962C8B-B14F-4D97-AF65-F5344CB8AC3E}">
        <p14:creationId xmlns:p14="http://schemas.microsoft.com/office/powerpoint/2010/main" val="356585473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Raising the bar</a:t>
            </a:r>
            <a:endParaRPr lang="en-GB" dirty="0">
              <a:solidFill>
                <a:schemeClr val="bg1"/>
              </a:solidFill>
            </a:endParaRPr>
          </a:p>
        </p:txBody>
      </p:sp>
      <p:sp>
        <p:nvSpPr>
          <p:cNvPr id="6" name="Text Placeholder 5"/>
          <p:cNvSpPr>
            <a:spLocks noGrp="1"/>
          </p:cNvSpPr>
          <p:nvPr>
            <p:ph type="body" sz="quarter" idx="10"/>
          </p:nvPr>
        </p:nvSpPr>
        <p:spPr>
          <a:xfrm>
            <a:off x="1504948" y="3896360"/>
            <a:ext cx="20989291" cy="9006840"/>
          </a:xfrm>
        </p:spPr>
        <p:txBody>
          <a:bodyPr>
            <a:normAutofit/>
          </a:bodyPr>
          <a:lstStyle/>
          <a:p>
            <a:r>
              <a:rPr lang="en-GB" sz="6000" dirty="0" smtClean="0">
                <a:solidFill>
                  <a:schemeClr val="bg1"/>
                </a:solidFill>
                <a:latin typeface="+mj-lt"/>
              </a:rPr>
              <a:t>Prevents unauthorised software from running</a:t>
            </a:r>
          </a:p>
          <a:p>
            <a:r>
              <a:rPr lang="en-GB" sz="6000" dirty="0" smtClean="0">
                <a:solidFill>
                  <a:schemeClr val="bg1"/>
                </a:solidFill>
                <a:latin typeface="+mj-lt"/>
              </a:rPr>
              <a:t>Doesn’t affect macros as Office binaries have to be whitelisted</a:t>
            </a:r>
          </a:p>
          <a:p>
            <a:r>
              <a:rPr lang="en-GB" sz="6000" dirty="0" smtClean="0">
                <a:solidFill>
                  <a:schemeClr val="bg1"/>
                </a:solidFill>
                <a:latin typeface="+mj-lt"/>
              </a:rPr>
              <a:t>However, </a:t>
            </a:r>
            <a:r>
              <a:rPr lang="en-GB" sz="6000" dirty="0">
                <a:solidFill>
                  <a:schemeClr val="bg1"/>
                </a:solidFill>
                <a:latin typeface="+mj-lt"/>
              </a:rPr>
              <a:t>i</a:t>
            </a:r>
            <a:r>
              <a:rPr lang="en-GB" sz="6000" dirty="0" smtClean="0">
                <a:solidFill>
                  <a:schemeClr val="bg1"/>
                </a:solidFill>
                <a:latin typeface="+mj-lt"/>
              </a:rPr>
              <a:t>t can be effective in restricting other MS binaries (e.g. powershell.exe, rundll32.exe, regsvr32.exe, installutil.exe </a:t>
            </a:r>
            <a:r>
              <a:rPr lang="en-GB" sz="6000" dirty="0" err="1" smtClean="0">
                <a:solidFill>
                  <a:schemeClr val="bg1"/>
                </a:solidFill>
                <a:latin typeface="+mj-lt"/>
              </a:rPr>
              <a:t>etc</a:t>
            </a:r>
            <a:r>
              <a:rPr lang="en-GB" sz="6000" dirty="0">
                <a:solidFill>
                  <a:schemeClr val="bg1"/>
                </a:solidFill>
                <a:latin typeface="+mj-lt"/>
              </a:rPr>
              <a:t>)</a:t>
            </a:r>
            <a:r>
              <a:rPr lang="en-GB" sz="6000" dirty="0" smtClean="0">
                <a:solidFill>
                  <a:schemeClr val="bg1"/>
                </a:solidFill>
                <a:latin typeface="+mj-lt"/>
              </a:rPr>
              <a:t> </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Raising the bar – Application </a:t>
            </a:r>
            <a:r>
              <a:rPr lang="en-GB" sz="3600" dirty="0" smtClean="0">
                <a:solidFill>
                  <a:srgbClr val="0DF2A3"/>
                </a:solidFill>
              </a:rPr>
              <a:t>Control</a:t>
            </a:r>
            <a:endParaRPr lang="en-GB" sz="3600" dirty="0">
              <a:solidFill>
                <a:srgbClr val="0DF2A3"/>
              </a:solidFill>
            </a:endParaRPr>
          </a:p>
        </p:txBody>
      </p:sp>
    </p:spTree>
    <p:extLst>
      <p:ext uri="{BB962C8B-B14F-4D97-AF65-F5344CB8AC3E}">
        <p14:creationId xmlns:p14="http://schemas.microsoft.com/office/powerpoint/2010/main" val="2202662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lnSpcReduction="10000"/>
          </a:bodyPr>
          <a:lstStyle/>
          <a:p>
            <a:r>
              <a:rPr lang="en-GB" sz="6000" dirty="0" smtClean="0">
                <a:solidFill>
                  <a:schemeClr val="bg1"/>
                </a:solidFill>
                <a:latin typeface="+mj-lt"/>
              </a:rPr>
              <a:t>Enhanced Mitigation Experience Toolkit</a:t>
            </a:r>
          </a:p>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p>
          <a:p>
            <a:r>
              <a:rPr lang="en-GB" sz="6000" dirty="0" smtClean="0">
                <a:solidFill>
                  <a:schemeClr val="bg1"/>
                </a:solidFill>
                <a:latin typeface="+mj-lt"/>
              </a:rPr>
              <a:t>Not designed to prevent VBA Code execution</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Raising the bar - EMET</a:t>
            </a:r>
            <a:endParaRPr lang="en-GB" sz="3600" dirty="0">
              <a:solidFill>
                <a:schemeClr val="bg2"/>
              </a:solidFill>
            </a:endParaRPr>
          </a:p>
        </p:txBody>
      </p:sp>
      <p:pic>
        <p:nvPicPr>
          <p:cNvPr id="8" name="Picture 7"/>
          <p:cNvPicPr>
            <a:picLocks noChangeAspect="1"/>
          </p:cNvPicPr>
          <p:nvPr/>
        </p:nvPicPr>
        <p:blipFill>
          <a:blip r:embed="rId3"/>
          <a:stretch>
            <a:fillRect/>
          </a:stretch>
        </p:blipFill>
        <p:spPr>
          <a:xfrm>
            <a:off x="7322865" y="2630138"/>
            <a:ext cx="15421196" cy="10539192"/>
          </a:xfrm>
          <a:prstGeom prst="rect">
            <a:avLst/>
          </a:prstGeom>
        </p:spPr>
      </p:pic>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8"/>
                                        </p:tgtEl>
                                        <p:attrNameLst>
                                          <p:attrName>style.opacity</p:attrName>
                                        </p:attrNameLst>
                                      </p:cBhvr>
                                      <p:to>
                                        <p:strVal val="0"/>
                                      </p:to>
                                    </p:set>
                                    <p:animEffect filter="image" prLst="opacity: 0">
                                      <p:cBhvr rctx="IE">
                                        <p:cTn id="22" dur="indefinite"/>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1"/>
                                      </p:to>
                                    </p:set>
                                    <p:animEffect filter="image" prLst="opacity: 1">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0.25"/>
                                      </p:to>
                                    </p:set>
                                    <p:animEffect filter="image" prLst="opacity: 0.25">
                                      <p:cBhvr rctx="IE">
                                        <p:cTn id="30" dur="indefinite"/>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6">
                                            <p:txEl>
                                              <p:pRg st="1" end="1"/>
                                            </p:txEl>
                                          </p:spTgt>
                                        </p:tgtEl>
                                        <p:attrNameLst>
                                          <p:attrName>style.opacity</p:attrName>
                                        </p:attrNameLst>
                                      </p:cBhvr>
                                      <p:to>
                                        <p:strVal val="1"/>
                                      </p:to>
                                    </p:set>
                                    <p:animEffect filter="image" prLst="opacity: 1">
                                      <p:cBhvr rctx="IE">
                                        <p:cTn id="35" dur="indefinite"/>
                                        <p:tgtEl>
                                          <p:spTgt spid="6">
                                            <p:txEl>
                                              <p:pRg st="1" end="1"/>
                                            </p:txEl>
                                          </p:spTgt>
                                        </p:tgtEl>
                                      </p:cBhvr>
                                    </p:animEffect>
                                  </p:childTnLst>
                                </p:cTn>
                              </p:par>
                              <p:par>
                                <p:cTn id="36" presetID="9" presetClass="emph" presetSubtype="0" nodeType="withEffect">
                                  <p:stCondLst>
                                    <p:cond delay="0"/>
                                  </p:stCondLst>
                                  <p:childTnLst>
                                    <p:set>
                                      <p:cBhvr rctx="PPT">
                                        <p:cTn id="37" dur="indefinite"/>
                                        <p:tgtEl>
                                          <p:spTgt spid="6">
                                            <p:txEl>
                                              <p:pRg st="0" end="0"/>
                                            </p:txEl>
                                          </p:spTgt>
                                        </p:tgtEl>
                                        <p:attrNameLst>
                                          <p:attrName>style.opacity</p:attrName>
                                        </p:attrNameLst>
                                      </p:cBhvr>
                                      <p:to>
                                        <p:strVal val="0.25"/>
                                      </p:to>
                                    </p:set>
                                    <p:animEffect filter="image" prLst="opacity: 0.25">
                                      <p:cBhvr rctx="IE">
                                        <p:cTn id="38" dur="indefinite"/>
                                        <p:tgtEl>
                                          <p:spTgt spid="6">
                                            <p:txEl>
                                              <p:pRg st="0" end="0"/>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0.25"/>
                                      </p:to>
                                    </p:set>
                                    <p:animEffect filter="image" prLst="opacity: 0.25">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childTnLst>
                                    <p:set>
                                      <p:cBhvr rctx="PPT">
                                        <p:cTn id="45" dur="indefinite"/>
                                        <p:tgtEl>
                                          <p:spTgt spid="6">
                                            <p:txEl>
                                              <p:pRg st="0" end="0"/>
                                            </p:txEl>
                                          </p:spTgt>
                                        </p:tgtEl>
                                        <p:attrNameLst>
                                          <p:attrName>style.opacity</p:attrName>
                                        </p:attrNameLst>
                                      </p:cBhvr>
                                      <p:to>
                                        <p:strVal val="0"/>
                                      </p:to>
                                    </p:set>
                                    <p:animEffect filter="image" prLst="opacity: 0">
                                      <p:cBhvr rctx="IE">
                                        <p:cTn id="46" dur="indefinite"/>
                                        <p:tgtEl>
                                          <p:spTgt spid="6">
                                            <p:txEl>
                                              <p:pRg st="0" end="0"/>
                                            </p:txEl>
                                          </p:spTgt>
                                        </p:tgtEl>
                                      </p:cBhvr>
                                    </p:animEffect>
                                  </p:childTnLst>
                                </p:cTn>
                              </p:par>
                              <p:par>
                                <p:cTn id="47" presetID="9" presetClass="emph" presetSubtype="0" nodeType="withEffect">
                                  <p:stCondLst>
                                    <p:cond delay="0"/>
                                  </p:stCondLst>
                                  <p:childTnLst>
                                    <p:set>
                                      <p:cBhvr rctx="PPT">
                                        <p:cTn id="48" dur="indefinite"/>
                                        <p:tgtEl>
                                          <p:spTgt spid="6">
                                            <p:txEl>
                                              <p:pRg st="1" end="1"/>
                                            </p:txEl>
                                          </p:spTgt>
                                        </p:tgtEl>
                                        <p:attrNameLst>
                                          <p:attrName>style.opacity</p:attrName>
                                        </p:attrNameLst>
                                      </p:cBhvr>
                                      <p:to>
                                        <p:strVal val="0"/>
                                      </p:to>
                                    </p:set>
                                    <p:animEffect filter="image" prLst="opacity: 0">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0"/>
                                      </p:to>
                                    </p:set>
                                    <p:animEffect filter="image" prLst="opacity: 0">
                                      <p:cBhvr rctx="IE">
                                        <p:cTn id="52" dur="indefinite"/>
                                        <p:tgtEl>
                                          <p:spTgt spid="6">
                                            <p:txEl>
                                              <p:pRg st="2" end="2"/>
                                            </p:txEl>
                                          </p:spTgt>
                                        </p:tgtEl>
                                      </p:cBhvr>
                                    </p:animEffect>
                                  </p:childTnLst>
                                </p:cTn>
                              </p:par>
                              <p:par>
                                <p:cTn id="53" presetID="9" presetClass="emph" presetSubtype="0" nodeType="withEffect">
                                  <p:stCondLst>
                                    <p:cond delay="0"/>
                                  </p:stCondLst>
                                  <p:childTnLst>
                                    <p:set>
                                      <p:cBhvr rctx="PPT">
                                        <p:cTn id="54" dur="indefinite"/>
                                        <p:tgtEl>
                                          <p:spTgt spid="6">
                                            <p:txEl>
                                              <p:pRg st="3" end="3"/>
                                            </p:txEl>
                                          </p:spTgt>
                                        </p:tgtEl>
                                        <p:attrNameLst>
                                          <p:attrName>style.opacity</p:attrName>
                                        </p:attrNameLst>
                                      </p:cBhvr>
                                      <p:to>
                                        <p:strVal val="0"/>
                                      </p:to>
                                    </p:set>
                                    <p:animEffect filter="image" prLst="opacity: 0">
                                      <p:cBhvr rctx="IE">
                                        <p:cTn id="55" dur="indefinite"/>
                                        <p:tgtEl>
                                          <p:spTgt spid="6">
                                            <p:txEl>
                                              <p:pRg st="3" end="3"/>
                                            </p:txEl>
                                          </p:spTgt>
                                        </p:tgtEl>
                                      </p:cBhvr>
                                    </p:animEffect>
                                  </p:childTnLst>
                                </p:cTn>
                              </p:par>
                              <p:par>
                                <p:cTn id="56" presetID="9" presetClass="emph" presetSubtype="0" nodeType="withEffect">
                                  <p:stCondLst>
                                    <p:cond delay="0"/>
                                  </p:stCondLst>
                                  <p:childTnLst>
                                    <p:set>
                                      <p:cBhvr rctx="PPT">
                                        <p:cTn id="57" dur="indefinite"/>
                                        <p:tgtEl>
                                          <p:spTgt spid="6">
                                            <p:txEl>
                                              <p:pRg st="4" end="4"/>
                                            </p:txEl>
                                          </p:spTgt>
                                        </p:tgtEl>
                                        <p:attrNameLst>
                                          <p:attrName>style.opacity</p:attrName>
                                        </p:attrNameLst>
                                      </p:cBhvr>
                                      <p:to>
                                        <p:strVal val="0"/>
                                      </p:to>
                                    </p:set>
                                    <p:animEffect filter="image" prLst="opacity: 0">
                                      <p:cBhvr rctx="IE">
                                        <p:cTn id="58" dur="indefinite"/>
                                        <p:tgtEl>
                                          <p:spTgt spid="6">
                                            <p:txEl>
                                              <p:pRg st="4" end="4"/>
                                            </p:txEl>
                                          </p:spTgt>
                                        </p:tgtEl>
                                      </p:cBhvr>
                                    </p:animEffect>
                                  </p:childTnLst>
                                </p:cTn>
                              </p:par>
                              <p:par>
                                <p:cTn id="59" presetID="9" presetClass="emph" presetSubtype="0" nodeType="withEffect">
                                  <p:stCondLst>
                                    <p:cond delay="0"/>
                                  </p:stCondLst>
                                  <p:childTnLst>
                                    <p:set>
                                      <p:cBhvr rctx="PPT">
                                        <p:cTn id="60" dur="indefinite"/>
                                        <p:tgtEl>
                                          <p:spTgt spid="8"/>
                                        </p:tgtEl>
                                        <p:attrNameLst>
                                          <p:attrName>style.opacity</p:attrName>
                                        </p:attrNameLst>
                                      </p:cBhvr>
                                      <p:to>
                                        <p:strVal val="1"/>
                                      </p:to>
                                    </p:set>
                                    <p:animEffect filter="image" prLst="opacity: 1">
                                      <p:cBhvr rctx="IE">
                                        <p:cTn id="61" dur="indefinite"/>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mph" presetSubtype="0" nodeType="clickEffect">
                                  <p:stCondLst>
                                    <p:cond delay="0"/>
                                  </p:stCondLst>
                                  <p:childTnLst>
                                    <p:set>
                                      <p:cBhvr rctx="PPT">
                                        <p:cTn id="65" dur="indefinite"/>
                                        <p:tgtEl>
                                          <p:spTgt spid="6">
                                            <p:txEl>
                                              <p:pRg st="0" end="0"/>
                                            </p:txEl>
                                          </p:spTgt>
                                        </p:tgtEl>
                                        <p:attrNameLst>
                                          <p:attrName>style.opacity</p:attrName>
                                        </p:attrNameLst>
                                      </p:cBhvr>
                                      <p:to>
                                        <p:strVal val="0.25"/>
                                      </p:to>
                                    </p:set>
                                    <p:animEffect filter="image" prLst="opacity: 0.25">
                                      <p:cBhvr rctx="IE">
                                        <p:cTn id="66" dur="indefinite"/>
                                        <p:tgtEl>
                                          <p:spTgt spid="6">
                                            <p:txEl>
                                              <p:pRg st="0" end="0"/>
                                            </p:txEl>
                                          </p:spTgt>
                                        </p:tgtEl>
                                      </p:cBhvr>
                                    </p:animEffect>
                                  </p:childTnLst>
                                </p:cTn>
                              </p:par>
                              <p:par>
                                <p:cTn id="67" presetID="9" presetClass="emph" presetSubtype="0" nodeType="withEffect">
                                  <p:stCondLst>
                                    <p:cond delay="0"/>
                                  </p:stCondLst>
                                  <p:childTnLst>
                                    <p:set>
                                      <p:cBhvr rctx="PPT">
                                        <p:cTn id="68" dur="indefinite"/>
                                        <p:tgtEl>
                                          <p:spTgt spid="6">
                                            <p:txEl>
                                              <p:pRg st="2" end="2"/>
                                            </p:txEl>
                                          </p:spTgt>
                                        </p:tgtEl>
                                        <p:attrNameLst>
                                          <p:attrName>style.opacity</p:attrName>
                                        </p:attrNameLst>
                                      </p:cBhvr>
                                      <p:to>
                                        <p:strVal val="1"/>
                                      </p:to>
                                    </p:set>
                                    <p:animEffect filter="image" prLst="opacity: 1">
                                      <p:cBhvr rctx="IE">
                                        <p:cTn id="69" dur="indefinite"/>
                                        <p:tgtEl>
                                          <p:spTgt spid="6">
                                            <p:txEl>
                                              <p:pRg st="2" end="2"/>
                                            </p:txEl>
                                          </p:spTgt>
                                        </p:tgtEl>
                                      </p:cBhvr>
                                    </p:animEffect>
                                  </p:childTnLst>
                                </p:cTn>
                              </p:par>
                              <p:par>
                                <p:cTn id="70" presetID="9" presetClass="emph" presetSubtype="0" nodeType="withEffect">
                                  <p:stCondLst>
                                    <p:cond delay="0"/>
                                  </p:stCondLst>
                                  <p:childTnLst>
                                    <p:set>
                                      <p:cBhvr rctx="PPT">
                                        <p:cTn id="71" dur="indefinite"/>
                                        <p:tgtEl>
                                          <p:spTgt spid="6">
                                            <p:txEl>
                                              <p:pRg st="1" end="1"/>
                                            </p:txEl>
                                          </p:spTgt>
                                        </p:tgtEl>
                                        <p:attrNameLst>
                                          <p:attrName>style.opacity</p:attrName>
                                        </p:attrNameLst>
                                      </p:cBhvr>
                                      <p:to>
                                        <p:strVal val="0.25"/>
                                      </p:to>
                                    </p:set>
                                    <p:animEffect filter="image" prLst="opacity: 0.25">
                                      <p:cBhvr rctx="IE">
                                        <p:cTn id="72" dur="indefinite"/>
                                        <p:tgtEl>
                                          <p:spTgt spid="6">
                                            <p:txEl>
                                              <p:pRg st="1" end="1"/>
                                            </p:txEl>
                                          </p:spTgt>
                                        </p:tgtEl>
                                      </p:cBhvr>
                                    </p:animEffect>
                                  </p:childTnLst>
                                </p:cTn>
                              </p:par>
                              <p:par>
                                <p:cTn id="73" presetID="9" presetClass="emph" presetSubtype="0" nodeType="withEffect">
                                  <p:stCondLst>
                                    <p:cond delay="0"/>
                                  </p:stCondLst>
                                  <p:childTnLst>
                                    <p:set>
                                      <p:cBhvr rctx="PPT">
                                        <p:cTn id="74" dur="indefinite"/>
                                        <p:tgtEl>
                                          <p:spTgt spid="6">
                                            <p:txEl>
                                              <p:pRg st="3" end="3"/>
                                            </p:txEl>
                                          </p:spTgt>
                                        </p:tgtEl>
                                        <p:attrNameLst>
                                          <p:attrName>style.opacity</p:attrName>
                                        </p:attrNameLst>
                                      </p:cBhvr>
                                      <p:to>
                                        <p:strVal val="0.25"/>
                                      </p:to>
                                    </p:set>
                                    <p:animEffect filter="image" prLst="opacity: 0.25">
                                      <p:cBhvr rctx="IE">
                                        <p:cTn id="75" dur="indefinite"/>
                                        <p:tgtEl>
                                          <p:spTgt spid="6">
                                            <p:txEl>
                                              <p:pRg st="3" end="3"/>
                                            </p:txEl>
                                          </p:spTgt>
                                        </p:tgtEl>
                                      </p:cBhvr>
                                    </p:animEffect>
                                  </p:childTnLst>
                                </p:cTn>
                              </p:par>
                              <p:par>
                                <p:cTn id="76" presetID="9" presetClass="emph" presetSubtype="0" nodeType="withEffect">
                                  <p:stCondLst>
                                    <p:cond delay="0"/>
                                  </p:stCondLst>
                                  <p:childTnLst>
                                    <p:set>
                                      <p:cBhvr rctx="PPT">
                                        <p:cTn id="77" dur="indefinite"/>
                                        <p:tgtEl>
                                          <p:spTgt spid="6">
                                            <p:txEl>
                                              <p:pRg st="4" end="4"/>
                                            </p:txEl>
                                          </p:spTgt>
                                        </p:tgtEl>
                                        <p:attrNameLst>
                                          <p:attrName>style.opacity</p:attrName>
                                        </p:attrNameLst>
                                      </p:cBhvr>
                                      <p:to>
                                        <p:strVal val="0.25"/>
                                      </p:to>
                                    </p:set>
                                    <p:animEffect filter="image" prLst="opacity: 0.25">
                                      <p:cBhvr rctx="IE">
                                        <p:cTn id="78" dur="indefinite"/>
                                        <p:tgtEl>
                                          <p:spTgt spid="6">
                                            <p:txEl>
                                              <p:pRg st="4" end="4"/>
                                            </p:txEl>
                                          </p:spTgt>
                                        </p:tgtEl>
                                      </p:cBhvr>
                                    </p:animEffect>
                                  </p:childTnLst>
                                </p:cTn>
                              </p:par>
                              <p:par>
                                <p:cTn id="79" presetID="9" presetClass="emph" presetSubtype="0" nodeType="withEffect">
                                  <p:stCondLst>
                                    <p:cond delay="0"/>
                                  </p:stCondLst>
                                  <p:childTnLst>
                                    <p:set>
                                      <p:cBhvr rctx="PPT">
                                        <p:cTn id="80" dur="indefinite"/>
                                        <p:tgtEl>
                                          <p:spTgt spid="8"/>
                                        </p:tgtEl>
                                        <p:attrNameLst>
                                          <p:attrName>style.opacity</p:attrName>
                                        </p:attrNameLst>
                                      </p:cBhvr>
                                      <p:to>
                                        <p:strVal val="0"/>
                                      </p:to>
                                    </p:set>
                                    <p:animEffect filter="image" prLst="opacity: 0">
                                      <p:cBhvr rctx="IE">
                                        <p:cTn id="81" dur="indefinite"/>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mph" presetSubtype="0" nodeType="clickEffect">
                                  <p:stCondLst>
                                    <p:cond delay="0"/>
                                  </p:stCondLst>
                                  <p:childTnLst>
                                    <p:set>
                                      <p:cBhvr rctx="PPT">
                                        <p:cTn id="85" dur="indefinite"/>
                                        <p:tgtEl>
                                          <p:spTgt spid="6">
                                            <p:txEl>
                                              <p:pRg st="2" end="2"/>
                                            </p:txEl>
                                          </p:spTgt>
                                        </p:tgtEl>
                                        <p:attrNameLst>
                                          <p:attrName>style.opacity</p:attrName>
                                        </p:attrNameLst>
                                      </p:cBhvr>
                                      <p:to>
                                        <p:strVal val="0.25"/>
                                      </p:to>
                                    </p:set>
                                    <p:animEffect filter="image" prLst="opacity: 0.25">
                                      <p:cBhvr rctx="IE">
                                        <p:cTn id="86" dur="indefinite"/>
                                        <p:tgtEl>
                                          <p:spTgt spid="6">
                                            <p:txEl>
                                              <p:pRg st="2" end="2"/>
                                            </p:txEl>
                                          </p:spTgt>
                                        </p:tgtEl>
                                      </p:cBhvr>
                                    </p:animEffect>
                                  </p:childTnLst>
                                </p:cTn>
                              </p:par>
                              <p:par>
                                <p:cTn id="87" presetID="9" presetClass="emph" presetSubtype="0" nodeType="withEffect">
                                  <p:stCondLst>
                                    <p:cond delay="0"/>
                                  </p:stCondLst>
                                  <p:childTnLst>
                                    <p:set>
                                      <p:cBhvr rctx="PPT">
                                        <p:cTn id="88" dur="indefinite"/>
                                        <p:tgtEl>
                                          <p:spTgt spid="6">
                                            <p:txEl>
                                              <p:pRg st="3" end="3"/>
                                            </p:txEl>
                                          </p:spTgt>
                                        </p:tgtEl>
                                        <p:attrNameLst>
                                          <p:attrName>style.opacity</p:attrName>
                                        </p:attrNameLst>
                                      </p:cBhvr>
                                      <p:to>
                                        <p:strVal val="1"/>
                                      </p:to>
                                    </p:set>
                                    <p:animEffect filter="image" prLst="opacity: 1">
                                      <p:cBhvr rctx="IE">
                                        <p:cTn id="89" dur="indefinite"/>
                                        <p:tgtEl>
                                          <p:spTgt spid="6">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mph" presetSubtype="0" nodeType="clickEffect">
                                  <p:stCondLst>
                                    <p:cond delay="0"/>
                                  </p:stCondLst>
                                  <p:childTnLst>
                                    <p:set>
                                      <p:cBhvr rctx="PPT">
                                        <p:cTn id="93" dur="indefinite"/>
                                        <p:tgtEl>
                                          <p:spTgt spid="6">
                                            <p:txEl>
                                              <p:pRg st="3" end="3"/>
                                            </p:txEl>
                                          </p:spTgt>
                                        </p:tgtEl>
                                        <p:attrNameLst>
                                          <p:attrName>style.opacity</p:attrName>
                                        </p:attrNameLst>
                                      </p:cBhvr>
                                      <p:to>
                                        <p:strVal val="0.25"/>
                                      </p:to>
                                    </p:set>
                                    <p:animEffect filter="image" prLst="opacity: 0.25">
                                      <p:cBhvr rctx="IE">
                                        <p:cTn id="94" dur="indefinite"/>
                                        <p:tgtEl>
                                          <p:spTgt spid="6">
                                            <p:txEl>
                                              <p:pRg st="3" end="3"/>
                                            </p:txEl>
                                          </p:spTgt>
                                        </p:tgtEl>
                                      </p:cBhvr>
                                    </p:animEffect>
                                  </p:childTnLst>
                                </p:cTn>
                              </p:par>
                              <p:par>
                                <p:cTn id="95" presetID="9" presetClass="emph" presetSubtype="0" nodeType="withEffect">
                                  <p:stCondLst>
                                    <p:cond delay="0"/>
                                  </p:stCondLst>
                                  <p:childTnLst>
                                    <p:set>
                                      <p:cBhvr rctx="PPT">
                                        <p:cTn id="96" dur="indefinite"/>
                                        <p:tgtEl>
                                          <p:spTgt spid="6">
                                            <p:txEl>
                                              <p:pRg st="4" end="4"/>
                                            </p:txEl>
                                          </p:spTgt>
                                        </p:tgtEl>
                                        <p:attrNameLst>
                                          <p:attrName>style.opacity</p:attrName>
                                        </p:attrNameLst>
                                      </p:cBhvr>
                                      <p:to>
                                        <p:strVal val="1"/>
                                      </p:to>
                                    </p:set>
                                    <p:animEffect filter="image" prLst="opacity: 1">
                                      <p:cBhvr rctx="IE">
                                        <p:cTn id="97"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VBA-PSH: </a:t>
            </a:r>
            <a:r>
              <a:rPr lang="en-GB" sz="6000" dirty="0">
                <a:solidFill>
                  <a:schemeClr val="bg1"/>
                </a:solidFill>
              </a:rPr>
              <a:t>Spawn </a:t>
            </a:r>
            <a:r>
              <a:rPr lang="en-GB" sz="6000" dirty="0" smtClean="0">
                <a:solidFill>
                  <a:schemeClr val="bg1"/>
                </a:solidFill>
              </a:rPr>
              <a:t>PowerShell and Inject </a:t>
            </a:r>
            <a:r>
              <a:rPr lang="en-GB" sz="6000" dirty="0" err="1" smtClean="0">
                <a:solidFill>
                  <a:schemeClr val="bg1"/>
                </a:solidFill>
              </a:rPr>
              <a:t>Shellcode</a:t>
            </a:r>
            <a:endParaRPr lang="en-GB" sz="6000" dirty="0" smtClean="0">
              <a:solidFill>
                <a:schemeClr val="bg1"/>
              </a:solidFill>
              <a:latin typeface="+mj-lt"/>
            </a:endParaRPr>
          </a:p>
          <a:p>
            <a:r>
              <a:rPr lang="en-GB" sz="6000" dirty="0" smtClean="0">
                <a:solidFill>
                  <a:schemeClr val="bg1"/>
                </a:solidFill>
              </a:rPr>
              <a:t>VBA-EXE: </a:t>
            </a:r>
            <a:r>
              <a:rPr lang="en-GB" sz="6000" dirty="0" smtClean="0">
                <a:solidFill>
                  <a:schemeClr val="bg1"/>
                </a:solidFill>
                <a:latin typeface="+mj-lt"/>
              </a:rPr>
              <a:t>File Drop Executable &amp; Execute</a:t>
            </a:r>
          </a:p>
          <a:p>
            <a:r>
              <a:rPr lang="en-GB" sz="6000" dirty="0" smtClean="0">
                <a:solidFill>
                  <a:schemeClr val="bg1"/>
                </a:solidFill>
                <a:latin typeface="+mj-lt"/>
              </a:rPr>
              <a:t>VBA: Inject </a:t>
            </a:r>
            <a:r>
              <a:rPr lang="en-GB" sz="6000" dirty="0" err="1" smtClean="0">
                <a:solidFill>
                  <a:schemeClr val="bg1"/>
                </a:solidFill>
                <a:latin typeface="+mj-lt"/>
              </a:rPr>
              <a:t>Shellcode</a:t>
            </a:r>
            <a:r>
              <a:rPr lang="en-GB" sz="6000" dirty="0" smtClean="0">
                <a:solidFill>
                  <a:schemeClr val="bg1"/>
                </a:solidFill>
                <a:latin typeface="+mj-lt"/>
              </a:rPr>
              <a:t> into WINWORD.exe</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CS: Inject into Rundll32</a:t>
            </a:r>
          </a:p>
          <a:p>
            <a:r>
              <a:rPr lang="en-GB" sz="6000" dirty="0" smtClean="0">
                <a:solidFill>
                  <a:schemeClr val="bg1"/>
                </a:solidFill>
                <a:latin typeface="+mj-lt"/>
              </a:rPr>
              <a:t>EMET protect Rundll32.exe</a:t>
            </a:r>
          </a:p>
          <a:p>
            <a:r>
              <a:rPr lang="en-GB" sz="6000" dirty="0" smtClean="0">
                <a:solidFill>
                  <a:schemeClr val="bg1"/>
                </a:solidFill>
                <a:latin typeface="+mj-lt"/>
              </a:rPr>
              <a:t>Empire: 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lnSpcReduction="10000"/>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smtClean="0">
                <a:solidFill>
                  <a:schemeClr val="bg1"/>
                </a:solidFill>
                <a:latin typeface="+mj-lt"/>
              </a:rPr>
              <a:t>Compatibility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2" name="Picture 1"/>
          <p:cNvPicPr>
            <a:picLocks noChangeAspect="1"/>
          </p:cNvPicPr>
          <p:nvPr/>
        </p:nvPicPr>
        <p:blipFill>
          <a:blip r:embed="rId3"/>
          <a:stretch>
            <a:fillRect/>
          </a:stretch>
        </p:blipFill>
        <p:spPr>
          <a:xfrm>
            <a:off x="4688392" y="2247653"/>
            <a:ext cx="12774418" cy="10776964"/>
          </a:xfrm>
          <a:prstGeom prst="rect">
            <a:avLst/>
          </a:prstGeom>
        </p:spPr>
      </p:pic>
    </p:spTree>
    <p:extLst>
      <p:ext uri="{BB962C8B-B14F-4D97-AF65-F5344CB8AC3E}">
        <p14:creationId xmlns:p14="http://schemas.microsoft.com/office/powerpoint/2010/main" val="237722991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The VBA component is installed by default as part of Office’s installation</a:t>
            </a:r>
          </a:p>
          <a:p>
            <a:r>
              <a:rPr lang="en-GB" sz="6000" dirty="0" smtClean="0">
                <a:solidFill>
                  <a:schemeClr val="bg1"/>
                </a:solidFill>
                <a:latin typeface="+mj-lt"/>
              </a:rPr>
              <a:t>VBA enables the use of multiple technologies </a:t>
            </a:r>
            <a:r>
              <a:rPr lang="en-GB" sz="6000" dirty="0">
                <a:solidFill>
                  <a:schemeClr val="bg1"/>
                </a:solidFill>
                <a:latin typeface="+mj-lt"/>
              </a:rPr>
              <a:t>(e.g. </a:t>
            </a:r>
            <a:r>
              <a:rPr lang="en-GB" sz="6000" dirty="0" smtClean="0">
                <a:solidFill>
                  <a:schemeClr val="bg1"/>
                </a:solidFill>
                <a:latin typeface="+mj-lt"/>
              </a:rPr>
              <a:t>Macros, add-ins</a:t>
            </a:r>
            <a:r>
              <a:rPr lang="en-GB" sz="6000" dirty="0">
                <a:solidFill>
                  <a:schemeClr val="bg1"/>
                </a:solidFill>
                <a:latin typeface="+mj-lt"/>
              </a:rPr>
              <a:t>, ActiveX </a:t>
            </a:r>
            <a:r>
              <a:rPr lang="en-GB" sz="6000" dirty="0" smtClean="0">
                <a:solidFill>
                  <a:schemeClr val="bg1"/>
                </a:solidFill>
                <a:latin typeface="+mj-lt"/>
              </a:rPr>
              <a:t>controls, links)</a:t>
            </a:r>
          </a:p>
          <a:p>
            <a:r>
              <a:rPr lang="en-GB" sz="6000" dirty="0" smtClean="0">
                <a:solidFill>
                  <a:schemeClr val="bg1"/>
                </a:solidFill>
                <a:latin typeface="+mj-lt"/>
              </a:rPr>
              <a:t>Office settings can either be locally or centrally controlled via GPO</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spTree>
    <p:extLst>
      <p:ext uri="{BB962C8B-B14F-4D97-AF65-F5344CB8AC3E}">
        <p14:creationId xmlns:p14="http://schemas.microsoft.com/office/powerpoint/2010/main" val="863576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Registry Calls (</a:t>
            </a:r>
            <a:r>
              <a:rPr lang="en-GB" sz="6000" dirty="0" err="1" smtClean="0">
                <a:solidFill>
                  <a:schemeClr val="bg1"/>
                </a:solidFill>
                <a:latin typeface="+mj-lt"/>
              </a:rPr>
              <a:t>Wscript.Shell</a:t>
            </a:r>
            <a:r>
              <a:rPr lang="en-GB" sz="6000" dirty="0" smtClean="0">
                <a:solidFill>
                  <a:schemeClr val="bg1"/>
                </a:solidFill>
                <a:latin typeface="+mj-lt"/>
              </a:rPr>
              <a:t>)</a:t>
            </a: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par>
                                <p:cTn id="33" presetID="9" presetClass="emph" presetSubtype="0" nodeType="withEffect">
                                  <p:stCondLst>
                                    <p:cond delay="0"/>
                                  </p:stCondLst>
                                  <p:childTnLst>
                                    <p:set>
                                      <p:cBhvr rctx="PPT">
                                        <p:cTn id="34" dur="indefinite"/>
                                        <p:tgtEl>
                                          <p:spTgt spid="6">
                                            <p:txEl>
                                              <p:pRg st="3" end="3"/>
                                            </p:txEl>
                                          </p:spTgt>
                                        </p:tgtEl>
                                        <p:attrNameLst>
                                          <p:attrName>style.opacity</p:attrName>
                                        </p:attrNameLst>
                                      </p:cBhvr>
                                      <p:to>
                                        <p:strVal val="1"/>
                                      </p:to>
                                    </p:set>
                                    <p:animEffect filter="image" prLst="opacity: 1">
                                      <p:cBhvr rctx="IE">
                                        <p:cTn id="3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3" name="Text Placeholder 2"/>
          <p:cNvSpPr>
            <a:spLocks noGrp="1"/>
          </p:cNvSpPr>
          <p:nvPr>
            <p:ph type="body" sz="quarter" idx="11"/>
          </p:nvPr>
        </p:nvSpPr>
        <p:spPr/>
        <p:txBody>
          <a:bodyPr/>
          <a:lstStyle/>
          <a:p>
            <a:endParaRPr lang="en-GB" dirty="0"/>
          </a:p>
        </p:txBody>
      </p:sp>
      <p:pic>
        <p:nvPicPr>
          <p:cNvPr id="6" name="Picture 5"/>
          <p:cNvPicPr>
            <a:picLocks noChangeAspect="1"/>
          </p:cNvPicPr>
          <p:nvPr/>
        </p:nvPicPr>
        <p:blipFill>
          <a:blip r:embed="rId3"/>
          <a:stretch>
            <a:fillRect/>
          </a:stretch>
        </p:blipFill>
        <p:spPr>
          <a:xfrm>
            <a:off x="4923364" y="1100825"/>
            <a:ext cx="13946593" cy="12065147"/>
          </a:xfrm>
          <a:prstGeom prst="rect">
            <a:avLst/>
          </a:prstGeom>
        </p:spPr>
      </p:pic>
      <p:pic>
        <p:nvPicPr>
          <p:cNvPr id="9" name="Picture 8"/>
          <p:cNvPicPr>
            <a:picLocks noChangeAspect="1"/>
          </p:cNvPicPr>
          <p:nvPr/>
        </p:nvPicPr>
        <p:blipFill rotWithShape="1">
          <a:blip r:embed="rId3"/>
          <a:srcRect l="26812" t="26658" r="29428" b="23462"/>
          <a:stretch/>
        </p:blipFill>
        <p:spPr>
          <a:xfrm>
            <a:off x="8632466" y="4124385"/>
            <a:ext cx="6103088" cy="6018028"/>
          </a:xfrm>
          <a:prstGeom prst="ellipse">
            <a:avLst/>
          </a:prstGeom>
          <a:ln w="190500" cap="rnd">
            <a:solidFill>
              <a:schemeClr val="bg2">
                <a:lumMod val="60000"/>
                <a:lumOff val="40000"/>
              </a:schemeClr>
            </a:solidFill>
            <a:prstDash val="solid"/>
          </a:ln>
          <a:effectLst>
            <a:outerShdw blurRad="127000" algn="bl" rotWithShape="0">
              <a:srgbClr val="000000"/>
            </a:outerShdw>
          </a:effectLst>
        </p:spPr>
      </p:pic>
      <p:cxnSp>
        <p:nvCxnSpPr>
          <p:cNvPr id="11" name="Straight Arrow Connector 10"/>
          <p:cNvCxnSpPr/>
          <p:nvPr/>
        </p:nvCxnSpPr>
        <p:spPr>
          <a:xfrm flipH="1" flipV="1">
            <a:off x="12418828" y="6768952"/>
            <a:ext cx="5401339" cy="1403498"/>
          </a:xfrm>
          <a:prstGeom prst="straightConnector1">
            <a:avLst/>
          </a:prstGeom>
          <a:ln w="1270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9"/>
                                        </p:tgtEl>
                                      </p:cBhvr>
                                      <p:by x="200000" y="200000"/>
                                    </p:animScale>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1"/>
                                        </p:tgtEl>
                                        <p:attrNameLst>
                                          <p:attrName>style.opacity</p:attrName>
                                        </p:attrNameLst>
                                      </p:cBhvr>
                                      <p:to>
                                        <p:strVal val="1"/>
                                      </p:to>
                                    </p:set>
                                    <p:animEffect filter="image" prLst="opacity: 1">
                                      <p:cBhvr rctx="IE">
                                        <p:cTn id="2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12305887"/>
            <a:ext cx="18845767" cy="704774"/>
          </a:xfrm>
        </p:spPr>
        <p:txBody>
          <a:bodyPr>
            <a:normAutofit fontScale="70000" lnSpcReduction="20000"/>
          </a:bodyPr>
          <a:lstStyle/>
          <a:p>
            <a:pPr marL="0" indent="0">
              <a:buNone/>
            </a:pPr>
            <a:r>
              <a:rPr lang="en-GB" sz="6000">
                <a:solidFill>
                  <a:schemeClr val="bg1"/>
                </a:solidFill>
                <a:latin typeface="+mj-lt"/>
              </a:rPr>
              <a:t>https://www.youtube.com/watch?v=trDr3cZRWSA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lnSpcReduction="10000"/>
          </a:bodyPr>
          <a:lstStyle/>
          <a:p>
            <a:r>
              <a:rPr lang="en-GB" sz="6000" dirty="0" smtClean="0">
                <a:solidFill>
                  <a:schemeClr val="bg1"/>
                </a:solidFill>
                <a:latin typeface="+mj-lt"/>
              </a:rPr>
              <a:t>Whitelist A.exe</a:t>
            </a:r>
          </a:p>
          <a:p>
            <a:r>
              <a:rPr lang="en-GB" sz="6000" dirty="0" smtClean="0">
                <a:solidFill>
                  <a:schemeClr val="bg1"/>
                </a:solidFill>
                <a:latin typeface="+mj-lt"/>
              </a:rPr>
              <a:t>Then we must EMET protect A.exe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r>
              <a:rPr lang="en-GB" sz="6000" dirty="0" smtClean="0">
                <a:solidFill>
                  <a:schemeClr val="bg1"/>
                </a:solidFill>
                <a:latin typeface="+mj-lt"/>
              </a:rPr>
              <a:t>Viable? Probably not (Issues with Mitigations)</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Enumeration of Registry causes Noise.</a:t>
            </a:r>
          </a:p>
          <a:p>
            <a:r>
              <a:rPr lang="en-GB" sz="6000" dirty="0" smtClean="0">
                <a:solidFill>
                  <a:schemeClr val="bg1"/>
                </a:solidFill>
              </a:rPr>
              <a:t>Can be slow depending on parameters.</a:t>
            </a:r>
            <a:endParaRPr lang="en-GB" sz="6000" dirty="0" smtClean="0">
              <a:solidFill>
                <a:schemeClr val="bg1"/>
              </a:solidFill>
              <a:latin typeface="+mj-lt"/>
            </a:endParaRPr>
          </a:p>
          <a:p>
            <a:r>
              <a:rPr lang="en-GB" sz="6000" dirty="0" smtClean="0">
                <a:solidFill>
                  <a:schemeClr val="bg1"/>
                </a:solidFill>
                <a:latin typeface="+mj-lt"/>
              </a:rPr>
              <a:t>Code prone to error and requires lots of testing.</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Drawbacks</a:t>
            </a:r>
            <a:endParaRPr lang="en-GB" sz="3600" dirty="0">
              <a:solidFill>
                <a:schemeClr val="bg2"/>
              </a:solidFill>
            </a:endParaRPr>
          </a:p>
        </p:txBody>
      </p:sp>
    </p:spTree>
    <p:extLst>
      <p:ext uri="{BB962C8B-B14F-4D97-AF65-F5344CB8AC3E}">
        <p14:creationId xmlns:p14="http://schemas.microsoft.com/office/powerpoint/2010/main" val="959337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Applicable to Many Areas</a:t>
            </a:r>
          </a:p>
          <a:p>
            <a:r>
              <a:rPr lang="en-GB" sz="6000" dirty="0" smtClean="0">
                <a:solidFill>
                  <a:schemeClr val="bg1"/>
                </a:solidFill>
                <a:latin typeface="+mj-lt"/>
              </a:rPr>
              <a:t>Not only EMET</a:t>
            </a:r>
          </a:p>
          <a:p>
            <a:r>
              <a:rPr lang="en-GB" sz="6000" dirty="0" err="1" smtClean="0">
                <a:solidFill>
                  <a:schemeClr val="bg1"/>
                </a:solidFill>
                <a:latin typeface="+mj-lt"/>
              </a:rPr>
              <a:t>AppLocker</a:t>
            </a:r>
            <a:endParaRPr lang="en-GB" sz="6000" dirty="0">
              <a:solidFill>
                <a:schemeClr val="bg1"/>
              </a:solidFill>
              <a:latin typeface="+mj-lt"/>
            </a:endParaRPr>
          </a:p>
          <a:p>
            <a:r>
              <a:rPr lang="en-GB" sz="6000" dirty="0" err="1" smtClean="0">
                <a:solidFill>
                  <a:schemeClr val="bg1"/>
                </a:solidFill>
                <a:latin typeface="+mj-lt"/>
              </a:rPr>
              <a:t>AntiVirus</a:t>
            </a:r>
            <a:r>
              <a:rPr lang="en-GB" sz="6000" dirty="0" smtClean="0">
                <a:solidFill>
                  <a:schemeClr val="bg1"/>
                </a:solidFill>
                <a:latin typeface="+mj-lt"/>
              </a:rPr>
              <a:t> Excluded Paths / Binaries</a:t>
            </a:r>
          </a:p>
          <a:p>
            <a:r>
              <a:rPr lang="en-GB" sz="6000" dirty="0" smtClean="0">
                <a:solidFill>
                  <a:schemeClr val="bg1"/>
                </a:solidFill>
              </a:rPr>
              <a:t>Firewall Excluded Paths / Binaries</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Configuration</a:t>
            </a:r>
            <a:endParaRPr lang="en-GB" sz="3600" dirty="0">
              <a:solidFill>
                <a:schemeClr val="bg2"/>
              </a:solidFill>
            </a:endParaRPr>
          </a:p>
        </p:txBody>
      </p:sp>
    </p:spTree>
    <p:extLst>
      <p:ext uri="{BB962C8B-B14F-4D97-AF65-F5344CB8AC3E}">
        <p14:creationId xmlns:p14="http://schemas.microsoft.com/office/powerpoint/2010/main" val="2863774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Implants to gather Intel (round 1)</a:t>
            </a:r>
          </a:p>
          <a:p>
            <a:r>
              <a:rPr lang="en-GB" sz="6000" dirty="0" smtClean="0">
                <a:solidFill>
                  <a:schemeClr val="bg1"/>
                </a:solidFill>
                <a:latin typeface="+mj-lt"/>
              </a:rPr>
              <a:t>Targeted implants with Keying (round 2)</a:t>
            </a:r>
          </a:p>
          <a:p>
            <a:r>
              <a:rPr lang="en-GB" sz="6000" dirty="0" smtClean="0">
                <a:solidFill>
                  <a:schemeClr val="bg1"/>
                </a:solidFill>
                <a:latin typeface="+mj-lt"/>
              </a:rPr>
              <a:t>VBA Code Obfuscation</a:t>
            </a:r>
          </a:p>
          <a:p>
            <a:r>
              <a:rPr lang="en-GB" sz="6000" dirty="0" err="1" smtClean="0">
                <a:solidFill>
                  <a:schemeClr val="bg1"/>
                </a:solidFill>
              </a:rPr>
              <a:t>Shellcode</a:t>
            </a:r>
            <a:r>
              <a:rPr lang="en-GB" sz="6000" dirty="0" smtClean="0">
                <a:solidFill>
                  <a:schemeClr val="bg1"/>
                </a:solidFill>
              </a:rPr>
              <a:t> </a:t>
            </a:r>
            <a:r>
              <a:rPr lang="en-GB" sz="6000" dirty="0">
                <a:solidFill>
                  <a:schemeClr val="bg1"/>
                </a:solidFill>
              </a:rPr>
              <a:t>m</a:t>
            </a:r>
            <a:r>
              <a:rPr lang="en-GB" sz="6000" dirty="0" smtClean="0">
                <a:solidFill>
                  <a:schemeClr val="bg1"/>
                </a:solidFill>
              </a:rPr>
              <a:t>utation</a:t>
            </a:r>
          </a:p>
          <a:p>
            <a:r>
              <a:rPr lang="en-GB" sz="6000" dirty="0" smtClean="0">
                <a:solidFill>
                  <a:schemeClr val="bg1"/>
                </a:solidFill>
                <a:latin typeface="+mj-lt"/>
              </a:rPr>
              <a:t>Flow obfuscation</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Implant Generation</a:t>
            </a:r>
            <a:endParaRPr lang="en-GB" sz="3600" dirty="0">
              <a:solidFill>
                <a:schemeClr val="bg2"/>
              </a:solidFill>
            </a:endParaRPr>
          </a:p>
        </p:txBody>
      </p:sp>
    </p:spTree>
    <p:extLst>
      <p:ext uri="{BB962C8B-B14F-4D97-AF65-F5344CB8AC3E}">
        <p14:creationId xmlns:p14="http://schemas.microsoft.com/office/powerpoint/2010/main" val="2554117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MWR Labs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fontScale="70000" lnSpcReduction="20000"/>
          </a:bodyPr>
          <a:lstStyle/>
          <a:p>
            <a:r>
              <a:rPr lang="en-GB" sz="6000" dirty="0">
                <a:solidFill>
                  <a:schemeClr val="bg1"/>
                </a:solidFill>
              </a:rPr>
              <a:t>VBA is still a very reliable arbitrary code execution </a:t>
            </a:r>
            <a:r>
              <a:rPr lang="en-GB" sz="6000" dirty="0" smtClean="0">
                <a:solidFill>
                  <a:schemeClr val="bg1"/>
                </a:solidFill>
              </a:rPr>
              <a:t>container</a:t>
            </a:r>
            <a:endParaRPr lang="en-GB" sz="6000" dirty="0" smtClean="0">
              <a:solidFill>
                <a:schemeClr val="bg1"/>
              </a:solidFill>
              <a:latin typeface="+mj-lt"/>
            </a:endParaRPr>
          </a:p>
          <a:p>
            <a:r>
              <a:rPr lang="en-GB" sz="6000" dirty="0" smtClean="0">
                <a:solidFill>
                  <a:schemeClr val="bg1"/>
                </a:solidFill>
                <a:latin typeface="+mj-lt"/>
              </a:rPr>
              <a:t>Macro Templates are a relevant VDI persistence mechanism</a:t>
            </a:r>
          </a:p>
          <a:p>
            <a:r>
              <a:rPr lang="en-GB" sz="6000" dirty="0" smtClean="0">
                <a:solidFill>
                  <a:schemeClr val="bg1"/>
                </a:solidFill>
              </a:rPr>
              <a:t>EMET is only as good as its policy is configured</a:t>
            </a:r>
          </a:p>
          <a:p>
            <a:r>
              <a:rPr lang="en-GB" sz="6000" dirty="0" smtClean="0">
                <a:solidFill>
                  <a:schemeClr val="bg1"/>
                </a:solidFill>
              </a:rPr>
              <a:t>Configuration Enumeration is proven to work</a:t>
            </a:r>
            <a:endParaRPr lang="en-GB" sz="6000" dirty="0" smtClean="0">
              <a:solidFill>
                <a:schemeClr val="bg1"/>
              </a:solidFill>
              <a:latin typeface="+mj-lt"/>
            </a:endParaRPr>
          </a:p>
          <a:p>
            <a:r>
              <a:rPr lang="en-GB" sz="6000" dirty="0" smtClean="0">
                <a:solidFill>
                  <a:schemeClr val="bg1"/>
                </a:solidFill>
                <a:latin typeface="+mj-lt"/>
              </a:rPr>
              <a:t>Adds reliability to implants in unknown environments</a:t>
            </a:r>
          </a:p>
          <a:p>
            <a:r>
              <a:rPr lang="en-GB" sz="6000" dirty="0" smtClean="0">
                <a:solidFill>
                  <a:schemeClr val="bg1"/>
                </a:solidFill>
                <a:latin typeface="+mj-lt"/>
              </a:rPr>
              <a:t>You Know What’s Happening </a:t>
            </a:r>
            <a:r>
              <a:rPr lang="en-GB" sz="6000" dirty="0">
                <a:solidFill>
                  <a:schemeClr val="bg1"/>
                </a:solidFill>
              </a:rPr>
              <a:t>b</a:t>
            </a:r>
            <a:r>
              <a:rPr lang="en-GB" sz="6000" dirty="0" smtClean="0">
                <a:solidFill>
                  <a:schemeClr val="bg1"/>
                </a:solidFill>
              </a:rPr>
              <a:t>ut </a:t>
            </a:r>
            <a:r>
              <a:rPr lang="en-GB" sz="6000" dirty="0">
                <a:solidFill>
                  <a:schemeClr val="bg1"/>
                </a:solidFill>
              </a:rPr>
              <a:t>there’s no holistic </a:t>
            </a:r>
            <a:r>
              <a:rPr lang="en-GB" sz="6000" dirty="0" smtClean="0">
                <a:solidFill>
                  <a:schemeClr val="bg1"/>
                </a:solidFill>
              </a:rPr>
              <a:t>solution</a:t>
            </a:r>
          </a:p>
          <a:p>
            <a:r>
              <a:rPr lang="en-GB" sz="6000" dirty="0" err="1" smtClean="0">
                <a:solidFill>
                  <a:schemeClr val="bg1"/>
                </a:solidFill>
              </a:rPr>
              <a:t>WePWNise</a:t>
            </a:r>
            <a:r>
              <a:rPr lang="en-GB" sz="6000" dirty="0" smtClean="0">
                <a:solidFill>
                  <a:schemeClr val="bg1"/>
                </a:solidFill>
              </a:rPr>
              <a:t> abuses configurations to get you shells</a:t>
            </a:r>
            <a:endParaRPr lang="en-GB" sz="6000" dirty="0">
              <a:solidFill>
                <a:schemeClr val="bg1"/>
              </a:solidFill>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Conclusions</a:t>
            </a:r>
            <a:endParaRPr lang="en-GB" sz="3600" dirty="0">
              <a:solidFill>
                <a:schemeClr val="bg2"/>
              </a:solidFill>
            </a:endParaRPr>
          </a:p>
        </p:txBody>
      </p:sp>
    </p:spTree>
    <p:extLst>
      <p:ext uri="{BB962C8B-B14F-4D97-AF65-F5344CB8AC3E}">
        <p14:creationId xmlns:p14="http://schemas.microsoft.com/office/powerpoint/2010/main" val="36436072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6">
                                            <p:txEl>
                                              <p:pRg st="6" end="6"/>
                                            </p:txEl>
                                          </p:spTgt>
                                        </p:tgtEl>
                                        <p:attrNameLst>
                                          <p:attrName>style.opacity</p:attrName>
                                        </p:attrNameLst>
                                      </p:cBhvr>
                                      <p:to>
                                        <p:strVal val="0.25"/>
                                      </p:to>
                                    </p:set>
                                    <p:animEffect filter="image" prLst="opacity: 0.25">
                                      <p:cBhvr rctx="IE">
                                        <p:cTn id="25" dur="indefinite"/>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childTnLst>
                                    <p:set>
                                      <p:cBhvr rctx="PPT">
                                        <p:cTn id="45" dur="indefinite"/>
                                        <p:tgtEl>
                                          <p:spTgt spid="6">
                                            <p:txEl>
                                              <p:pRg st="2" end="2"/>
                                            </p:txEl>
                                          </p:spTgt>
                                        </p:tgtEl>
                                        <p:attrNameLst>
                                          <p:attrName>style.opacity</p:attrName>
                                        </p:attrNameLst>
                                      </p:cBhvr>
                                      <p:to>
                                        <p:strVal val="0.25"/>
                                      </p:to>
                                    </p:set>
                                    <p:animEffect filter="image" prLst="opacity: 0.25">
                                      <p:cBhvr rctx="IE">
                                        <p:cTn id="46" dur="indefinite"/>
                                        <p:tgtEl>
                                          <p:spTgt spid="6">
                                            <p:txEl>
                                              <p:pRg st="2" end="2"/>
                                            </p:txEl>
                                          </p:spTgt>
                                        </p:tgtEl>
                                      </p:cBhvr>
                                    </p:animEffect>
                                  </p:childTnLst>
                                </p:cTn>
                              </p:par>
                              <p:par>
                                <p:cTn id="47" presetID="9" presetClass="emph" presetSubtype="0" nodeType="withEffect">
                                  <p:stCondLst>
                                    <p:cond delay="0"/>
                                  </p:stCondLst>
                                  <p:childTnLst>
                                    <p:set>
                                      <p:cBhvr rctx="PPT">
                                        <p:cTn id="48" dur="indefinite"/>
                                        <p:tgtEl>
                                          <p:spTgt spid="6">
                                            <p:txEl>
                                              <p:pRg st="3" end="3"/>
                                            </p:txEl>
                                          </p:spTgt>
                                        </p:tgtEl>
                                        <p:attrNameLst>
                                          <p:attrName>style.opacity</p:attrName>
                                        </p:attrNameLst>
                                      </p:cBhvr>
                                      <p:to>
                                        <p:strVal val="1"/>
                                      </p:to>
                                    </p:set>
                                    <p:animEffect filter="image" prLst="opacity: 1">
                                      <p:cBhvr rctx="IE">
                                        <p:cTn id="49" dur="indefinite"/>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5" end="5"/>
                                            </p:txEl>
                                          </p:spTgt>
                                        </p:tgtEl>
                                        <p:attrNameLst>
                                          <p:attrName>style.opacity</p:attrName>
                                        </p:attrNameLst>
                                      </p:cBhvr>
                                      <p:to>
                                        <p:strVal val="0.25"/>
                                      </p:to>
                                    </p:set>
                                    <p:animEffect filter="image" prLst="opacity: 0.25">
                                      <p:cBhvr rctx="IE">
                                        <p:cTn id="70" dur="indefinite"/>
                                        <p:tgtEl>
                                          <p:spTgt spid="6">
                                            <p:txEl>
                                              <p:pRg st="5" end="5"/>
                                            </p:txEl>
                                          </p:spTgt>
                                        </p:tgtEl>
                                      </p:cBhvr>
                                    </p:animEffect>
                                  </p:childTnLst>
                                </p:cTn>
                              </p:par>
                              <p:par>
                                <p:cTn id="71" presetID="9" presetClass="emph" presetSubtype="0" nodeType="withEffect">
                                  <p:stCondLst>
                                    <p:cond delay="0"/>
                                  </p:stCondLst>
                                  <p:childTnLst>
                                    <p:set>
                                      <p:cBhvr rctx="PPT">
                                        <p:cTn id="72" dur="indefinite"/>
                                        <p:tgtEl>
                                          <p:spTgt spid="6">
                                            <p:txEl>
                                              <p:pRg st="6" end="6"/>
                                            </p:txEl>
                                          </p:spTgt>
                                        </p:tgtEl>
                                        <p:attrNameLst>
                                          <p:attrName>style.opacity</p:attrName>
                                        </p:attrNameLst>
                                      </p:cBhvr>
                                      <p:to>
                                        <p:strVal val="1"/>
                                      </p:to>
                                    </p:set>
                                    <p:animEffect filter="image" prLst="opacity: 1">
                                      <p:cBhvr rctx="IE">
                                        <p:cTn id="73" dur="indefinite"/>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sz="quarter" idx="10"/>
          </p:nvPr>
        </p:nvSpPr>
        <p:spPr>
          <a:xfrm>
            <a:off x="1537314" y="4240924"/>
            <a:ext cx="21109325" cy="8103475"/>
          </a:xfrm>
        </p:spPr>
        <p:txBody>
          <a:bodyPr>
            <a:normAutofit/>
          </a:bodyPr>
          <a:lstStyle/>
          <a:p>
            <a:r>
              <a:rPr lang="en-GB" dirty="0" smtClean="0"/>
              <a:t>We need to write it in bullets </a:t>
            </a:r>
            <a:r>
              <a:rPr lang="en-GB" dirty="0" err="1" smtClean="0"/>
              <a:t>etc</a:t>
            </a:r>
            <a:r>
              <a:rPr lang="en-GB" dirty="0" smtClean="0"/>
              <a:t> but I’d say @enigma0x3, @</a:t>
            </a:r>
            <a:r>
              <a:rPr lang="en-GB" dirty="0" err="1" smtClean="0"/>
              <a:t>subtee</a:t>
            </a:r>
            <a:r>
              <a:rPr lang="en-GB" dirty="0" smtClean="0"/>
              <a:t>, </a:t>
            </a:r>
            <a:r>
              <a:rPr lang="en-GB" dirty="0" err="1" smtClean="0"/>
              <a:t>didier</a:t>
            </a:r>
            <a:r>
              <a:rPr lang="en-GB" dirty="0" smtClean="0"/>
              <a:t> </a:t>
            </a:r>
            <a:r>
              <a:rPr lang="en-GB" dirty="0" err="1" smtClean="0"/>
              <a:t>stevens</a:t>
            </a:r>
            <a:r>
              <a:rPr lang="en-GB" dirty="0" smtClean="0"/>
              <a:t>, the recent one that Alex sent for the EMET bypasses</a:t>
            </a:r>
          </a:p>
          <a:p>
            <a:r>
              <a:rPr lang="en-GB" dirty="0"/>
              <a:t>Matt Nelson (@</a:t>
            </a:r>
            <a:r>
              <a:rPr lang="en-GB" dirty="0" smtClean="0"/>
              <a:t>enigma0x3) </a:t>
            </a:r>
            <a:r>
              <a:rPr lang="en-GB" dirty="0" smtClean="0">
                <a:hlinkClick r:id="rId2"/>
              </a:rPr>
              <a:t>https</a:t>
            </a:r>
            <a:r>
              <a:rPr lang="en-GB" dirty="0">
                <a:hlinkClick r:id="rId2"/>
              </a:rPr>
              <a:t>://enigma0x3.net</a:t>
            </a:r>
            <a:r>
              <a:rPr lang="en-GB" dirty="0" smtClean="0">
                <a:hlinkClick r:id="rId2"/>
              </a:rPr>
              <a:t>/</a:t>
            </a:r>
            <a:endParaRPr lang="en-GB" dirty="0" smtClean="0"/>
          </a:p>
          <a:p>
            <a:r>
              <a:rPr lang="en-GB" dirty="0" smtClean="0"/>
              <a:t>Carey Smith (@</a:t>
            </a:r>
            <a:r>
              <a:rPr lang="en-GB" dirty="0" err="1" smtClean="0"/>
              <a:t>subtee</a:t>
            </a:r>
            <a:r>
              <a:rPr lang="en-GB" dirty="0"/>
              <a:t>) </a:t>
            </a:r>
            <a:r>
              <a:rPr lang="en-GB" dirty="0">
                <a:hlinkClick r:id="rId3"/>
              </a:rPr>
              <a:t>http://subt0x10.blogspot.co.uk</a:t>
            </a:r>
            <a:r>
              <a:rPr lang="en-GB" dirty="0" smtClean="0">
                <a:hlinkClick r:id="rId3"/>
              </a:rPr>
              <a:t>/</a:t>
            </a:r>
            <a:endParaRPr lang="en-GB" dirty="0"/>
          </a:p>
          <a:p>
            <a:r>
              <a:rPr lang="en-GB" dirty="0">
                <a:hlinkClick r:id="rId4"/>
              </a:rPr>
              <a:t>@</a:t>
            </a:r>
            <a:r>
              <a:rPr lang="en-GB" dirty="0" err="1" smtClean="0">
                <a:hlinkClick r:id="rId4"/>
              </a:rPr>
              <a:t>DidierStevens</a:t>
            </a:r>
            <a:r>
              <a:rPr lang="en-GB" b="1" dirty="0"/>
              <a:t> </a:t>
            </a:r>
            <a:r>
              <a:rPr lang="en-GB" dirty="0">
                <a:hlinkClick r:id="rId5"/>
              </a:rPr>
              <a:t>https://blog.didierstevens.com</a:t>
            </a:r>
            <a:r>
              <a:rPr lang="en-GB" dirty="0" smtClean="0">
                <a:hlinkClick r:id="rId5"/>
              </a:rPr>
              <a:t>/</a:t>
            </a:r>
            <a:endParaRPr lang="en-GB" dirty="0" smtClean="0"/>
          </a:p>
          <a:p>
            <a:r>
              <a:rPr lang="en-GB" dirty="0">
                <a:hlinkClick r:id="rId6"/>
              </a:rPr>
              <a:t>https://</a:t>
            </a:r>
            <a:r>
              <a:rPr lang="en-GB" dirty="0" smtClean="0">
                <a:hlinkClick r:id="rId6"/>
              </a:rPr>
              <a:t>www.fireeye.com/blog/threat-research/2016/06/angler_exploit_kite.html</a:t>
            </a:r>
            <a:endParaRPr lang="en-GB" dirty="0" smtClean="0"/>
          </a:p>
          <a:p>
            <a:r>
              <a:rPr lang="en-GB" dirty="0"/>
              <a:t>Secret Squirrel IAT Parser Reverse TCP </a:t>
            </a:r>
            <a:r>
              <a:rPr lang="en-GB" dirty="0">
                <a:hlinkClick r:id="rId7"/>
              </a:rPr>
              <a:t>https://</a:t>
            </a:r>
            <a:r>
              <a:rPr lang="en-GB" dirty="0" smtClean="0">
                <a:hlinkClick r:id="rId7"/>
              </a:rPr>
              <a:t>gist.github.com/secretsquirrel/2ad8fba6b904c2c952b8</a:t>
            </a:r>
            <a:endParaRPr lang="en-GB" dirty="0" smtClean="0"/>
          </a:p>
        </p:txBody>
      </p:sp>
      <p:sp>
        <p:nvSpPr>
          <p:cNvPr id="4" name="Text Placeholder 3"/>
          <p:cNvSpPr>
            <a:spLocks noGrp="1"/>
          </p:cNvSpPr>
          <p:nvPr>
            <p:ph type="body" sz="quarter" idx="11"/>
          </p:nvPr>
        </p:nvSpPr>
        <p:spPr>
          <a:xfrm>
            <a:off x="1537316" y="2901402"/>
            <a:ext cx="16987224" cy="1103313"/>
          </a:xfrm>
        </p:spPr>
        <p:txBody>
          <a:bodyPr/>
          <a:lstStyle/>
          <a:p>
            <a:r>
              <a:rPr lang="en-GB" dirty="0"/>
              <a:t>Previous Research / Credits</a:t>
            </a:r>
          </a:p>
        </p:txBody>
      </p:sp>
    </p:spTree>
    <p:extLst>
      <p:ext uri="{BB962C8B-B14F-4D97-AF65-F5344CB8AC3E}">
        <p14:creationId xmlns:p14="http://schemas.microsoft.com/office/powerpoint/2010/main" val="304579968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Macros functionality is predominately abused as an implant delivery mechanism</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pic>
        <p:nvPicPr>
          <p:cNvPr id="1027" name="Picture 3" descr="C:\Users\k0st4s\Documents\Mwr_notes\EMET  Bypasses\Work-with-Vince\Presentation\screenshots\macro-infection-sta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34" y="2785195"/>
            <a:ext cx="13278852" cy="7855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k0st4s\Documents\Mwr_notes\EMET  Bypasses\Work-with-Vince\Presentation\screenshots\macro-infection-sta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5937" y="6028455"/>
            <a:ext cx="12590318" cy="661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670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7"/>
                                        </p:tgtEl>
                                        <p:attrNameLst>
                                          <p:attrName>style.opacity</p:attrName>
                                        </p:attrNameLst>
                                      </p:cBhvr>
                                      <p:to>
                                        <p:strVal val="0"/>
                                      </p:to>
                                    </p:set>
                                    <p:animEffect filter="image" prLst="opacity: 0">
                                      <p:cBhvr rctx="IE">
                                        <p:cTn id="7" dur="indefinite"/>
                                        <p:tgtEl>
                                          <p:spTgt spid="1027"/>
                                        </p:tgtEl>
                                      </p:cBhvr>
                                    </p:animEffect>
                                  </p:childTnLst>
                                </p:cTn>
                              </p:par>
                              <p:par>
                                <p:cTn id="8" presetID="9" presetClass="emph" presetSubtype="0" nodeType="withEffect">
                                  <p:stCondLst>
                                    <p:cond delay="0"/>
                                  </p:stCondLst>
                                  <p:childTnLst>
                                    <p:set>
                                      <p:cBhvr rctx="PPT">
                                        <p:cTn id="9" dur="indefinite"/>
                                        <p:tgtEl>
                                          <p:spTgt spid="1026"/>
                                        </p:tgtEl>
                                        <p:attrNameLst>
                                          <p:attrName>style.opacity</p:attrName>
                                        </p:attrNameLst>
                                      </p:cBhvr>
                                      <p:to>
                                        <p:strVal val="0"/>
                                      </p:to>
                                    </p:set>
                                    <p:animEffect filter="image" prLst="opacity: 0">
                                      <p:cBhvr rctx="IE">
                                        <p:cTn id="10" dur="indefinite"/>
                                        <p:tgtEl>
                                          <p:spTgt spid="1026"/>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027"/>
                                        </p:tgtEl>
                                        <p:attrNameLst>
                                          <p:attrName>style.opacity</p:attrName>
                                        </p:attrNameLst>
                                      </p:cBhvr>
                                      <p:to>
                                        <p:strVal val="1"/>
                                      </p:to>
                                    </p:set>
                                    <p:animEffect filter="image" prLst="opacity: 1">
                                      <p:cBhvr rctx="IE">
                                        <p:cTn id="18" dur="indefinite"/>
                                        <p:tgtEl>
                                          <p:spTgt spid="1027"/>
                                        </p:tgtEl>
                                      </p:cBhvr>
                                    </p:animEffect>
                                  </p:childTnLst>
                                </p:cTn>
                              </p:par>
                              <p:par>
                                <p:cTn id="19" presetID="9" presetClass="emph" presetSubtype="0" grpId="1" nodeType="withEffect">
                                  <p:stCondLst>
                                    <p:cond delay="0"/>
                                  </p:stCondLst>
                                  <p:childTnLst>
                                    <p:set>
                                      <p:cBhvr rctx="PPT">
                                        <p:cTn id="20" dur="indefinite"/>
                                        <p:tgtEl>
                                          <p:spTgt spid="6">
                                            <p:txEl>
                                              <p:pRg st="0" end="0"/>
                                            </p:txEl>
                                          </p:spTgt>
                                        </p:tgtEl>
                                        <p:attrNameLst>
                                          <p:attrName>style.opacity</p:attrName>
                                        </p:attrNameLst>
                                      </p:cBhvr>
                                      <p:to>
                                        <p:strVal val="0"/>
                                      </p:to>
                                    </p:set>
                                    <p:animEffect filter="image" prLst="opacity: 0">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1027"/>
                                        </p:tgtEl>
                                        <p:attrNameLst>
                                          <p:attrName>style.opacity</p:attrName>
                                        </p:attrNameLst>
                                      </p:cBhvr>
                                      <p:to>
                                        <p:strVal val="0"/>
                                      </p:to>
                                    </p:set>
                                    <p:animEffect filter="image" prLst="opacity: 0">
                                      <p:cBhvr rctx="IE">
                                        <p:cTn id="26" dur="indefinite"/>
                                        <p:tgtEl>
                                          <p:spTgt spid="1027"/>
                                        </p:tgtEl>
                                      </p:cBhvr>
                                    </p:animEffect>
                                  </p:childTnLst>
                                </p:cTn>
                              </p:par>
                              <p:par>
                                <p:cTn id="27" presetID="9" presetClass="emph" presetSubtype="0" nodeType="withEffect">
                                  <p:stCondLst>
                                    <p:cond delay="0"/>
                                  </p:stCondLst>
                                  <p:childTnLst>
                                    <p:set>
                                      <p:cBhvr rctx="PPT">
                                        <p:cTn id="28" dur="indefinite"/>
                                        <p:tgtEl>
                                          <p:spTgt spid="1026"/>
                                        </p:tgtEl>
                                        <p:attrNameLst>
                                          <p:attrName>style.opacity</p:attrName>
                                        </p:attrNameLst>
                                      </p:cBhvr>
                                      <p:to>
                                        <p:strVal val="1"/>
                                      </p:to>
                                    </p:set>
                                    <p:animEffect filter="image" prLst="opacity: 1">
                                      <p:cBhvr rctx="IE">
                                        <p:cTn id="29" dur="indefinite"/>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sz="quarter" idx="10"/>
          </p:nvPr>
        </p:nvSpPr>
        <p:spPr/>
        <p:txBody>
          <a:bodyPr>
            <a:normAutofit/>
          </a:bodyPr>
          <a:lstStyle/>
          <a:p>
            <a:r>
              <a:rPr lang="en-GB" dirty="0">
                <a:solidFill>
                  <a:schemeClr val="bg2"/>
                </a:solidFill>
              </a:rPr>
              <a:t>@</a:t>
            </a:r>
            <a:r>
              <a:rPr lang="en-GB" dirty="0" err="1" smtClean="0">
                <a:solidFill>
                  <a:schemeClr val="bg2"/>
                </a:solidFill>
              </a:rPr>
              <a:t>mwrlabs</a:t>
            </a:r>
            <a:endParaRPr lang="en-GB" dirty="0" smtClean="0">
              <a:solidFill>
                <a:schemeClr val="bg2"/>
              </a:solidFill>
            </a:endParaRPr>
          </a:p>
          <a:p>
            <a:pPr marL="0" indent="0">
              <a:buNone/>
            </a:pPr>
            <a:r>
              <a:rPr lang="en-GB" dirty="0" smtClean="0">
                <a:hlinkClick r:id="rId3"/>
              </a:rPr>
              <a:t>https</a:t>
            </a:r>
            <a:r>
              <a:rPr lang="en-GB" dirty="0">
                <a:hlinkClick r:id="rId3"/>
              </a:rPr>
              <a:t>://labs.mwrinfosecurity.com</a:t>
            </a:r>
            <a:r>
              <a:rPr lang="en-GB" dirty="0" smtClean="0">
                <a:hlinkClick r:id="rId3"/>
              </a:rPr>
              <a:t>/</a:t>
            </a:r>
            <a:endParaRPr lang="en-GB" dirty="0" smtClean="0"/>
          </a:p>
          <a:p>
            <a:r>
              <a:rPr lang="en-GB" dirty="0" smtClean="0">
                <a:solidFill>
                  <a:schemeClr val="bg2"/>
                </a:solidFill>
              </a:rPr>
              <a:t>Publishing </a:t>
            </a:r>
            <a:r>
              <a:rPr lang="en-GB" dirty="0" err="1" smtClean="0">
                <a:solidFill>
                  <a:schemeClr val="bg2"/>
                </a:solidFill>
              </a:rPr>
              <a:t>WePWNise</a:t>
            </a:r>
            <a:r>
              <a:rPr lang="en-GB" dirty="0" smtClean="0">
                <a:solidFill>
                  <a:schemeClr val="bg2"/>
                </a:solidFill>
              </a:rPr>
              <a:t> code </a:t>
            </a:r>
            <a:r>
              <a:rPr lang="en-GB" dirty="0" smtClean="0">
                <a:solidFill>
                  <a:schemeClr val="bg2"/>
                </a:solidFill>
              </a:rPr>
              <a:t>shortly</a:t>
            </a:r>
            <a:r>
              <a:rPr lang="en-GB" dirty="0" smtClean="0">
                <a:solidFill>
                  <a:schemeClr val="bg2"/>
                </a:solidFill>
              </a:rPr>
              <a:t>.</a:t>
            </a:r>
          </a:p>
          <a:p>
            <a:r>
              <a:rPr lang="en-GB" dirty="0" err="1" smtClean="0">
                <a:solidFill>
                  <a:schemeClr val="bg2"/>
                </a:solidFill>
              </a:rPr>
              <a:t>Metasploit</a:t>
            </a:r>
            <a:r>
              <a:rPr lang="en-GB" dirty="0" smtClean="0">
                <a:solidFill>
                  <a:schemeClr val="bg2"/>
                </a:solidFill>
              </a:rPr>
              <a:t> Post Exploitation modules already approved by Rapid7.</a:t>
            </a:r>
            <a:endParaRPr lang="en-GB" dirty="0" smtClean="0">
              <a:solidFill>
                <a:schemeClr val="bg2"/>
              </a:solidFill>
            </a:endParaRPr>
          </a:p>
        </p:txBody>
      </p:sp>
      <p:sp>
        <p:nvSpPr>
          <p:cNvPr id="4" name="Text Placeholder 3"/>
          <p:cNvSpPr>
            <a:spLocks noGrp="1"/>
          </p:cNvSpPr>
          <p:nvPr>
            <p:ph type="body" sz="quarter" idx="11"/>
          </p:nvPr>
        </p:nvSpPr>
        <p:spPr/>
        <p:txBody>
          <a:bodyPr/>
          <a:lstStyle/>
          <a:p>
            <a:r>
              <a:rPr lang="en-GB" dirty="0" smtClean="0"/>
              <a:t>&lt; /dev/audience</a:t>
            </a:r>
            <a:endParaRPr lang="en-GB" dirty="0"/>
          </a:p>
        </p:txBody>
      </p:sp>
    </p:spTree>
    <p:extLst>
      <p:ext uri="{BB962C8B-B14F-4D97-AF65-F5344CB8AC3E}">
        <p14:creationId xmlns:p14="http://schemas.microsoft.com/office/powerpoint/2010/main" val="93896365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a:xfrm>
            <a:off x="1504953" y="3172143"/>
            <a:ext cx="6641520" cy="1122362"/>
          </a:xfrm>
        </p:spPr>
        <p:txBody>
          <a:bodyPr>
            <a:normAutofit/>
          </a:bodyPr>
          <a:lstStyle/>
          <a:p>
            <a:r>
              <a:rPr lang="en-GB" sz="3600" dirty="0" smtClean="0">
                <a:solidFill>
                  <a:schemeClr val="bg2"/>
                </a:solidFill>
              </a:rPr>
              <a:t>Macros security settings</a:t>
            </a:r>
            <a:endParaRPr lang="en-GB" sz="3600" dirty="0">
              <a:solidFill>
                <a:schemeClr val="bg2"/>
              </a:solidFill>
            </a:endParaRPr>
          </a:p>
        </p:txBody>
      </p:sp>
      <p:pic>
        <p:nvPicPr>
          <p:cNvPr id="2050" name="Picture 2" descr="C:\Users\k0st4s\Documents\Mwr_notes\EMET  Bypasses\Work-with-Vince\Presentation\screenshots\trust-c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533" y="2833156"/>
            <a:ext cx="13341201" cy="1088284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7121679" y="7356759"/>
            <a:ext cx="23409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Oval 8"/>
          <p:cNvSpPr/>
          <p:nvPr/>
        </p:nvSpPr>
        <p:spPr>
          <a:xfrm>
            <a:off x="7080115" y="3920843"/>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 name="Oval 9"/>
          <p:cNvSpPr/>
          <p:nvPr/>
        </p:nvSpPr>
        <p:spPr>
          <a:xfrm>
            <a:off x="7093970" y="5652656"/>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426892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504948" y="4404360"/>
            <a:ext cx="23183851" cy="8896004"/>
          </a:xfrm>
        </p:spPr>
        <p:txBody>
          <a:bodyPr>
            <a:normAutofit lnSpcReduction="10000"/>
          </a:bodyPr>
          <a:lstStyle/>
          <a:p>
            <a:r>
              <a:rPr lang="en-GB" sz="6000" dirty="0" smtClean="0">
                <a:solidFill>
                  <a:schemeClr val="bg1"/>
                </a:solidFill>
                <a:latin typeface="+mj-lt"/>
              </a:rPr>
              <a:t>Every Office version ships with its own GPO Templates (ADMX/ADML)</a:t>
            </a:r>
          </a:p>
          <a:p>
            <a:pPr lvl="2"/>
            <a:r>
              <a:rPr lang="en-GB" sz="6000" dirty="0" smtClean="0">
                <a:solidFill>
                  <a:schemeClr val="bg1"/>
                </a:solidFill>
                <a:latin typeface="Lucida Console" panose="020B0609040504020204" pitchFamily="49" charset="0"/>
              </a:rPr>
              <a:t>Multiple settings within the GPO </a:t>
            </a:r>
            <a:endParaRPr lang="en-GB" sz="6000" dirty="0">
              <a:solidFill>
                <a:schemeClr val="bg1"/>
              </a:solidFill>
              <a:latin typeface="Lucida Console" panose="020B0609040504020204" pitchFamily="49" charset="0"/>
            </a:endParaRPr>
          </a:p>
          <a:p>
            <a:pPr lvl="3"/>
            <a:r>
              <a:rPr lang="en-GB" dirty="0">
                <a:solidFill>
                  <a:schemeClr val="bg1"/>
                </a:solidFill>
                <a:latin typeface="Lucida Console" panose="020B0609040504020204" pitchFamily="49" charset="0"/>
              </a:rPr>
              <a:t>+ </a:t>
            </a:r>
            <a:r>
              <a:rPr lang="en-GB" sz="4400" dirty="0" smtClean="0">
                <a:solidFill>
                  <a:schemeClr val="bg1"/>
                </a:solidFill>
                <a:latin typeface="Lucida Console" panose="020B0609040504020204" pitchFamily="49" charset="0"/>
              </a:rPr>
              <a:t>Machine &gt; Administrative Templates &gt; Microsoft Office {version</a:t>
            </a:r>
            <a:r>
              <a:rPr lang="en-GB" sz="4400" dirty="0">
                <a:solidFill>
                  <a:schemeClr val="bg1"/>
                </a:solidFill>
                <a:latin typeface="Lucida Console" panose="020B0609040504020204" pitchFamily="49" charset="0"/>
              </a:rPr>
              <a:t>}</a:t>
            </a:r>
            <a:endParaRPr lang="en-GB" sz="4400" dirty="0" smtClean="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Microsoft Office {</a:t>
            </a:r>
            <a:r>
              <a:rPr lang="en-GB" sz="4400" dirty="0" smtClean="0">
                <a:solidFill>
                  <a:schemeClr val="bg1"/>
                </a:solidFill>
                <a:latin typeface="Lucida Console" panose="020B0609040504020204" pitchFamily="49" charset="0"/>
              </a:rPr>
              <a:t>version} &gt; 	Security Settings</a:t>
            </a:r>
            <a:endParaRPr lang="en-GB" sz="4400" dirty="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{version}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Options &gt; Security &gt; 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settings via GPO</a:t>
            </a:r>
            <a:endParaRPr lang="en-GB" sz="3600" dirty="0">
              <a:solidFill>
                <a:schemeClr val="bg2"/>
              </a:solidFill>
            </a:endParaRPr>
          </a:p>
        </p:txBody>
      </p:sp>
      <p:pic>
        <p:nvPicPr>
          <p:cNvPr id="3074" name="Picture 2" descr="C:\Users\k0st4s\Documents\Mwr_notes\EMET  Bypasses\Work-with-Vince\Presentation\screenshots\macros-disabled-gpo-end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382" y="3572129"/>
            <a:ext cx="16444623" cy="909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08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3074"/>
                                        </p:tgtEl>
                                        <p:attrNameLst>
                                          <p:attrName>style.opacity</p:attrName>
                                        </p:attrNameLst>
                                      </p:cBhvr>
                                      <p:to>
                                        <p:strVal val="0"/>
                                      </p:to>
                                    </p:set>
                                    <p:animEffect filter="image" prLst="opacity: 0">
                                      <p:cBhvr rctx="IE">
                                        <p:cTn id="22" dur="indefinite"/>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grpId="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par>
                                <p:cTn id="31" presetID="9" presetClass="emph" presetSubtype="0" grpId="0" nodeType="withEffect">
                                  <p:stCondLst>
                                    <p:cond delay="0"/>
                                  </p:stCondLst>
                                  <p:childTnLst>
                                    <p:set>
                                      <p:cBhvr rctx="PPT">
                                        <p:cTn id="32" dur="indefinite"/>
                                        <p:tgtEl>
                                          <p:spTgt spid="6">
                                            <p:txEl>
                                              <p:pRg st="2" end="2"/>
                                            </p:txEl>
                                          </p:spTgt>
                                        </p:tgtEl>
                                        <p:attrNameLst>
                                          <p:attrName>style.opacity</p:attrName>
                                        </p:attrNameLst>
                                      </p:cBhvr>
                                      <p:to>
                                        <p:strVal val="1"/>
                                      </p:to>
                                    </p:set>
                                    <p:animEffect filter="image" prLst="opacity: 1">
                                      <p:cBhvr rctx="IE">
                                        <p:cTn id="33" dur="indefinite"/>
                                        <p:tgtEl>
                                          <p:spTgt spid="6">
                                            <p:txEl>
                                              <p:pRg st="2" end="2"/>
                                            </p:txEl>
                                          </p:spTgt>
                                        </p:tgtEl>
                                      </p:cBhvr>
                                    </p:animEffect>
                                  </p:childTnLst>
                                </p:cTn>
                              </p:par>
                              <p:par>
                                <p:cTn id="34" presetID="9" presetClass="emph" presetSubtype="0" grpId="0" nodeType="withEffect">
                                  <p:stCondLst>
                                    <p:cond delay="0"/>
                                  </p:stCondLst>
                                  <p:childTnLst>
                                    <p:set>
                                      <p:cBhvr rctx="PPT">
                                        <p:cTn id="35" dur="indefinite"/>
                                        <p:tgtEl>
                                          <p:spTgt spid="6">
                                            <p:txEl>
                                              <p:pRg st="3" end="3"/>
                                            </p:txEl>
                                          </p:spTgt>
                                        </p:tgtEl>
                                        <p:attrNameLst>
                                          <p:attrName>style.opacity</p:attrName>
                                        </p:attrNameLst>
                                      </p:cBhvr>
                                      <p:to>
                                        <p:strVal val="1"/>
                                      </p:to>
                                    </p:set>
                                    <p:animEffect filter="image" prLst="opacity: 1">
                                      <p:cBhvr rctx="IE">
                                        <p:cTn id="36" dur="indefinite"/>
                                        <p:tgtEl>
                                          <p:spTgt spid="6">
                                            <p:txEl>
                                              <p:pRg st="3" end="3"/>
                                            </p:txEl>
                                          </p:spTgt>
                                        </p:tgtEl>
                                      </p:cBhvr>
                                    </p:animEffect>
                                  </p:childTnLst>
                                </p:cTn>
                              </p:par>
                              <p:par>
                                <p:cTn id="37" presetID="9" presetClass="emph" presetSubtype="0" grpId="0" nodeType="withEffect">
                                  <p:stCondLst>
                                    <p:cond delay="0"/>
                                  </p:stCondLst>
                                  <p:childTnLst>
                                    <p:set>
                                      <p:cBhvr rctx="PPT">
                                        <p:cTn id="38" dur="indefinite"/>
                                        <p:tgtEl>
                                          <p:spTgt spid="6">
                                            <p:txEl>
                                              <p:pRg st="4" end="4"/>
                                            </p:txEl>
                                          </p:spTgt>
                                        </p:tgtEl>
                                        <p:attrNameLst>
                                          <p:attrName>style.opacity</p:attrName>
                                        </p:attrNameLst>
                                      </p:cBhvr>
                                      <p:to>
                                        <p:strVal val="1"/>
                                      </p:to>
                                    </p:set>
                                    <p:animEffect filter="image" prLst="opacity: 1">
                                      <p:cBhvr rctx="IE">
                                        <p:cTn id="39" dur="indefinite"/>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nodeType="clickEffect">
                                  <p:stCondLst>
                                    <p:cond delay="0"/>
                                  </p:stCondLst>
                                  <p:childTnLst>
                                    <p:set>
                                      <p:cBhvr rctx="PPT">
                                        <p:cTn id="43" dur="indefinite"/>
                                        <p:tgtEl>
                                          <p:spTgt spid="6">
                                            <p:txEl>
                                              <p:pRg st="0" end="0"/>
                                            </p:txEl>
                                          </p:spTgt>
                                        </p:tgtEl>
                                        <p:attrNameLst>
                                          <p:attrName>style.opacity</p:attrName>
                                        </p:attrNameLst>
                                      </p:cBhvr>
                                      <p:to>
                                        <p:strVal val="0"/>
                                      </p:to>
                                    </p:set>
                                    <p:animEffect filter="image" prLst="opacity: 0">
                                      <p:cBhvr rctx="IE">
                                        <p:cTn id="44" dur="indefinite"/>
                                        <p:tgtEl>
                                          <p:spTgt spid="6">
                                            <p:txEl>
                                              <p:pRg st="0" end="0"/>
                                            </p:txEl>
                                          </p:spTgt>
                                        </p:tgtEl>
                                      </p:cBhvr>
                                    </p:animEffect>
                                  </p:childTnLst>
                                </p:cTn>
                              </p:par>
                              <p:par>
                                <p:cTn id="45" presetID="9" presetClass="emph" presetSubtype="0" nodeType="withEffect">
                                  <p:stCondLst>
                                    <p:cond delay="0"/>
                                  </p:stCondLst>
                                  <p:childTnLst>
                                    <p:set>
                                      <p:cBhvr rctx="PPT">
                                        <p:cTn id="46" dur="indefinite"/>
                                        <p:tgtEl>
                                          <p:spTgt spid="6">
                                            <p:txEl>
                                              <p:pRg st="1" end="1"/>
                                            </p:txEl>
                                          </p:spTgt>
                                        </p:tgtEl>
                                        <p:attrNameLst>
                                          <p:attrName>style.opacity</p:attrName>
                                        </p:attrNameLst>
                                      </p:cBhvr>
                                      <p:to>
                                        <p:strVal val="0"/>
                                      </p:to>
                                    </p:set>
                                    <p:animEffect filter="image" prLst="opacity: 0">
                                      <p:cBhvr rctx="IE">
                                        <p:cTn id="47" dur="indefinite"/>
                                        <p:tgtEl>
                                          <p:spTgt spid="6">
                                            <p:txEl>
                                              <p:pRg st="1" end="1"/>
                                            </p:txEl>
                                          </p:spTgt>
                                        </p:tgtEl>
                                      </p:cBhvr>
                                    </p:animEffect>
                                  </p:childTnLst>
                                </p:cTn>
                              </p:par>
                              <p:par>
                                <p:cTn id="48" presetID="9" presetClass="emph" presetSubtype="0" nodeType="withEffect">
                                  <p:stCondLst>
                                    <p:cond delay="0"/>
                                  </p:stCondLst>
                                  <p:childTnLst>
                                    <p:set>
                                      <p:cBhvr rctx="PPT">
                                        <p:cTn id="49" dur="indefinite"/>
                                        <p:tgtEl>
                                          <p:spTgt spid="6">
                                            <p:txEl>
                                              <p:pRg st="2" end="2"/>
                                            </p:txEl>
                                          </p:spTgt>
                                        </p:tgtEl>
                                        <p:attrNameLst>
                                          <p:attrName>style.opacity</p:attrName>
                                        </p:attrNameLst>
                                      </p:cBhvr>
                                      <p:to>
                                        <p:strVal val="0"/>
                                      </p:to>
                                    </p:set>
                                    <p:animEffect filter="image" prLst="opacity: 0">
                                      <p:cBhvr rctx="IE">
                                        <p:cTn id="50" dur="indefinite"/>
                                        <p:tgtEl>
                                          <p:spTgt spid="6">
                                            <p:txEl>
                                              <p:pRg st="2" end="2"/>
                                            </p:txEl>
                                          </p:spTgt>
                                        </p:tgtEl>
                                      </p:cBhvr>
                                    </p:animEffect>
                                  </p:childTnLst>
                                </p:cTn>
                              </p:par>
                              <p:par>
                                <p:cTn id="51" presetID="9" presetClass="emph" presetSubtype="0" nodeType="withEffect">
                                  <p:stCondLst>
                                    <p:cond delay="0"/>
                                  </p:stCondLst>
                                  <p:childTnLst>
                                    <p:set>
                                      <p:cBhvr rctx="PPT">
                                        <p:cTn id="52" dur="indefinite"/>
                                        <p:tgtEl>
                                          <p:spTgt spid="6">
                                            <p:txEl>
                                              <p:pRg st="3" end="3"/>
                                            </p:txEl>
                                          </p:spTgt>
                                        </p:tgtEl>
                                        <p:attrNameLst>
                                          <p:attrName>style.opacity</p:attrName>
                                        </p:attrNameLst>
                                      </p:cBhvr>
                                      <p:to>
                                        <p:strVal val="0"/>
                                      </p:to>
                                    </p:set>
                                    <p:animEffect filter="image" prLst="opacity: 0">
                                      <p:cBhvr rctx="IE">
                                        <p:cTn id="53" dur="indefinite"/>
                                        <p:tgtEl>
                                          <p:spTgt spid="6">
                                            <p:txEl>
                                              <p:pRg st="3" end="3"/>
                                            </p:txEl>
                                          </p:spTgt>
                                        </p:tgtEl>
                                      </p:cBhvr>
                                    </p:animEffect>
                                  </p:childTnLst>
                                </p:cTn>
                              </p:par>
                              <p:par>
                                <p:cTn id="54" presetID="9" presetClass="emph" presetSubtype="0" nodeType="withEffect">
                                  <p:stCondLst>
                                    <p:cond delay="0"/>
                                  </p:stCondLst>
                                  <p:childTnLst>
                                    <p:set>
                                      <p:cBhvr rctx="PPT">
                                        <p:cTn id="55" dur="indefinite"/>
                                        <p:tgtEl>
                                          <p:spTgt spid="6">
                                            <p:txEl>
                                              <p:pRg st="4" end="4"/>
                                            </p:txEl>
                                          </p:spTgt>
                                        </p:tgtEl>
                                        <p:attrNameLst>
                                          <p:attrName>style.opacity</p:attrName>
                                        </p:attrNameLst>
                                      </p:cBhvr>
                                      <p:to>
                                        <p:strVal val="0"/>
                                      </p:to>
                                    </p:set>
                                    <p:animEffect filter="image" prLst="opacity: 0">
                                      <p:cBhvr rctx="IE">
                                        <p:cTn id="56" dur="indefinite"/>
                                        <p:tgtEl>
                                          <p:spTgt spid="6">
                                            <p:txEl>
                                              <p:pRg st="4" end="4"/>
                                            </p:txEl>
                                          </p:spTgt>
                                        </p:tgtEl>
                                      </p:cBhvr>
                                    </p:animEffect>
                                  </p:childTnLst>
                                </p:cTn>
                              </p:par>
                              <p:par>
                                <p:cTn id="57" presetID="9" presetClass="emph" presetSubtype="0" nodeType="withEffect">
                                  <p:stCondLst>
                                    <p:cond delay="0"/>
                                  </p:stCondLst>
                                  <p:childTnLst>
                                    <p:set>
                                      <p:cBhvr rctx="PPT">
                                        <p:cTn id="58" dur="indefinite"/>
                                        <p:tgtEl>
                                          <p:spTgt spid="3074"/>
                                        </p:tgtEl>
                                        <p:attrNameLst>
                                          <p:attrName>style.opacity</p:attrName>
                                        </p:attrNameLst>
                                      </p:cBhvr>
                                      <p:to>
                                        <p:strVal val="1"/>
                                      </p:to>
                                    </p:set>
                                    <p:animEffect filter="image" prLst="opacity: 1">
                                      <p:cBhvr rctx="IE">
                                        <p:cTn id="59" dur="indefinite"/>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Trusted Locations</a:t>
            </a:r>
          </a:p>
          <a:p>
            <a:r>
              <a:rPr lang="en-GB" sz="6000" dirty="0" smtClean="0">
                <a:solidFill>
                  <a:schemeClr val="bg1"/>
                </a:solidFill>
                <a:latin typeface="+mj-lt"/>
              </a:rPr>
              <a:t>Trusted Documents</a:t>
            </a:r>
          </a:p>
          <a:p>
            <a:r>
              <a:rPr lang="en-GB" sz="6000" dirty="0" smtClean="0">
                <a:solidFill>
                  <a:schemeClr val="bg1"/>
                </a:solidFill>
                <a:latin typeface="+mj-lt"/>
              </a:rPr>
              <a:t>Trusted Publishers</a:t>
            </a:r>
          </a:p>
          <a:p>
            <a:r>
              <a:rPr lang="en-GB" sz="6000" dirty="0" smtClean="0">
                <a:solidFill>
                  <a:schemeClr val="bg1"/>
                </a:solidFill>
                <a:latin typeface="+mj-lt"/>
              </a:rPr>
              <a:t>Trusted App </a:t>
            </a:r>
            <a:r>
              <a:rPr lang="en-GB" sz="6000" dirty="0" err="1" smtClean="0">
                <a:solidFill>
                  <a:schemeClr val="bg1"/>
                </a:solidFill>
                <a:latin typeface="+mj-lt"/>
              </a:rPr>
              <a:t>Catalogs</a:t>
            </a:r>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Too many trusts</a:t>
            </a:r>
            <a:endParaRPr lang="en-GB" sz="3600" dirty="0">
              <a:solidFill>
                <a:schemeClr val="bg2"/>
              </a:solidFill>
            </a:endParaRPr>
          </a:p>
        </p:txBody>
      </p:sp>
      <p:pic>
        <p:nvPicPr>
          <p:cNvPr id="4098" name="Picture 2" descr="C:\Users\k0st4s\Documents\Mwr_notes\EMET  Bypasses\Work-with-Vince\Presentation\screenshots\tru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016" y="3914775"/>
            <a:ext cx="11583988" cy="770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32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0"/>
                                      </p:to>
                                    </p:set>
                                    <p:animEffect filter="image" prLst="opacity: 0">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
                                      </p:to>
                                    </p:set>
                                    <p:animEffect filter="image" prLst="opacity: 0">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
                                      </p:to>
                                    </p:set>
                                    <p:animEffect filter="image" prLst="opacity: 0">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
                                      </p:to>
                                    </p:set>
                                    <p:animEffect filter="image" prLst="opacity: 0">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4098"/>
                                        </p:tgtEl>
                                        <p:attrNameLst>
                                          <p:attrName>ppt_x</p:attrName>
                                        </p:attrNameLst>
                                      </p:cBhvr>
                                      <p:tavLst>
                                        <p:tav tm="0">
                                          <p:val>
                                            <p:strVal val="ppt_x"/>
                                          </p:val>
                                        </p:tav>
                                        <p:tav tm="100000">
                                          <p:val>
                                            <p:strVal val="ppt_x"/>
                                          </p:val>
                                        </p:tav>
                                      </p:tavLst>
                                    </p:anim>
                                    <p:anim calcmode="lin" valueType="num">
                                      <p:cBhvr additive="base">
                                        <p:cTn id="21" dur="500"/>
                                        <p:tgtEl>
                                          <p:spTgt spid="4098"/>
                                        </p:tgtEl>
                                        <p:attrNameLst>
                                          <p:attrName>ppt_y</p:attrName>
                                        </p:attrNameLst>
                                      </p:cBhvr>
                                      <p:tavLst>
                                        <p:tav tm="0">
                                          <p:val>
                                            <p:strVal val="ppt_y"/>
                                          </p:val>
                                        </p:tav>
                                        <p:tav tm="100000">
                                          <p:val>
                                            <p:strVal val="1+ppt_h/2"/>
                                          </p:val>
                                        </p:tav>
                                      </p:tavLst>
                                    </p:anim>
                                    <p:set>
                                      <p:cBhvr>
                                        <p:cTn id="22" dur="1" fill="hold">
                                          <p:stCondLst>
                                            <p:cond delay="499"/>
                                          </p:stCondLst>
                                        </p:cTn>
                                        <p:tgtEl>
                                          <p:spTgt spid="40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1"/>
                                      </p:to>
                                    </p:set>
                                    <p:animEffect filter="image" prLst="opacity: 1">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0.25"/>
                                      </p:to>
                                    </p:set>
                                    <p:animEffect filter="image" prLst="opacity: 0.25">
                                      <p:cBhvr rctx="IE">
                                        <p:cTn id="30" dur="indefinite"/>
                                        <p:tgtEl>
                                          <p:spTgt spid="6">
                                            <p:txEl>
                                              <p:pRg st="1" end="1"/>
                                            </p:txEl>
                                          </p:spTgt>
                                        </p:tgtEl>
                                      </p:cBhvr>
                                    </p:animEffect>
                                  </p:childTnLst>
                                </p:cTn>
                              </p:par>
                              <p:par>
                                <p:cTn id="31" presetID="9" presetClass="emph" presetSubtype="0" nodeType="withEffect">
                                  <p:stCondLst>
                                    <p:cond delay="0"/>
                                  </p:stCondLst>
                                  <p:childTnLst>
                                    <p:set>
                                      <p:cBhvr rctx="PPT">
                                        <p:cTn id="32" dur="indefinite"/>
                                        <p:tgtEl>
                                          <p:spTgt spid="6">
                                            <p:txEl>
                                              <p:pRg st="2" end="2"/>
                                            </p:txEl>
                                          </p:spTgt>
                                        </p:tgtEl>
                                        <p:attrNameLst>
                                          <p:attrName>style.opacity</p:attrName>
                                        </p:attrNameLst>
                                      </p:cBhvr>
                                      <p:to>
                                        <p:strVal val="0.25"/>
                                      </p:to>
                                    </p:set>
                                    <p:animEffect filter="image" prLst="opacity: 0.25">
                                      <p:cBhvr rctx="IE">
                                        <p:cTn id="33" dur="indefinite"/>
                                        <p:tgtEl>
                                          <p:spTgt spid="6">
                                            <p:txEl>
                                              <p:pRg st="2" end="2"/>
                                            </p:txEl>
                                          </p:spTgt>
                                        </p:tgtEl>
                                      </p:cBhvr>
                                    </p:animEffect>
                                  </p:childTnLst>
                                </p:cTn>
                              </p:par>
                              <p:par>
                                <p:cTn id="34" presetID="9" presetClass="emph" presetSubtype="0" nodeType="withEffect">
                                  <p:stCondLst>
                                    <p:cond delay="0"/>
                                  </p:stCondLst>
                                  <p:childTnLst>
                                    <p:set>
                                      <p:cBhvr rctx="PPT">
                                        <p:cTn id="35" dur="indefinite"/>
                                        <p:tgtEl>
                                          <p:spTgt spid="6">
                                            <p:txEl>
                                              <p:pRg st="3" end="3"/>
                                            </p:txEl>
                                          </p:spTgt>
                                        </p:tgtEl>
                                        <p:attrNameLst>
                                          <p:attrName>style.opacity</p:attrName>
                                        </p:attrNameLst>
                                      </p:cBhvr>
                                      <p:to>
                                        <p:strVal val="0.25"/>
                                      </p:to>
                                    </p:set>
                                    <p:animEffect filter="image" prLst="opacity: 0.25">
                                      <p:cBhvr rctx="IE">
                                        <p:cTn id="36" dur="indefinite"/>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mph" presetSubtype="0" nodeType="clickEffect">
                                  <p:stCondLst>
                                    <p:cond delay="0"/>
                                  </p:stCondLst>
                                  <p:childTnLst>
                                    <p:set>
                                      <p:cBhvr rctx="PPT">
                                        <p:cTn id="40" dur="indefinite"/>
                                        <p:tgtEl>
                                          <p:spTgt spid="6">
                                            <p:txEl>
                                              <p:pRg st="0" end="0"/>
                                            </p:txEl>
                                          </p:spTgt>
                                        </p:tgtEl>
                                        <p:attrNameLst>
                                          <p:attrName>style.opacity</p:attrName>
                                        </p:attrNameLst>
                                      </p:cBhvr>
                                      <p:to>
                                        <p:strVal val="0.25"/>
                                      </p:to>
                                    </p:set>
                                    <p:animEffect filter="image" prLst="opacity: 0.25">
                                      <p:cBhvr rctx="IE">
                                        <p:cTn id="41" dur="indefinite"/>
                                        <p:tgtEl>
                                          <p:spTgt spid="6">
                                            <p:txEl>
                                              <p:pRg st="0" end="0"/>
                                            </p:txEl>
                                          </p:spTgt>
                                        </p:tgtEl>
                                      </p:cBhvr>
                                    </p:animEffect>
                                  </p:childTnLst>
                                </p:cTn>
                              </p:par>
                              <p:par>
                                <p:cTn id="42" presetID="9" presetClass="emph" presetSubtype="0" nodeType="withEffect">
                                  <p:stCondLst>
                                    <p:cond delay="0"/>
                                  </p:stCondLst>
                                  <p:childTnLst>
                                    <p:set>
                                      <p:cBhvr rctx="PPT">
                                        <p:cTn id="43" dur="indefinite"/>
                                        <p:tgtEl>
                                          <p:spTgt spid="6">
                                            <p:txEl>
                                              <p:pRg st="1" end="1"/>
                                            </p:txEl>
                                          </p:spTgt>
                                        </p:tgtEl>
                                        <p:attrNameLst>
                                          <p:attrName>style.opacity</p:attrName>
                                        </p:attrNameLst>
                                      </p:cBhvr>
                                      <p:to>
                                        <p:strVal val="1"/>
                                      </p:to>
                                    </p:set>
                                    <p:animEffect filter="image" prLst="opacity: 1">
                                      <p:cBhvr rctx="IE">
                                        <p:cTn id="44" dur="indefinite"/>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childTnLst>
                                    <p:set>
                                      <p:cBhvr rctx="PPT">
                                        <p:cTn id="48" dur="indefinite"/>
                                        <p:tgtEl>
                                          <p:spTgt spid="6">
                                            <p:txEl>
                                              <p:pRg st="1" end="1"/>
                                            </p:txEl>
                                          </p:spTgt>
                                        </p:tgtEl>
                                        <p:attrNameLst>
                                          <p:attrName>style.opacity</p:attrName>
                                        </p:attrNameLst>
                                      </p:cBhvr>
                                      <p:to>
                                        <p:strVal val="0.25"/>
                                      </p:to>
                                    </p:set>
                                    <p:animEffect filter="image" prLst="opacity: 0.25">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1"/>
                                      </p:to>
                                    </p:set>
                                    <p:animEffect filter="image" prLst="opacity: 1">
                                      <p:cBhvr rctx="IE">
                                        <p:cTn id="52" dur="indefinite"/>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6">
                                            <p:txEl>
                                              <p:pRg st="2" end="2"/>
                                            </p:txEl>
                                          </p:spTgt>
                                        </p:tgtEl>
                                        <p:attrNameLst>
                                          <p:attrName>style.opacity</p:attrName>
                                        </p:attrNameLst>
                                      </p:cBhvr>
                                      <p:to>
                                        <p:strVal val="0.25"/>
                                      </p:to>
                                    </p:set>
                                    <p:animEffect filter="image" prLst="opacity: 0.25">
                                      <p:cBhvr rctx="IE">
                                        <p:cTn id="57" dur="indefinite"/>
                                        <p:tgtEl>
                                          <p:spTgt spid="6">
                                            <p:txEl>
                                              <p:pRg st="2" end="2"/>
                                            </p:txEl>
                                          </p:spTgt>
                                        </p:tgtEl>
                                      </p:cBhvr>
                                    </p:animEffect>
                                  </p:childTnLst>
                                </p:cTn>
                              </p:par>
                              <p:par>
                                <p:cTn id="58" presetID="9" presetClass="emph" presetSubtype="0" nodeType="withEffect">
                                  <p:stCondLst>
                                    <p:cond delay="0"/>
                                  </p:stCondLst>
                                  <p:childTnLst>
                                    <p:set>
                                      <p:cBhvr rctx="PPT">
                                        <p:cTn id="59" dur="indefinite"/>
                                        <p:tgtEl>
                                          <p:spTgt spid="6">
                                            <p:txEl>
                                              <p:pRg st="3" end="3"/>
                                            </p:txEl>
                                          </p:spTgt>
                                        </p:tgtEl>
                                        <p:attrNameLst>
                                          <p:attrName>style.opacity</p:attrName>
                                        </p:attrNameLst>
                                      </p:cBhvr>
                                      <p:to>
                                        <p:strVal val="1"/>
                                      </p:to>
                                    </p:set>
                                    <p:animEffect filter="image" prLst="opacity: 1">
                                      <p:cBhvr rctx="IE">
                                        <p:cTn id="6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are paths where security policies do not apply</a:t>
            </a:r>
          </a:p>
          <a:p>
            <a:r>
              <a:rPr lang="en-GB" sz="6000" dirty="0" smtClean="0">
                <a:solidFill>
                  <a:schemeClr val="bg1"/>
                </a:solidFill>
              </a:rPr>
              <a:t>Each Office application comes </a:t>
            </a:r>
            <a:r>
              <a:rPr lang="en-GB" sz="6000" dirty="0">
                <a:solidFill>
                  <a:schemeClr val="bg1"/>
                </a:solidFill>
              </a:rPr>
              <a:t>with </a:t>
            </a:r>
            <a:r>
              <a:rPr lang="en-GB" sz="6000" dirty="0" smtClean="0">
                <a:solidFill>
                  <a:schemeClr val="bg1"/>
                </a:solidFill>
              </a:rPr>
              <a:t>its own predefined </a:t>
            </a:r>
            <a:r>
              <a:rPr lang="en-GB" sz="6000" dirty="0">
                <a:solidFill>
                  <a:schemeClr val="bg1"/>
                </a:solidFill>
              </a:rPr>
              <a:t>set of trusted </a:t>
            </a:r>
            <a:r>
              <a:rPr lang="en-GB" sz="6000" dirty="0" smtClean="0">
                <a:solidFill>
                  <a:schemeClr val="bg1"/>
                </a:solidFill>
              </a:rPr>
              <a:t>locations, including user writable paths…</a:t>
            </a:r>
          </a:p>
          <a:p>
            <a:pPr lvl="3"/>
            <a:r>
              <a:rPr lang="en-GB" dirty="0" smtClean="0">
                <a:solidFill>
                  <a:schemeClr val="bg1"/>
                </a:solidFill>
                <a:latin typeface="Lucida Console" panose="020B0609040504020204" pitchFamily="49" charset="0"/>
              </a:rPr>
              <a:t>+ {User Home}\</a:t>
            </a:r>
            <a:r>
              <a:rPr lang="en-GB"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\Roaming\Microsoft\Templates</a:t>
            </a: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\Roaming\Microsoft\Word\</a:t>
            </a:r>
            <a:r>
              <a:rPr lang="en-GB" sz="4400" dirty="0" err="1" smtClean="0">
                <a:solidFill>
                  <a:schemeClr val="bg1"/>
                </a:solidFill>
                <a:latin typeface="Lucida Console" panose="020B0609040504020204" pitchFamily="49" charset="0"/>
              </a:rPr>
              <a:t>Startup</a:t>
            </a:r>
            <a:endParaRPr lang="en-GB" sz="4400" dirty="0" smtClean="0">
              <a:solidFill>
                <a:schemeClr val="bg1"/>
              </a:solidFill>
              <a:latin typeface="Lucida Console" panose="020B0609040504020204" pitchFamily="49" charset="0"/>
            </a:endParaRP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\Roaming\Microsoft\Excel\XLSTART</a:t>
            </a:r>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a:t>
            </a:r>
            <a:endParaRPr lang="en-GB" sz="3600" dirty="0">
              <a:solidFill>
                <a:schemeClr val="bg2"/>
              </a:solidFill>
            </a:endParaRPr>
          </a:p>
        </p:txBody>
      </p:sp>
    </p:spTree>
    <p:extLst>
      <p:ext uri="{BB962C8B-B14F-4D97-AF65-F5344CB8AC3E}">
        <p14:creationId xmlns:p14="http://schemas.microsoft.com/office/powerpoint/2010/main" val="2583405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par>
                                <p:cTn id="28" presetID="9" presetClass="emph" presetSubtype="0" nodeType="withEffect">
                                  <p:stCondLst>
                                    <p:cond delay="0"/>
                                  </p:stCondLst>
                                  <p:childTnLst>
                                    <p:set>
                                      <p:cBhvr rctx="PPT">
                                        <p:cTn id="29" dur="indefinite"/>
                                        <p:tgtEl>
                                          <p:spTgt spid="6">
                                            <p:txEl>
                                              <p:pRg st="2" end="2"/>
                                            </p:txEl>
                                          </p:spTgt>
                                        </p:tgtEl>
                                        <p:attrNameLst>
                                          <p:attrName>style.opacity</p:attrName>
                                        </p:attrNameLst>
                                      </p:cBhvr>
                                      <p:to>
                                        <p:strVal val="1"/>
                                      </p:to>
                                    </p:set>
                                    <p:animEffect filter="image" prLst="opacity: 1">
                                      <p:cBhvr rctx="IE">
                                        <p:cTn id="30" dur="indefinite"/>
                                        <p:tgtEl>
                                          <p:spTgt spid="6">
                                            <p:txEl>
                                              <p:pRg st="2" end="2"/>
                                            </p:txEl>
                                          </p:spTgt>
                                        </p:tgtEl>
                                      </p:cBhvr>
                                    </p:animEffect>
                                  </p:childTnLst>
                                </p:cTn>
                              </p:par>
                              <p:par>
                                <p:cTn id="31" presetID="9" presetClass="emph" presetSubtype="0" nodeType="withEffect">
                                  <p:stCondLst>
                                    <p:cond delay="0"/>
                                  </p:stCondLst>
                                  <p:childTnLst>
                                    <p:set>
                                      <p:cBhvr rctx="PPT">
                                        <p:cTn id="32" dur="indefinite"/>
                                        <p:tgtEl>
                                          <p:spTgt spid="6">
                                            <p:txEl>
                                              <p:pRg st="3" end="3"/>
                                            </p:txEl>
                                          </p:spTgt>
                                        </p:tgtEl>
                                        <p:attrNameLst>
                                          <p:attrName>style.opacity</p:attrName>
                                        </p:attrNameLst>
                                      </p:cBhvr>
                                      <p:to>
                                        <p:strVal val="1"/>
                                      </p:to>
                                    </p:set>
                                    <p:animEffect filter="image" prLst="opacity: 1">
                                      <p:cBhvr rctx="IE">
                                        <p:cTn id="33" dur="indefinite"/>
                                        <p:tgtEl>
                                          <p:spTgt spid="6">
                                            <p:txEl>
                                              <p:pRg st="3" end="3"/>
                                            </p:txEl>
                                          </p:spTgt>
                                        </p:tgtEl>
                                      </p:cBhvr>
                                    </p:animEffect>
                                  </p:childTnLst>
                                </p:cTn>
                              </p:par>
                              <p:par>
                                <p:cTn id="34" presetID="9" presetClass="emph" presetSubtype="0" nodeType="withEffect">
                                  <p:stCondLst>
                                    <p:cond delay="0"/>
                                  </p:stCondLst>
                                  <p:childTnLst>
                                    <p:set>
                                      <p:cBhvr rctx="PPT">
                                        <p:cTn id="35" dur="indefinite"/>
                                        <p:tgtEl>
                                          <p:spTgt spid="6">
                                            <p:txEl>
                                              <p:pRg st="4" end="4"/>
                                            </p:txEl>
                                          </p:spTgt>
                                        </p:tgtEl>
                                        <p:attrNameLst>
                                          <p:attrName>style.opacity</p:attrName>
                                        </p:attrNameLst>
                                      </p:cBhvr>
                                      <p:to>
                                        <p:strVal val="1"/>
                                      </p:to>
                                    </p:set>
                                    <p:animEffect filter="image" prLst="opacity: 1">
                                      <p:cBhvr rctx="IE">
                                        <p:cTn id="3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can be controlled via GPO</a:t>
            </a:r>
          </a:p>
          <a:p>
            <a:r>
              <a:rPr lang="en-GB" sz="6000" dirty="0" smtClean="0">
                <a:solidFill>
                  <a:schemeClr val="bg1"/>
                </a:solidFill>
              </a:rPr>
              <a:t>Settings are defined within the user’s GPO configuration</a:t>
            </a:r>
          </a:p>
          <a:p>
            <a:pPr lvl="3"/>
            <a:r>
              <a:rPr lang="en-GB" sz="4400" dirty="0">
                <a:solidFill>
                  <a:schemeClr val="bg1"/>
                </a:solidFill>
                <a:latin typeface="Lucida Console" panose="020B0609040504020204" pitchFamily="49" charset="0"/>
              </a:rPr>
              <a:t>+ User &gt; Administrative Templates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{version}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Options &gt; Security Settings &gt; Trust </a:t>
            </a:r>
            <a:r>
              <a:rPr lang="en-GB" sz="4400" dirty="0" err="1">
                <a:solidFill>
                  <a:schemeClr val="bg1"/>
                </a:solidFill>
                <a:latin typeface="Lucida Console" panose="020B0609040504020204" pitchFamily="49" charset="0"/>
              </a:rPr>
              <a:t>Center</a:t>
            </a:r>
            <a:r>
              <a:rPr lang="en-GB" sz="4400" dirty="0">
                <a:solidFill>
                  <a:schemeClr val="bg1"/>
                </a:solidFill>
                <a:latin typeface="Lucida Console" panose="020B0609040504020204" pitchFamily="49" charset="0"/>
              </a:rPr>
              <a:t> &gt; Trusted </a:t>
            </a:r>
            <a:r>
              <a:rPr lang="en-GB" sz="4400" dirty="0" smtClean="0">
                <a:solidFill>
                  <a:schemeClr val="bg1"/>
                </a:solidFill>
                <a:latin typeface="Lucida Console" panose="020B0609040504020204" pitchFamily="49" charset="0"/>
              </a:rPr>
              <a:t>Locations</a:t>
            </a:r>
          </a:p>
          <a:p>
            <a:pPr lvl="3"/>
            <a:r>
              <a:rPr lang="en-GB"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&gt; Administrative Templates &gt; </a:t>
            </a:r>
            <a:r>
              <a:rPr lang="en-GB" sz="4400" dirty="0" smtClean="0">
                <a:solidFill>
                  <a:schemeClr val="bg1"/>
                </a:solidFill>
                <a:latin typeface="Lucida Console" panose="020B0609040504020204" pitchFamily="49" charset="0"/>
              </a:rPr>
              <a:t>Office </a:t>
            </a:r>
            <a:r>
              <a:rPr lang="en-GB" sz="4400" dirty="0">
                <a:solidFill>
                  <a:schemeClr val="bg1"/>
                </a:solidFill>
                <a:latin typeface="Lucida Console" panose="020B0609040504020204" pitchFamily="49" charset="0"/>
              </a:rPr>
              <a:t>{version} </a:t>
            </a:r>
            <a:r>
              <a:rPr lang="en-GB" sz="4400" dirty="0" smtClean="0">
                <a:solidFill>
                  <a:schemeClr val="bg1"/>
                </a:solidFill>
                <a:latin typeface="Lucida Console" panose="020B0609040504020204" pitchFamily="49" charset="0"/>
              </a:rPr>
              <a:t>&gt; </a:t>
            </a:r>
            <a:r>
              <a:rPr lang="en-GB" sz="4400" dirty="0">
                <a:solidFill>
                  <a:schemeClr val="bg1"/>
                </a:solidFill>
                <a:latin typeface="Lucida Console" panose="020B0609040504020204" pitchFamily="49" charset="0"/>
              </a:rPr>
              <a:t>Security </a:t>
            </a:r>
            <a:r>
              <a:rPr lang="en-GB" sz="4400" dirty="0" smtClean="0">
                <a:solidFill>
                  <a:schemeClr val="bg1"/>
                </a:solidFill>
                <a:latin typeface="Lucida Console" panose="020B0609040504020204" pitchFamily="49" charset="0"/>
              </a:rPr>
              <a:t>Settings &gt; </a:t>
            </a:r>
            <a:r>
              <a:rPr lang="en-GB" sz="4400" dirty="0">
                <a:solidFill>
                  <a:schemeClr val="bg1"/>
                </a:solidFill>
                <a:latin typeface="Lucida Console" panose="020B0609040504020204" pitchFamily="49" charset="0"/>
              </a:rPr>
              <a:t>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 GPOs</a:t>
            </a:r>
            <a:endParaRPr lang="en-GB" sz="3600" dirty="0">
              <a:solidFill>
                <a:schemeClr val="bg2"/>
              </a:solidFill>
            </a:endParaRPr>
          </a:p>
        </p:txBody>
      </p:sp>
      <p:pic>
        <p:nvPicPr>
          <p:cNvPr id="1029" name="Picture 5" descr="C:\Users\k0st4s\Documents\Mwr_notes\EMET  Bypasses\Work-with-Vince\Presentation\screenshots\gpo-defined-trusted-location-endpoin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081" y="3725995"/>
            <a:ext cx="10276682" cy="84349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0st4s\Documents\Mwr_notes\EMET  Bypasses\Work-with-Vince\Presentation\screenshots\disable-local-trusted-locations-endpoin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9081" y="3725995"/>
            <a:ext cx="10276682" cy="844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754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9"/>
                                        </p:tgtEl>
                                        <p:attrNameLst>
                                          <p:attrName>style.opacity</p:attrName>
                                        </p:attrNameLst>
                                      </p:cBhvr>
                                      <p:to>
                                        <p:strVal val="0"/>
                                      </p:to>
                                    </p:set>
                                    <p:animEffect filter="image" prLst="opacity: 0">
                                      <p:cBhvr rctx="IE">
                                        <p:cTn id="7" dur="indefinite"/>
                                        <p:tgtEl>
                                          <p:spTgt spid="1029"/>
                                        </p:tgtEl>
                                      </p:cBhvr>
                                    </p:animEffect>
                                  </p:childTnLst>
                                </p:cTn>
                              </p:par>
                              <p:par>
                                <p:cTn id="8" presetID="9" presetClass="emph" presetSubtype="0" nodeType="withEffect">
                                  <p:stCondLst>
                                    <p:cond delay="0"/>
                                  </p:stCondLst>
                                  <p:childTnLst>
                                    <p:set>
                                      <p:cBhvr rctx="PPT">
                                        <p:cTn id="9" dur="indefinite"/>
                                        <p:tgtEl>
                                          <p:spTgt spid="1030"/>
                                        </p:tgtEl>
                                        <p:attrNameLst>
                                          <p:attrName>style.opacity</p:attrName>
                                        </p:attrNameLst>
                                      </p:cBhvr>
                                      <p:to>
                                        <p:strVal val="0"/>
                                      </p:to>
                                    </p:set>
                                    <p:animEffect filter="image" prLst="opacity: 0">
                                      <p:cBhvr rctx="IE">
                                        <p:cTn id="10" dur="indefinite"/>
                                        <p:tgtEl>
                                          <p:spTgt spid="1030"/>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par>
                                <p:cTn id="14" presetID="9" presetClass="emph" presetSubtype="0" grpId="0" nodeType="withEffect">
                                  <p:stCondLst>
                                    <p:cond delay="0"/>
                                  </p:stCondLst>
                                  <p:childTnLst>
                                    <p:set>
                                      <p:cBhvr rctx="PPT">
                                        <p:cTn id="15" dur="indefinite"/>
                                        <p:tgtEl>
                                          <p:spTgt spid="6">
                                            <p:txEl>
                                              <p:pRg st="1" end="1"/>
                                            </p:txEl>
                                          </p:spTgt>
                                        </p:tgtEl>
                                        <p:attrNameLst>
                                          <p:attrName>style.opacity</p:attrName>
                                        </p:attrNameLst>
                                      </p:cBhvr>
                                      <p:to>
                                        <p:strVal val="0.25"/>
                                      </p:to>
                                    </p:set>
                                    <p:animEffect filter="image" prLst="opacity: 0.25">
                                      <p:cBhvr rctx="IE">
                                        <p:cTn id="16" dur="indefinite"/>
                                        <p:tgtEl>
                                          <p:spTgt spid="6">
                                            <p:txEl>
                                              <p:pRg st="1" end="1"/>
                                            </p:txEl>
                                          </p:spTgt>
                                        </p:tgtEl>
                                      </p:cBhvr>
                                    </p:animEffect>
                                  </p:childTnLst>
                                </p:cTn>
                              </p:par>
                              <p:par>
                                <p:cTn id="17" presetID="9" presetClass="emph" presetSubtype="0" grpId="0" nodeType="withEffect">
                                  <p:stCondLst>
                                    <p:cond delay="0"/>
                                  </p:stCondLst>
                                  <p:childTnLst>
                                    <p:set>
                                      <p:cBhvr rctx="PPT">
                                        <p:cTn id="18" dur="indefinite"/>
                                        <p:tgtEl>
                                          <p:spTgt spid="6">
                                            <p:txEl>
                                              <p:pRg st="2" end="2"/>
                                            </p:txEl>
                                          </p:spTgt>
                                        </p:tgtEl>
                                        <p:attrNameLst>
                                          <p:attrName>style.opacity</p:attrName>
                                        </p:attrNameLst>
                                      </p:cBhvr>
                                      <p:to>
                                        <p:strVal val="0.25"/>
                                      </p:to>
                                    </p:set>
                                    <p:animEffect filter="image" prLst="opacity: 0.25">
                                      <p:cBhvr rctx="IE">
                                        <p:cTn id="19" dur="indefinite"/>
                                        <p:tgtEl>
                                          <p:spTgt spid="6">
                                            <p:txEl>
                                              <p:pRg st="2" end="2"/>
                                            </p:txEl>
                                          </p:spTgt>
                                        </p:tgtEl>
                                      </p:cBhvr>
                                    </p:animEffect>
                                  </p:childTnLst>
                                </p:cTn>
                              </p:par>
                              <p:par>
                                <p:cTn id="20" presetID="9" presetClass="emph" presetSubtype="0" grpId="0" nodeType="withEffect">
                                  <p:stCondLst>
                                    <p:cond delay="0"/>
                                  </p:stCondLst>
                                  <p:childTnLst>
                                    <p:set>
                                      <p:cBhvr rctx="PPT">
                                        <p:cTn id="21" dur="indefinite"/>
                                        <p:tgtEl>
                                          <p:spTgt spid="6">
                                            <p:txEl>
                                              <p:pRg st="3" end="3"/>
                                            </p:txEl>
                                          </p:spTgt>
                                        </p:tgtEl>
                                        <p:attrNameLst>
                                          <p:attrName>style.opacity</p:attrName>
                                        </p:attrNameLst>
                                      </p:cBhvr>
                                      <p:to>
                                        <p:strVal val="0.25"/>
                                      </p:to>
                                    </p:set>
                                    <p:animEffect filter="image" prLst="opacity: 0.25">
                                      <p:cBhvr rctx="IE">
                                        <p:cTn id="22" dur="indefinite"/>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par>
                                <p:cTn id="36" presetID="9" presetClass="emph" presetSubtype="0" nodeType="with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mph" presetSubtype="0" nodeType="clickEffect">
                                  <p:stCondLst>
                                    <p:cond delay="0"/>
                                  </p:stCondLst>
                                  <p:childTnLst>
                                    <p:set>
                                      <p:cBhvr rctx="PPT">
                                        <p:cTn id="42" dur="indefinite"/>
                                        <p:tgtEl>
                                          <p:spTgt spid="1029"/>
                                        </p:tgtEl>
                                        <p:attrNameLst>
                                          <p:attrName>style.opacity</p:attrName>
                                        </p:attrNameLst>
                                      </p:cBhvr>
                                      <p:to>
                                        <p:strVal val="1"/>
                                      </p:to>
                                    </p:set>
                                    <p:animEffect filter="image" prLst="opacity: 1">
                                      <p:cBhvr rctx="IE">
                                        <p:cTn id="43" dur="indefinite"/>
                                        <p:tgtEl>
                                          <p:spTgt spid="1029"/>
                                        </p:tgtEl>
                                      </p:cBhvr>
                                    </p:animEffect>
                                  </p:childTnLst>
                                </p:cTn>
                              </p:par>
                              <p:par>
                                <p:cTn id="44" presetID="9" presetClass="emph" presetSubtype="0" nodeType="withEffect">
                                  <p:stCondLst>
                                    <p:cond delay="0"/>
                                  </p:stCondLst>
                                  <p:childTnLst>
                                    <p:set>
                                      <p:cBhvr rctx="PPT">
                                        <p:cTn id="45" dur="indefinite"/>
                                        <p:tgtEl>
                                          <p:spTgt spid="6">
                                            <p:txEl>
                                              <p:pRg st="0" end="0"/>
                                            </p:txEl>
                                          </p:spTgt>
                                        </p:tgtEl>
                                        <p:attrNameLst>
                                          <p:attrName>style.opacity</p:attrName>
                                        </p:attrNameLst>
                                      </p:cBhvr>
                                      <p:to>
                                        <p:strVal val="0"/>
                                      </p:to>
                                    </p:set>
                                    <p:animEffect filter="image" prLst="opacity: 0">
                                      <p:cBhvr rctx="IE">
                                        <p:cTn id="46" dur="indefinite"/>
                                        <p:tgtEl>
                                          <p:spTgt spid="6">
                                            <p:txEl>
                                              <p:pRg st="0" end="0"/>
                                            </p:txEl>
                                          </p:spTgt>
                                        </p:tgtEl>
                                      </p:cBhvr>
                                    </p:animEffect>
                                  </p:childTnLst>
                                </p:cTn>
                              </p:par>
                              <p:par>
                                <p:cTn id="47" presetID="9" presetClass="emph" presetSubtype="0" nodeType="withEffect">
                                  <p:stCondLst>
                                    <p:cond delay="0"/>
                                  </p:stCondLst>
                                  <p:childTnLst>
                                    <p:set>
                                      <p:cBhvr rctx="PPT">
                                        <p:cTn id="48" dur="indefinite"/>
                                        <p:tgtEl>
                                          <p:spTgt spid="6">
                                            <p:txEl>
                                              <p:pRg st="1" end="1"/>
                                            </p:txEl>
                                          </p:spTgt>
                                        </p:tgtEl>
                                        <p:attrNameLst>
                                          <p:attrName>style.opacity</p:attrName>
                                        </p:attrNameLst>
                                      </p:cBhvr>
                                      <p:to>
                                        <p:strVal val="0"/>
                                      </p:to>
                                    </p:set>
                                    <p:animEffect filter="image" prLst="opacity: 0">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0"/>
                                      </p:to>
                                    </p:set>
                                    <p:animEffect filter="image" prLst="opacity: 0">
                                      <p:cBhvr rctx="IE">
                                        <p:cTn id="52" dur="indefinite"/>
                                        <p:tgtEl>
                                          <p:spTgt spid="6">
                                            <p:txEl>
                                              <p:pRg st="2" end="2"/>
                                            </p:txEl>
                                          </p:spTgt>
                                        </p:tgtEl>
                                      </p:cBhvr>
                                    </p:animEffect>
                                  </p:childTnLst>
                                </p:cTn>
                              </p:par>
                              <p:par>
                                <p:cTn id="53" presetID="9" presetClass="emph" presetSubtype="0" nodeType="withEffect">
                                  <p:stCondLst>
                                    <p:cond delay="0"/>
                                  </p:stCondLst>
                                  <p:childTnLst>
                                    <p:set>
                                      <p:cBhvr rctx="PPT">
                                        <p:cTn id="54" dur="indefinite"/>
                                        <p:tgtEl>
                                          <p:spTgt spid="6">
                                            <p:txEl>
                                              <p:pRg st="3" end="3"/>
                                            </p:txEl>
                                          </p:spTgt>
                                        </p:tgtEl>
                                        <p:attrNameLst>
                                          <p:attrName>style.opacity</p:attrName>
                                        </p:attrNameLst>
                                      </p:cBhvr>
                                      <p:to>
                                        <p:strVal val="0"/>
                                      </p:to>
                                    </p:set>
                                    <p:animEffect filter="image" prLst="opacity: 0">
                                      <p:cBhvr rctx="IE">
                                        <p:cTn id="55" dur="indefinite"/>
                                        <p:tgtEl>
                                          <p:spTgt spid="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nodeType="clickEffect">
                                  <p:stCondLst>
                                    <p:cond delay="0"/>
                                  </p:stCondLst>
                                  <p:childTnLst>
                                    <p:set>
                                      <p:cBhvr rctx="PPT">
                                        <p:cTn id="59" dur="indefinite"/>
                                        <p:tgtEl>
                                          <p:spTgt spid="1029"/>
                                        </p:tgtEl>
                                        <p:attrNameLst>
                                          <p:attrName>style.opacity</p:attrName>
                                        </p:attrNameLst>
                                      </p:cBhvr>
                                      <p:to>
                                        <p:strVal val="0"/>
                                      </p:to>
                                    </p:set>
                                    <p:animEffect filter="image" prLst="opacity: 0">
                                      <p:cBhvr rctx="IE">
                                        <p:cTn id="60" dur="indefinite"/>
                                        <p:tgtEl>
                                          <p:spTgt spid="1029"/>
                                        </p:tgtEl>
                                      </p:cBhvr>
                                    </p:animEffect>
                                  </p:childTnLst>
                                </p:cTn>
                              </p:par>
                              <p:par>
                                <p:cTn id="61" presetID="9" presetClass="emph" presetSubtype="0" nodeType="withEffect">
                                  <p:stCondLst>
                                    <p:cond delay="0"/>
                                  </p:stCondLst>
                                  <p:childTnLst>
                                    <p:set>
                                      <p:cBhvr rctx="PPT">
                                        <p:cTn id="62" dur="indefinite"/>
                                        <p:tgtEl>
                                          <p:spTgt spid="6">
                                            <p:txEl>
                                              <p:pRg st="0" end="0"/>
                                            </p:txEl>
                                          </p:spTgt>
                                        </p:tgtEl>
                                        <p:attrNameLst>
                                          <p:attrName>style.opacity</p:attrName>
                                        </p:attrNameLst>
                                      </p:cBhvr>
                                      <p:to>
                                        <p:strVal val="0.25"/>
                                      </p:to>
                                    </p:set>
                                    <p:animEffect filter="image" prLst="opacity: 0.25">
                                      <p:cBhvr rctx="IE">
                                        <p:cTn id="63" dur="indefinite"/>
                                        <p:tgtEl>
                                          <p:spTgt spid="6">
                                            <p:txEl>
                                              <p:pRg st="0" end="0"/>
                                            </p:txEl>
                                          </p:spTgt>
                                        </p:tgtEl>
                                      </p:cBhvr>
                                    </p:animEffect>
                                  </p:childTnLst>
                                </p:cTn>
                              </p:par>
                              <p:par>
                                <p:cTn id="64" presetID="9" presetClass="emph" presetSubtype="0" nodeType="withEffect">
                                  <p:stCondLst>
                                    <p:cond delay="0"/>
                                  </p:stCondLst>
                                  <p:childTnLst>
                                    <p:set>
                                      <p:cBhvr rctx="PPT">
                                        <p:cTn id="65" dur="indefinite"/>
                                        <p:tgtEl>
                                          <p:spTgt spid="6">
                                            <p:txEl>
                                              <p:pRg st="1" end="1"/>
                                            </p:txEl>
                                          </p:spTgt>
                                        </p:tgtEl>
                                        <p:attrNameLst>
                                          <p:attrName>style.opacity</p:attrName>
                                        </p:attrNameLst>
                                      </p:cBhvr>
                                      <p:to>
                                        <p:strVal val="0.25"/>
                                      </p:to>
                                    </p:set>
                                    <p:animEffect filter="image" prLst="opacity: 0.25">
                                      <p:cBhvr rctx="IE">
                                        <p:cTn id="66" dur="indefinite"/>
                                        <p:tgtEl>
                                          <p:spTgt spid="6">
                                            <p:txEl>
                                              <p:pRg st="1" end="1"/>
                                            </p:txEl>
                                          </p:spTgt>
                                        </p:tgtEl>
                                      </p:cBhvr>
                                    </p:animEffect>
                                  </p:childTnLst>
                                </p:cTn>
                              </p:par>
                              <p:par>
                                <p:cTn id="67" presetID="9" presetClass="emph" presetSubtype="0" nodeType="withEffect">
                                  <p:stCondLst>
                                    <p:cond delay="0"/>
                                  </p:stCondLst>
                                  <p:childTnLst>
                                    <p:set>
                                      <p:cBhvr rctx="PPT">
                                        <p:cTn id="68" dur="indefinite"/>
                                        <p:tgtEl>
                                          <p:spTgt spid="6">
                                            <p:txEl>
                                              <p:pRg st="2" end="2"/>
                                            </p:txEl>
                                          </p:spTgt>
                                        </p:tgtEl>
                                        <p:attrNameLst>
                                          <p:attrName>style.opacity</p:attrName>
                                        </p:attrNameLst>
                                      </p:cBhvr>
                                      <p:to>
                                        <p:strVal val="0.25"/>
                                      </p:to>
                                    </p:set>
                                    <p:animEffect filter="image" prLst="opacity: 0.25">
                                      <p:cBhvr rctx="IE">
                                        <p:cTn id="69" dur="indefinite"/>
                                        <p:tgtEl>
                                          <p:spTgt spid="6">
                                            <p:txEl>
                                              <p:pRg st="2" end="2"/>
                                            </p:txEl>
                                          </p:spTgt>
                                        </p:tgtEl>
                                      </p:cBhvr>
                                    </p:animEffect>
                                  </p:childTnLst>
                                </p:cTn>
                              </p:par>
                              <p:par>
                                <p:cTn id="70" presetID="9" presetClass="emph" presetSubtype="0" nodeType="withEffect">
                                  <p:stCondLst>
                                    <p:cond delay="0"/>
                                  </p:stCondLst>
                                  <p:childTnLst>
                                    <p:set>
                                      <p:cBhvr rctx="PPT">
                                        <p:cTn id="71" dur="indefinite"/>
                                        <p:tgtEl>
                                          <p:spTgt spid="6">
                                            <p:txEl>
                                              <p:pRg st="3" end="3"/>
                                            </p:txEl>
                                          </p:spTgt>
                                        </p:tgtEl>
                                        <p:attrNameLst>
                                          <p:attrName>style.opacity</p:attrName>
                                        </p:attrNameLst>
                                      </p:cBhvr>
                                      <p:to>
                                        <p:strVal val="1"/>
                                      </p:to>
                                    </p:set>
                                    <p:animEffect filter="image" prLst="opacity: 1">
                                      <p:cBhvr rctx="IE">
                                        <p:cTn id="72" dur="indefinite"/>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mph" presetSubtype="0" nodeType="clickEffect">
                                  <p:stCondLst>
                                    <p:cond delay="0"/>
                                  </p:stCondLst>
                                  <p:childTnLst>
                                    <p:set>
                                      <p:cBhvr rctx="PPT">
                                        <p:cTn id="76" dur="indefinite"/>
                                        <p:tgtEl>
                                          <p:spTgt spid="1030"/>
                                        </p:tgtEl>
                                        <p:attrNameLst>
                                          <p:attrName>style.opacity</p:attrName>
                                        </p:attrNameLst>
                                      </p:cBhvr>
                                      <p:to>
                                        <p:strVal val="1"/>
                                      </p:to>
                                    </p:set>
                                    <p:animEffect filter="image" prLst="opacity: 1">
                                      <p:cBhvr rctx="IE">
                                        <p:cTn id="77" dur="indefinite"/>
                                        <p:tgtEl>
                                          <p:spTgt spid="1030"/>
                                        </p:tgtEl>
                                      </p:cBhvr>
                                    </p:animEffect>
                                  </p:childTnLst>
                                </p:cTn>
                              </p:par>
                              <p:par>
                                <p:cTn id="78" presetID="9" presetClass="emph" presetSubtype="0" nodeType="withEffect">
                                  <p:stCondLst>
                                    <p:cond delay="0"/>
                                  </p:stCondLst>
                                  <p:childTnLst>
                                    <p:set>
                                      <p:cBhvr rctx="PPT">
                                        <p:cTn id="79" dur="indefinite"/>
                                        <p:tgtEl>
                                          <p:spTgt spid="6">
                                            <p:txEl>
                                              <p:pRg st="0" end="0"/>
                                            </p:txEl>
                                          </p:spTgt>
                                        </p:tgtEl>
                                        <p:attrNameLst>
                                          <p:attrName>style.opacity</p:attrName>
                                        </p:attrNameLst>
                                      </p:cBhvr>
                                      <p:to>
                                        <p:strVal val="0"/>
                                      </p:to>
                                    </p:set>
                                    <p:animEffect filter="image" prLst="opacity: 0">
                                      <p:cBhvr rctx="IE">
                                        <p:cTn id="80" dur="indefinite"/>
                                        <p:tgtEl>
                                          <p:spTgt spid="6">
                                            <p:txEl>
                                              <p:pRg st="0" end="0"/>
                                            </p:txEl>
                                          </p:spTgt>
                                        </p:tgtEl>
                                      </p:cBhvr>
                                    </p:animEffect>
                                  </p:childTnLst>
                                </p:cTn>
                              </p:par>
                              <p:par>
                                <p:cTn id="81" presetID="9" presetClass="emph" presetSubtype="0" nodeType="withEffect">
                                  <p:stCondLst>
                                    <p:cond delay="0"/>
                                  </p:stCondLst>
                                  <p:childTnLst>
                                    <p:set>
                                      <p:cBhvr rctx="PPT">
                                        <p:cTn id="82" dur="indefinite"/>
                                        <p:tgtEl>
                                          <p:spTgt spid="6">
                                            <p:txEl>
                                              <p:pRg st="1" end="1"/>
                                            </p:txEl>
                                          </p:spTgt>
                                        </p:tgtEl>
                                        <p:attrNameLst>
                                          <p:attrName>style.opacity</p:attrName>
                                        </p:attrNameLst>
                                      </p:cBhvr>
                                      <p:to>
                                        <p:strVal val="0"/>
                                      </p:to>
                                    </p:set>
                                    <p:animEffect filter="image" prLst="opacity: 0">
                                      <p:cBhvr rctx="IE">
                                        <p:cTn id="83" dur="indefinite"/>
                                        <p:tgtEl>
                                          <p:spTgt spid="6">
                                            <p:txEl>
                                              <p:pRg st="1" end="1"/>
                                            </p:txEl>
                                          </p:spTgt>
                                        </p:tgtEl>
                                      </p:cBhvr>
                                    </p:animEffect>
                                  </p:childTnLst>
                                </p:cTn>
                              </p:par>
                              <p:par>
                                <p:cTn id="84" presetID="9" presetClass="emph" presetSubtype="0" nodeType="withEffect">
                                  <p:stCondLst>
                                    <p:cond delay="0"/>
                                  </p:stCondLst>
                                  <p:childTnLst>
                                    <p:set>
                                      <p:cBhvr rctx="PPT">
                                        <p:cTn id="85" dur="indefinite"/>
                                        <p:tgtEl>
                                          <p:spTgt spid="6">
                                            <p:txEl>
                                              <p:pRg st="2" end="2"/>
                                            </p:txEl>
                                          </p:spTgt>
                                        </p:tgtEl>
                                        <p:attrNameLst>
                                          <p:attrName>style.opacity</p:attrName>
                                        </p:attrNameLst>
                                      </p:cBhvr>
                                      <p:to>
                                        <p:strVal val="0"/>
                                      </p:to>
                                    </p:set>
                                    <p:animEffect filter="image" prLst="opacity: 0">
                                      <p:cBhvr rctx="IE">
                                        <p:cTn id="86" dur="indefinite"/>
                                        <p:tgtEl>
                                          <p:spTgt spid="6">
                                            <p:txEl>
                                              <p:pRg st="2" end="2"/>
                                            </p:txEl>
                                          </p:spTgt>
                                        </p:tgtEl>
                                      </p:cBhvr>
                                    </p:animEffect>
                                  </p:childTnLst>
                                </p:cTn>
                              </p:par>
                              <p:par>
                                <p:cTn id="87" presetID="9" presetClass="emph" presetSubtype="0" nodeType="withEffect">
                                  <p:stCondLst>
                                    <p:cond delay="0"/>
                                  </p:stCondLst>
                                  <p:childTnLst>
                                    <p:set>
                                      <p:cBhvr rctx="PPT">
                                        <p:cTn id="88" dur="indefinite"/>
                                        <p:tgtEl>
                                          <p:spTgt spid="6">
                                            <p:txEl>
                                              <p:pRg st="3" end="3"/>
                                            </p:txEl>
                                          </p:spTgt>
                                        </p:tgtEl>
                                        <p:attrNameLst>
                                          <p:attrName>style.opacity</p:attrName>
                                        </p:attrNameLst>
                                      </p:cBhvr>
                                      <p:to>
                                        <p:strVal val="0"/>
                                      </p:to>
                                    </p:set>
                                    <p:animEffect filter="image" prLst="opacity: 0">
                                      <p:cBhvr rctx="IE">
                                        <p:cTn id="89"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6134</TotalTime>
  <Words>4974</Words>
  <Application>Microsoft Office PowerPoint</Application>
  <PresentationFormat>Custom</PresentationFormat>
  <Paragraphs>553</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Helvetica Light</vt:lpstr>
      <vt:lpstr>Helvetica Neue</vt:lpstr>
      <vt:lpstr>Helvetica</vt:lpstr>
      <vt:lpstr>Lucida Console</vt:lpstr>
      <vt:lpstr>Lucida Sans Unicode</vt:lpstr>
      <vt:lpstr>Wingdings</vt:lpstr>
      <vt:lpstr>White</vt:lpstr>
      <vt:lpstr>MWR Labs</vt:lpstr>
      <vt:lpstr>MWR Labs</vt:lpstr>
      <vt:lpstr>Macros recap</vt:lpstr>
      <vt:lpstr>Macros recap</vt:lpstr>
      <vt:lpstr>Macros recap</vt:lpstr>
      <vt:lpstr>Macros recap</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VDIs and persistence</vt:lpstr>
      <vt:lpstr>VDIs and persistence</vt:lpstr>
      <vt:lpstr>VDIs and persistence</vt:lpstr>
      <vt:lpstr>VDIs and persistence</vt:lpstr>
      <vt:lpstr>Raising the bar</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WePWNise</vt:lpstr>
      <vt:lpstr>Anti-WePWNise</vt:lpstr>
      <vt:lpstr>Anti-WePWNise</vt:lpstr>
      <vt:lpstr>Anti-WePWNise</vt:lpstr>
      <vt:lpstr>Anti-WePWNise</vt:lpstr>
      <vt:lpstr>MWR Labs</vt:lpstr>
      <vt:lpstr>PowerPoint Presentation</vt:lpstr>
      <vt:lpstr>MWR Labs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1108</cp:revision>
  <dcterms:created xsi:type="dcterms:W3CDTF">2016-03-11T15:59:28Z</dcterms:created>
  <dcterms:modified xsi:type="dcterms:W3CDTF">2016-06-18T12:27:09Z</dcterms:modified>
</cp:coreProperties>
</file>