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6"/>
  </p:notesMasterIdLst>
  <p:sldIdLst>
    <p:sldId id="256" r:id="rId6"/>
    <p:sldId id="257" r:id="rId7"/>
    <p:sldId id="259" r:id="rId8"/>
    <p:sldId id="258" r:id="rId9"/>
    <p:sldId id="260" r:id="rId10"/>
    <p:sldId id="261" r:id="rId11"/>
    <p:sldId id="262" r:id="rId12"/>
    <p:sldId id="263"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7D1AF-2503-42FB-8174-F71395F4AD40}" v="371" dt="2020-07-14T05:09:58.319"/>
    <p1510:client id="{62BC396C-942A-5602-1D7D-FC732BEBA487}" v="208" dt="2020-07-14T12:03:05.899"/>
    <p1510:client id="{E8000643-A02F-4977-BFD6-AA00EAE09653}" v="1067" dt="2020-07-14T05:04:18.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244F0-572A-45AB-A02A-627A42F0942F}" type="datetimeFigureOut">
              <a:rPr lang="es-US" smtClean="0"/>
              <a:t>8/15/2020</a:t>
            </a:fld>
            <a:endParaRPr lang="es-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98BCA-5FAA-43BC-AE78-850B30BA5DC1}" type="slidenum">
              <a:rPr lang="es-US" smtClean="0"/>
              <a:t>‹Nº›</a:t>
            </a:fld>
            <a:endParaRPr lang="es-US"/>
          </a:p>
        </p:txBody>
      </p:sp>
    </p:spTree>
    <p:extLst>
      <p:ext uri="{BB962C8B-B14F-4D97-AF65-F5344CB8AC3E}">
        <p14:creationId xmlns:p14="http://schemas.microsoft.com/office/powerpoint/2010/main" val="67164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D079C-5851-4A42-919C-9A313B9136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1FD481AB-A042-4059-9BEB-1D8B90260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F19D860F-31F2-4C41-9562-5D4F7CB40370}"/>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Marcador de pie de página 4">
            <a:extLst>
              <a:ext uri="{FF2B5EF4-FFF2-40B4-BE49-F238E27FC236}">
                <a16:creationId xmlns:a16="http://schemas.microsoft.com/office/drawing/2014/main" id="{C4ADAB7C-5CCF-4DDD-9DCD-AF1D6FB44C8D}"/>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ED33DC69-6F72-429C-954F-39EF6806D89E}"/>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242406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30EE5-E035-4CE6-AEC4-89E8405A1291}"/>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9B99B352-2D8C-4734-B3F2-470C1912F4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217C4BA-FC56-47B1-A280-B79733B48051}"/>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Marcador de pie de página 4">
            <a:extLst>
              <a:ext uri="{FF2B5EF4-FFF2-40B4-BE49-F238E27FC236}">
                <a16:creationId xmlns:a16="http://schemas.microsoft.com/office/drawing/2014/main" id="{A8ADB6D7-0FB9-4E86-A6F0-2E6D2A8F0276}"/>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124828D1-3864-4694-9490-C3BF91B13375}"/>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241920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0042F97-9533-4D72-9F98-189E36419C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1363F9DF-15ED-441A-8E77-1693465D84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B38DB145-0B2A-411A-9E6B-071DAED297F7}"/>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Marcador de pie de página 4">
            <a:extLst>
              <a:ext uri="{FF2B5EF4-FFF2-40B4-BE49-F238E27FC236}">
                <a16:creationId xmlns:a16="http://schemas.microsoft.com/office/drawing/2014/main" id="{FD578475-D847-44D2-86E9-F0028D5E6234}"/>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507B244E-FA1D-484A-B6FC-22D808A30197}"/>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153047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Footer Placeholder 4"/>
          <p:cNvSpPr>
            <a:spLocks noGrp="1"/>
          </p:cNvSpPr>
          <p:nvPr>
            <p:ph type="ftr" sz="quarter" idx="11"/>
          </p:nvPr>
        </p:nvSpPr>
        <p:spPr/>
        <p:txBody>
          <a:bodyPr/>
          <a:lstStyle/>
          <a:p>
            <a:endParaRPr lang="es-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273479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4213548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Footer Placeholder 4"/>
          <p:cNvSpPr>
            <a:spLocks noGrp="1"/>
          </p:cNvSpPr>
          <p:nvPr>
            <p:ph type="ftr" sz="quarter" idx="11"/>
          </p:nvPr>
        </p:nvSpPr>
        <p:spPr/>
        <p:txBody>
          <a:bodyPr/>
          <a:lstStyle/>
          <a:p>
            <a:endParaRPr lang="es-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240201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Footer Placeholder 5"/>
          <p:cNvSpPr>
            <a:spLocks noGrp="1"/>
          </p:cNvSpPr>
          <p:nvPr>
            <p:ph type="ftr" sz="quarter" idx="11"/>
          </p:nvPr>
        </p:nvSpPr>
        <p:spPr/>
        <p:txBody>
          <a:bodyPr/>
          <a:lstStyle/>
          <a:p>
            <a:endParaRPr lang="es-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374577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EFABBF4-D674-4783-BB32-727125CC2D1B}" type="datetimeFigureOut">
              <a:rPr lang="es-US" smtClean="0"/>
              <a:t>8/15/2020</a:t>
            </a:fld>
            <a:endParaRPr lang="es-US"/>
          </a:p>
        </p:txBody>
      </p:sp>
      <p:sp>
        <p:nvSpPr>
          <p:cNvPr id="8" name="Footer Placeholder 7"/>
          <p:cNvSpPr>
            <a:spLocks noGrp="1"/>
          </p:cNvSpPr>
          <p:nvPr>
            <p:ph type="ftr" sz="quarter" idx="11"/>
          </p:nvPr>
        </p:nvSpPr>
        <p:spPr/>
        <p:txBody>
          <a:bodyPr/>
          <a:lstStyle/>
          <a:p>
            <a:endParaRPr lang="es-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112834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EFABBF4-D674-4783-BB32-727125CC2D1B}" type="datetimeFigureOut">
              <a:rPr lang="es-US" smtClean="0"/>
              <a:t>8/15/2020</a:t>
            </a:fld>
            <a:endParaRPr lang="es-US"/>
          </a:p>
        </p:txBody>
      </p:sp>
      <p:sp>
        <p:nvSpPr>
          <p:cNvPr id="4" name="Footer Placeholder 3"/>
          <p:cNvSpPr>
            <a:spLocks noGrp="1"/>
          </p:cNvSpPr>
          <p:nvPr>
            <p:ph type="ftr" sz="quarter" idx="11"/>
          </p:nvPr>
        </p:nvSpPr>
        <p:spPr/>
        <p:txBody>
          <a:bodyPr/>
          <a:lstStyle/>
          <a:p>
            <a:endParaRPr lang="es-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3968178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ABBF4-D674-4783-BB32-727125CC2D1B}" type="datetimeFigureOut">
              <a:rPr lang="es-US" smtClean="0"/>
              <a:t>8/15/2020</a:t>
            </a:fld>
            <a:endParaRPr lang="es-US"/>
          </a:p>
        </p:txBody>
      </p:sp>
      <p:sp>
        <p:nvSpPr>
          <p:cNvPr id="3" name="Footer Placeholder 2"/>
          <p:cNvSpPr>
            <a:spLocks noGrp="1"/>
          </p:cNvSpPr>
          <p:nvPr>
            <p:ph type="ftr" sz="quarter" idx="11"/>
          </p:nvPr>
        </p:nvSpPr>
        <p:spPr/>
        <p:txBody>
          <a:bodyPr/>
          <a:lstStyle/>
          <a:p>
            <a:endParaRPr lang="es-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548960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346718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ED277-3E2D-48E5-B2A5-64EC305A2C1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E161EE5B-B538-4FE8-831B-6AF9F6FE4C9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A9EEAE33-5B21-4FED-9CA9-F79697835244}"/>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Marcador de pie de página 4">
            <a:extLst>
              <a:ext uri="{FF2B5EF4-FFF2-40B4-BE49-F238E27FC236}">
                <a16:creationId xmlns:a16="http://schemas.microsoft.com/office/drawing/2014/main" id="{46EDA604-A0EA-4FD2-A2C8-DAFF0B594681}"/>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0379C6D3-61E6-4793-91A8-F21C56F8F82A}"/>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3932466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3326728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Footer Placeholder 4"/>
          <p:cNvSpPr>
            <a:spLocks noGrp="1"/>
          </p:cNvSpPr>
          <p:nvPr>
            <p:ph type="ftr" sz="quarter" idx="11"/>
          </p:nvPr>
        </p:nvSpPr>
        <p:spPr/>
        <p:txBody>
          <a:bodyPr/>
          <a:lstStyle/>
          <a:p>
            <a:endParaRPr lang="es-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4088201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Footer Placeholder 4"/>
          <p:cNvSpPr>
            <a:spLocks noGrp="1"/>
          </p:cNvSpPr>
          <p:nvPr>
            <p:ph type="ftr" sz="quarter" idx="11"/>
          </p:nvPr>
        </p:nvSpPr>
        <p:spPr/>
        <p:txBody>
          <a:bodyPr/>
          <a:lstStyle/>
          <a:p>
            <a:endParaRPr lang="es-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41635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13443141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Footer Placeholder 5"/>
          <p:cNvSpPr>
            <a:spLocks noGrp="1"/>
          </p:cNvSpPr>
          <p:nvPr>
            <p:ph type="ftr" sz="quarter" idx="11"/>
          </p:nvPr>
        </p:nvSpPr>
        <p:spPr/>
        <p:txBody>
          <a:bodyPr/>
          <a:lstStyle/>
          <a:p>
            <a:endParaRPr lang="es-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84356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2827152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549497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339537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F0ECC-2FFD-4C31-89BB-76D13CA560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3B07DCE6-0A12-4A36-A476-F034E25C3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F18E94-DDD8-40D6-A3D2-64066D29EAF2}"/>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5" name="Marcador de pie de página 4">
            <a:extLst>
              <a:ext uri="{FF2B5EF4-FFF2-40B4-BE49-F238E27FC236}">
                <a16:creationId xmlns:a16="http://schemas.microsoft.com/office/drawing/2014/main" id="{5FC94D00-0C23-4AC0-B9BB-AA4973F5E18C}"/>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2A96B079-4B87-41C9-81E0-2EFA7262D2D6}"/>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329251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2840B-6FC6-4509-B105-843E367CFA1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120D36D2-A9AA-4DA0-9B4B-B0082917BE3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E7A96FDE-7856-4F0F-BFFA-71B4EC41357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2B0F8839-41F3-46B1-9302-F8F829423F24}"/>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Marcador de pie de página 5">
            <a:extLst>
              <a:ext uri="{FF2B5EF4-FFF2-40B4-BE49-F238E27FC236}">
                <a16:creationId xmlns:a16="http://schemas.microsoft.com/office/drawing/2014/main" id="{E45450AA-6D4F-442B-813B-E999D674ED0D}"/>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BF2AAAF0-2258-4E1D-90F4-976349AEBF42}"/>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341600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ADBD0-2208-4720-8C17-EA7FBE9D08F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27C356E4-F08A-4D65-AE45-3BAF2263E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523606-74E8-4AFC-8659-594A5300A6C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5F54FE43-53DE-4C50-960E-9550C5A29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ECB859C-B6C2-4B57-9EDB-919541DF00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4175ED02-7581-4A19-BD2D-310B213B0CB3}"/>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8" name="Marcador de pie de página 7">
            <a:extLst>
              <a:ext uri="{FF2B5EF4-FFF2-40B4-BE49-F238E27FC236}">
                <a16:creationId xmlns:a16="http://schemas.microsoft.com/office/drawing/2014/main" id="{2C4731C7-BA53-45EC-9F73-FC65D8A278C2}"/>
              </a:ext>
            </a:extLst>
          </p:cNvPr>
          <p:cNvSpPr>
            <a:spLocks noGrp="1"/>
          </p:cNvSpPr>
          <p:nvPr>
            <p:ph type="ftr" sz="quarter" idx="11"/>
          </p:nvPr>
        </p:nvSpPr>
        <p:spPr/>
        <p:txBody>
          <a:bodyPr/>
          <a:lstStyle/>
          <a:p>
            <a:endParaRPr lang="es-US"/>
          </a:p>
        </p:txBody>
      </p:sp>
      <p:sp>
        <p:nvSpPr>
          <p:cNvPr id="9" name="Marcador de número de diapositiva 8">
            <a:extLst>
              <a:ext uri="{FF2B5EF4-FFF2-40B4-BE49-F238E27FC236}">
                <a16:creationId xmlns:a16="http://schemas.microsoft.com/office/drawing/2014/main" id="{D6D101D3-E665-46AD-9036-F20EFF7C04E3}"/>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294152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D9913-00BC-4D62-8635-A3520AEFE455}"/>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132A10BF-134D-4CEE-8A95-A431A152A727}"/>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4" name="Marcador de pie de página 3">
            <a:extLst>
              <a:ext uri="{FF2B5EF4-FFF2-40B4-BE49-F238E27FC236}">
                <a16:creationId xmlns:a16="http://schemas.microsoft.com/office/drawing/2014/main" id="{CE31BBD8-C5AF-4297-B941-CCC3AA0C422C}"/>
              </a:ext>
            </a:extLst>
          </p:cNvPr>
          <p:cNvSpPr>
            <a:spLocks noGrp="1"/>
          </p:cNvSpPr>
          <p:nvPr>
            <p:ph type="ftr" sz="quarter" idx="11"/>
          </p:nvPr>
        </p:nvSpPr>
        <p:spPr/>
        <p:txBody>
          <a:bodyPr/>
          <a:lstStyle/>
          <a:p>
            <a:endParaRPr lang="es-US"/>
          </a:p>
        </p:txBody>
      </p:sp>
      <p:sp>
        <p:nvSpPr>
          <p:cNvPr id="5" name="Marcador de número de diapositiva 4">
            <a:extLst>
              <a:ext uri="{FF2B5EF4-FFF2-40B4-BE49-F238E27FC236}">
                <a16:creationId xmlns:a16="http://schemas.microsoft.com/office/drawing/2014/main" id="{FE708575-79BC-4224-B061-3ED9779A7D3E}"/>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117487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9E4D75-2203-4A0F-BEC6-8C670E909A3A}"/>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3" name="Marcador de pie de página 2">
            <a:extLst>
              <a:ext uri="{FF2B5EF4-FFF2-40B4-BE49-F238E27FC236}">
                <a16:creationId xmlns:a16="http://schemas.microsoft.com/office/drawing/2014/main" id="{C093CADC-913B-4AD8-AC6A-CBACC236C75D}"/>
              </a:ext>
            </a:extLst>
          </p:cNvPr>
          <p:cNvSpPr>
            <a:spLocks noGrp="1"/>
          </p:cNvSpPr>
          <p:nvPr>
            <p:ph type="ftr" sz="quarter" idx="11"/>
          </p:nvPr>
        </p:nvSpPr>
        <p:spPr/>
        <p:txBody>
          <a:bodyPr/>
          <a:lstStyle/>
          <a:p>
            <a:endParaRPr lang="es-US"/>
          </a:p>
        </p:txBody>
      </p:sp>
      <p:sp>
        <p:nvSpPr>
          <p:cNvPr id="4" name="Marcador de número de diapositiva 3">
            <a:extLst>
              <a:ext uri="{FF2B5EF4-FFF2-40B4-BE49-F238E27FC236}">
                <a16:creationId xmlns:a16="http://schemas.microsoft.com/office/drawing/2014/main" id="{D0E11862-A98B-455C-84DB-1359D8B1ABBD}"/>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4355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78F07-C217-4B36-975F-5DB3B9CB9C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B7E2E1B2-93B3-446F-88BE-D50879637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BD366AFA-E727-40A9-BE98-9B20D6731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C3F26A-D36E-471E-9A07-6A57EEB8A4E0}"/>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Marcador de pie de página 5">
            <a:extLst>
              <a:ext uri="{FF2B5EF4-FFF2-40B4-BE49-F238E27FC236}">
                <a16:creationId xmlns:a16="http://schemas.microsoft.com/office/drawing/2014/main" id="{D631E75D-815F-4541-BBEE-69D81370948B}"/>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9DA975D0-7827-4DB8-ADDE-89562B9392C2}"/>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114131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4D42E-1D6F-4D5D-998A-DCC1CB10E7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B687CC7F-254C-4EE0-9A72-0116E21AA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Marcador de texto 3">
            <a:extLst>
              <a:ext uri="{FF2B5EF4-FFF2-40B4-BE49-F238E27FC236}">
                <a16:creationId xmlns:a16="http://schemas.microsoft.com/office/drawing/2014/main" id="{8085BE2A-8278-43FB-8B09-38031646C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9EDC2E-F35D-424F-B900-12266AFAB1D3}"/>
              </a:ext>
            </a:extLst>
          </p:cNvPr>
          <p:cNvSpPr>
            <a:spLocks noGrp="1"/>
          </p:cNvSpPr>
          <p:nvPr>
            <p:ph type="dt" sz="half" idx="10"/>
          </p:nvPr>
        </p:nvSpPr>
        <p:spPr/>
        <p:txBody>
          <a:bodyPr/>
          <a:lstStyle/>
          <a:p>
            <a:fld id="{0EFABBF4-D674-4783-BB32-727125CC2D1B}" type="datetimeFigureOut">
              <a:rPr lang="es-US" smtClean="0"/>
              <a:t>8/15/2020</a:t>
            </a:fld>
            <a:endParaRPr lang="es-US"/>
          </a:p>
        </p:txBody>
      </p:sp>
      <p:sp>
        <p:nvSpPr>
          <p:cNvPr id="6" name="Marcador de pie de página 5">
            <a:extLst>
              <a:ext uri="{FF2B5EF4-FFF2-40B4-BE49-F238E27FC236}">
                <a16:creationId xmlns:a16="http://schemas.microsoft.com/office/drawing/2014/main" id="{A15F27B6-4BFF-4821-9517-F9248E6B2FFC}"/>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932A292F-DC6B-4A36-9B86-EF7E2D622C9D}"/>
              </a:ext>
            </a:extLst>
          </p:cNvPr>
          <p:cNvSpPr>
            <a:spLocks noGrp="1"/>
          </p:cNvSpPr>
          <p:nvPr>
            <p:ph type="sldNum" sz="quarter" idx="12"/>
          </p:nvPr>
        </p:nvSpPr>
        <p:spPr/>
        <p:txBody>
          <a:bodyPr/>
          <a:lstStyle/>
          <a:p>
            <a:fld id="{FC0A51BE-A5A7-400D-B335-0FE882B9E84F}" type="slidenum">
              <a:rPr lang="es-US" smtClean="0"/>
              <a:t>‹Nº›</a:t>
            </a:fld>
            <a:endParaRPr lang="es-US"/>
          </a:p>
        </p:txBody>
      </p:sp>
    </p:spTree>
    <p:extLst>
      <p:ext uri="{BB962C8B-B14F-4D97-AF65-F5344CB8AC3E}">
        <p14:creationId xmlns:p14="http://schemas.microsoft.com/office/powerpoint/2010/main" val="108258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A7E74D6-4896-4D53-B718-FF800357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AFBCC1F2-67EF-4CFD-8B4E-3F307D753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5BD4775-C8B0-4F98-8656-55E3D4B90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ABBF4-D674-4783-BB32-727125CC2D1B}" type="datetimeFigureOut">
              <a:rPr lang="es-US" smtClean="0"/>
              <a:t>8/15/2020</a:t>
            </a:fld>
            <a:endParaRPr lang="es-US"/>
          </a:p>
        </p:txBody>
      </p:sp>
      <p:sp>
        <p:nvSpPr>
          <p:cNvPr id="5" name="Marcador de pie de página 4">
            <a:extLst>
              <a:ext uri="{FF2B5EF4-FFF2-40B4-BE49-F238E27FC236}">
                <a16:creationId xmlns:a16="http://schemas.microsoft.com/office/drawing/2014/main" id="{72DC7BA1-A6BB-44B8-AE29-E1EEF8B2D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a:p>
        </p:txBody>
      </p:sp>
      <p:sp>
        <p:nvSpPr>
          <p:cNvPr id="6" name="Marcador de número de diapositiva 5">
            <a:extLst>
              <a:ext uri="{FF2B5EF4-FFF2-40B4-BE49-F238E27FC236}">
                <a16:creationId xmlns:a16="http://schemas.microsoft.com/office/drawing/2014/main" id="{EB40E7B3-843C-4B3E-B50A-46D13A48E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A51BE-A5A7-400D-B335-0FE882B9E84F}" type="slidenum">
              <a:rPr lang="es-US" smtClean="0"/>
              <a:t>‹Nº›</a:t>
            </a:fld>
            <a:endParaRPr lang="es-US"/>
          </a:p>
        </p:txBody>
      </p:sp>
    </p:spTree>
    <p:extLst>
      <p:ext uri="{BB962C8B-B14F-4D97-AF65-F5344CB8AC3E}">
        <p14:creationId xmlns:p14="http://schemas.microsoft.com/office/powerpoint/2010/main" val="158317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FABBF4-D674-4783-BB32-727125CC2D1B}" type="datetimeFigureOut">
              <a:rPr lang="es-US" smtClean="0"/>
              <a:t>8/15/2020</a:t>
            </a:fld>
            <a:endParaRPr lang="es-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0A51BE-A5A7-400D-B335-0FE882B9E84F}" type="slidenum">
              <a:rPr lang="es-US" smtClean="0"/>
              <a:t>‹Nº›</a:t>
            </a:fld>
            <a:endParaRPr lang="es-US"/>
          </a:p>
        </p:txBody>
      </p:sp>
    </p:spTree>
    <p:extLst>
      <p:ext uri="{BB962C8B-B14F-4D97-AF65-F5344CB8AC3E}">
        <p14:creationId xmlns:p14="http://schemas.microsoft.com/office/powerpoint/2010/main" val="1635077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licaciones3.ecuadorencifras.gob.ec/BIINEC-war/index.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779169A-F67C-4141-A2FF-79CD6E0B8E63}"/>
              </a:ext>
            </a:extLst>
          </p:cNvPr>
          <p:cNvSpPr>
            <a:spLocks noGrp="1"/>
          </p:cNvSpPr>
          <p:nvPr>
            <p:ph type="ctrTitle"/>
          </p:nvPr>
        </p:nvSpPr>
        <p:spPr>
          <a:xfrm>
            <a:off x="4038600" y="1939159"/>
            <a:ext cx="7644627" cy="2751086"/>
          </a:xfrm>
        </p:spPr>
        <p:txBody>
          <a:bodyPr>
            <a:normAutofit/>
          </a:bodyPr>
          <a:lstStyle/>
          <a:p>
            <a:pPr algn="r"/>
            <a:r>
              <a:rPr lang="es-US"/>
              <a:t>Exploración de Datos</a:t>
            </a:r>
          </a:p>
        </p:txBody>
      </p:sp>
      <p:sp>
        <p:nvSpPr>
          <p:cNvPr id="3" name="Subtítulo 2">
            <a:extLst>
              <a:ext uri="{FF2B5EF4-FFF2-40B4-BE49-F238E27FC236}">
                <a16:creationId xmlns:a16="http://schemas.microsoft.com/office/drawing/2014/main" id="{AF41CEC8-2848-44D6-A1C1-36BD7C1E46C7}"/>
              </a:ext>
            </a:extLst>
          </p:cNvPr>
          <p:cNvSpPr>
            <a:spLocks noGrp="1"/>
          </p:cNvSpPr>
          <p:nvPr>
            <p:ph type="subTitle" idx="1"/>
          </p:nvPr>
        </p:nvSpPr>
        <p:spPr>
          <a:xfrm>
            <a:off x="4038600" y="4782320"/>
            <a:ext cx="7644627" cy="1329443"/>
          </a:xfrm>
        </p:spPr>
        <p:txBody>
          <a:bodyPr>
            <a:normAutofit/>
          </a:bodyPr>
          <a:lstStyle/>
          <a:p>
            <a:pPr algn="r"/>
            <a:r>
              <a:rPr lang="es-US"/>
              <a:t>Jorge Flores, Luis Quizhpe, Santiago García</a:t>
            </a:r>
          </a:p>
        </p:txBody>
      </p:sp>
    </p:spTree>
    <p:extLst>
      <p:ext uri="{BB962C8B-B14F-4D97-AF65-F5344CB8AC3E}">
        <p14:creationId xmlns:p14="http://schemas.microsoft.com/office/powerpoint/2010/main" val="23621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0" y="73882"/>
            <a:ext cx="3910555" cy="3355118"/>
          </a:xfrm>
        </p:spPr>
        <p:txBody>
          <a:bodyPr anchor="t">
            <a:normAutofit/>
          </a:bodyPr>
          <a:lstStyle/>
          <a:p>
            <a:r>
              <a:rPr lang="es-ES" sz="3600" dirty="0">
                <a:solidFill>
                  <a:schemeClr val="bg1"/>
                </a:solidFill>
                <a:ea typeface="+mj-lt"/>
                <a:cs typeface="+mj-lt"/>
              </a:rPr>
              <a:t>¿Las personas que recurren al trabajo informal, que nivel de instrucción tienen?</a:t>
            </a:r>
            <a:endParaRPr lang="en-US" dirty="0">
              <a:solidFill>
                <a:schemeClr val="bg1"/>
              </a:solidFill>
              <a:ea typeface="+mj-lt"/>
              <a:cs typeface="+mj-lt"/>
            </a:endParaRPr>
          </a:p>
          <a:p>
            <a:endParaRPr lang="es-ES" sz="3600" dirty="0">
              <a:solidFill>
                <a:schemeClr val="bg1"/>
              </a:solidFill>
              <a:cs typeface="Calibri Light"/>
            </a:endParaRPr>
          </a:p>
        </p:txBody>
      </p:sp>
      <p:sp>
        <p:nvSpPr>
          <p:cNvPr id="5" name="TextBox 4">
            <a:extLst>
              <a:ext uri="{FF2B5EF4-FFF2-40B4-BE49-F238E27FC236}">
                <a16:creationId xmlns:a16="http://schemas.microsoft.com/office/drawing/2014/main" id="{21163E24-D99C-4251-8917-68AE87B8CB8D}"/>
              </a:ext>
            </a:extLst>
          </p:cNvPr>
          <p:cNvSpPr txBox="1"/>
          <p:nvPr/>
        </p:nvSpPr>
        <p:spPr>
          <a:xfrm>
            <a:off x="2450123" y="5756031"/>
            <a:ext cx="91439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data.select</a:t>
            </a:r>
            <a:r>
              <a:rPr lang="en-US" dirty="0">
                <a:ea typeface="+mn-lt"/>
                <a:cs typeface="+mn-lt"/>
              </a:rPr>
              <a:t>("</a:t>
            </a:r>
            <a:r>
              <a:rPr lang="en-US" dirty="0" err="1">
                <a:ea typeface="+mn-lt"/>
                <a:cs typeface="+mn-lt"/>
              </a:rPr>
              <a:t>anio</a:t>
            </a:r>
            <a:r>
              <a:rPr lang="en-US" dirty="0">
                <a:ea typeface="+mn-lt"/>
                <a:cs typeface="+mn-lt"/>
              </a:rPr>
              <a:t>", "</a:t>
            </a:r>
            <a:r>
              <a:rPr lang="en-US" dirty="0" err="1">
                <a:ea typeface="+mn-lt"/>
                <a:cs typeface="+mn-lt"/>
              </a:rPr>
              <a:t>nivel_de_instruccion</a:t>
            </a:r>
            <a:r>
              <a:rPr lang="en-US" dirty="0">
                <a:ea typeface="+mn-lt"/>
                <a:cs typeface="+mn-lt"/>
              </a:rPr>
              <a:t>").where($"</a:t>
            </a:r>
            <a:r>
              <a:rPr lang="en-US" dirty="0" err="1">
                <a:ea typeface="+mn-lt"/>
                <a:cs typeface="+mn-lt"/>
              </a:rPr>
              <a:t>sectorizacion</a:t>
            </a:r>
            <a:r>
              <a:rPr lang="en-US" dirty="0">
                <a:ea typeface="+mn-lt"/>
                <a:cs typeface="+mn-lt"/>
              </a:rPr>
              <a:t>" === "2 - Sector Informal" and $"</a:t>
            </a:r>
            <a:r>
              <a:rPr lang="en-US" dirty="0" err="1">
                <a:ea typeface="+mn-lt"/>
                <a:cs typeface="+mn-lt"/>
              </a:rPr>
              <a:t>anio</a:t>
            </a:r>
            <a:r>
              <a:rPr lang="en-US" dirty="0">
                <a:ea typeface="+mn-lt"/>
                <a:cs typeface="+mn-lt"/>
              </a:rPr>
              <a:t>" === 2015).</a:t>
            </a:r>
            <a:r>
              <a:rPr lang="en-US" dirty="0" err="1">
                <a:ea typeface="+mn-lt"/>
                <a:cs typeface="+mn-lt"/>
              </a:rPr>
              <a:t>groupBy</a:t>
            </a:r>
            <a:r>
              <a:rPr lang="en-US" dirty="0">
                <a:ea typeface="+mn-lt"/>
                <a:cs typeface="+mn-lt"/>
              </a:rPr>
              <a:t>($"</a:t>
            </a:r>
            <a:r>
              <a:rPr lang="en-US" dirty="0" err="1">
                <a:ea typeface="+mn-lt"/>
                <a:cs typeface="+mn-lt"/>
              </a:rPr>
              <a:t>nivel_de_instruccion</a:t>
            </a:r>
            <a:r>
              <a:rPr lang="en-US" dirty="0">
                <a:ea typeface="+mn-lt"/>
                <a:cs typeface="+mn-lt"/>
              </a:rPr>
              <a:t>").count().sort($"</a:t>
            </a:r>
            <a:r>
              <a:rPr lang="en-US" dirty="0" err="1">
                <a:ea typeface="+mn-lt"/>
                <a:cs typeface="+mn-lt"/>
              </a:rPr>
              <a:t>count".desc</a:t>
            </a:r>
            <a:r>
              <a:rPr lang="en-US" dirty="0">
                <a:ea typeface="+mn-lt"/>
                <a:cs typeface="+mn-lt"/>
              </a:rPr>
              <a:t>).show()</a:t>
            </a:r>
            <a:endParaRPr lang="en-US" dirty="0"/>
          </a:p>
        </p:txBody>
      </p:sp>
      <p:pic>
        <p:nvPicPr>
          <p:cNvPr id="6" name="Imagen 5">
            <a:extLst>
              <a:ext uri="{FF2B5EF4-FFF2-40B4-BE49-F238E27FC236}">
                <a16:creationId xmlns:a16="http://schemas.microsoft.com/office/drawing/2014/main" id="{AB9B9B2F-3616-4525-8460-5B4B7E6A858E}"/>
              </a:ext>
            </a:extLst>
          </p:cNvPr>
          <p:cNvPicPr>
            <a:picLocks noChangeAspect="1"/>
          </p:cNvPicPr>
          <p:nvPr/>
        </p:nvPicPr>
        <p:blipFill>
          <a:blip r:embed="rId2"/>
          <a:stretch>
            <a:fillRect/>
          </a:stretch>
        </p:blipFill>
        <p:spPr>
          <a:xfrm>
            <a:off x="4482942" y="709343"/>
            <a:ext cx="7594368" cy="4591050"/>
          </a:xfrm>
          <a:prstGeom prst="rect">
            <a:avLst/>
          </a:prstGeom>
        </p:spPr>
      </p:pic>
    </p:spTree>
    <p:extLst>
      <p:ext uri="{BB962C8B-B14F-4D97-AF65-F5344CB8AC3E}">
        <p14:creationId xmlns:p14="http://schemas.microsoft.com/office/powerpoint/2010/main" val="100814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1" y="73882"/>
            <a:ext cx="4117538" cy="2659891"/>
          </a:xfrm>
        </p:spPr>
        <p:txBody>
          <a:bodyPr anchor="t">
            <a:normAutofit/>
          </a:bodyPr>
          <a:lstStyle/>
          <a:p>
            <a:r>
              <a:rPr lang="es-ES" sz="3600" dirty="0">
                <a:solidFill>
                  <a:schemeClr val="bg1"/>
                </a:solidFill>
              </a:rPr>
              <a:t>¿En qué rama existen más personas con títulos de post grado?</a:t>
            </a:r>
          </a:p>
        </p:txBody>
      </p:sp>
      <p:sp>
        <p:nvSpPr>
          <p:cNvPr id="3" name="TextBox 2">
            <a:extLst>
              <a:ext uri="{FF2B5EF4-FFF2-40B4-BE49-F238E27FC236}">
                <a16:creationId xmlns:a16="http://schemas.microsoft.com/office/drawing/2014/main" id="{12FD2F4F-5AAB-42DA-AE33-E68F04DD7AB9}"/>
              </a:ext>
            </a:extLst>
          </p:cNvPr>
          <p:cNvSpPr txBox="1"/>
          <p:nvPr/>
        </p:nvSpPr>
        <p:spPr>
          <a:xfrm>
            <a:off x="3681047" y="5509846"/>
            <a:ext cx="7514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data.select</a:t>
            </a:r>
            <a:r>
              <a:rPr lang="en-US" dirty="0">
                <a:ea typeface="+mn-lt"/>
                <a:cs typeface="+mn-lt"/>
              </a:rPr>
              <a:t>("</a:t>
            </a:r>
            <a:r>
              <a:rPr lang="en-US" dirty="0" err="1">
                <a:ea typeface="+mn-lt"/>
                <a:cs typeface="+mn-lt"/>
              </a:rPr>
              <a:t>anio</a:t>
            </a:r>
            <a:r>
              <a:rPr lang="en-US" dirty="0">
                <a:ea typeface="+mn-lt"/>
                <a:cs typeface="+mn-lt"/>
              </a:rPr>
              <a:t>", "</a:t>
            </a:r>
            <a:r>
              <a:rPr lang="en-US" dirty="0" err="1">
                <a:ea typeface="+mn-lt"/>
                <a:cs typeface="+mn-lt"/>
              </a:rPr>
              <a:t>rama_actividad</a:t>
            </a:r>
            <a:r>
              <a:rPr lang="en-US" dirty="0">
                <a:ea typeface="+mn-lt"/>
                <a:cs typeface="+mn-lt"/>
              </a:rPr>
              <a:t>").where($"</a:t>
            </a:r>
            <a:r>
              <a:rPr lang="en-US" dirty="0" err="1">
                <a:ea typeface="+mn-lt"/>
                <a:cs typeface="+mn-lt"/>
              </a:rPr>
              <a:t>nivel_de_instruccion</a:t>
            </a:r>
            <a:r>
              <a:rPr lang="en-US" dirty="0">
                <a:ea typeface="+mn-lt"/>
                <a:cs typeface="+mn-lt"/>
              </a:rPr>
              <a:t>" === "10 - Post-</a:t>
            </a:r>
            <a:r>
              <a:rPr lang="en-US" dirty="0" err="1">
                <a:ea typeface="+mn-lt"/>
                <a:cs typeface="+mn-lt"/>
              </a:rPr>
              <a:t>grado</a:t>
            </a:r>
            <a:r>
              <a:rPr lang="en-US" dirty="0">
                <a:ea typeface="+mn-lt"/>
                <a:cs typeface="+mn-lt"/>
              </a:rPr>
              <a:t>").</a:t>
            </a:r>
            <a:r>
              <a:rPr lang="en-US" dirty="0" err="1">
                <a:ea typeface="+mn-lt"/>
                <a:cs typeface="+mn-lt"/>
              </a:rPr>
              <a:t>groupBy</a:t>
            </a:r>
            <a:r>
              <a:rPr lang="en-US" dirty="0">
                <a:ea typeface="+mn-lt"/>
                <a:cs typeface="+mn-lt"/>
              </a:rPr>
              <a:t>($"</a:t>
            </a:r>
            <a:r>
              <a:rPr lang="en-US" dirty="0" err="1">
                <a:ea typeface="+mn-lt"/>
                <a:cs typeface="+mn-lt"/>
              </a:rPr>
              <a:t>rama_actividad</a:t>
            </a:r>
            <a:r>
              <a:rPr lang="en-US" dirty="0">
                <a:ea typeface="+mn-lt"/>
                <a:cs typeface="+mn-lt"/>
              </a:rPr>
              <a:t>").count().sort($"</a:t>
            </a:r>
            <a:r>
              <a:rPr lang="en-US" dirty="0" err="1">
                <a:ea typeface="+mn-lt"/>
                <a:cs typeface="+mn-lt"/>
              </a:rPr>
              <a:t>count".desc</a:t>
            </a:r>
            <a:r>
              <a:rPr lang="en-US" dirty="0">
                <a:ea typeface="+mn-lt"/>
                <a:cs typeface="+mn-lt"/>
              </a:rPr>
              <a:t>).show()</a:t>
            </a:r>
          </a:p>
        </p:txBody>
      </p:sp>
      <p:pic>
        <p:nvPicPr>
          <p:cNvPr id="6" name="Imagen 5">
            <a:extLst>
              <a:ext uri="{FF2B5EF4-FFF2-40B4-BE49-F238E27FC236}">
                <a16:creationId xmlns:a16="http://schemas.microsoft.com/office/drawing/2014/main" id="{C9518CD4-2738-4142-8F5B-E1F5C0BD3F51}"/>
              </a:ext>
            </a:extLst>
          </p:cNvPr>
          <p:cNvPicPr>
            <a:picLocks noChangeAspect="1"/>
          </p:cNvPicPr>
          <p:nvPr/>
        </p:nvPicPr>
        <p:blipFill>
          <a:blip r:embed="rId2"/>
          <a:stretch>
            <a:fillRect/>
          </a:stretch>
        </p:blipFill>
        <p:spPr>
          <a:xfrm>
            <a:off x="4618990" y="998023"/>
            <a:ext cx="7200900" cy="3810000"/>
          </a:xfrm>
          <a:prstGeom prst="rect">
            <a:avLst/>
          </a:prstGeom>
        </p:spPr>
      </p:pic>
    </p:spTree>
    <p:extLst>
      <p:ext uri="{BB962C8B-B14F-4D97-AF65-F5344CB8AC3E}">
        <p14:creationId xmlns:p14="http://schemas.microsoft.com/office/powerpoint/2010/main" val="1037639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0" y="73882"/>
            <a:ext cx="3910555" cy="3355118"/>
          </a:xfrm>
        </p:spPr>
        <p:txBody>
          <a:bodyPr anchor="t">
            <a:normAutofit fontScale="90000"/>
          </a:bodyPr>
          <a:lstStyle/>
          <a:p>
            <a:r>
              <a:rPr lang="es-ES" sz="3600" dirty="0">
                <a:solidFill>
                  <a:schemeClr val="bg1"/>
                </a:solidFill>
              </a:rPr>
              <a:t>¿Según la etnia, en donde existen más personas analfabetas y en donde existen más personas que han adquirido un título superior al cuarto nivel?</a:t>
            </a:r>
          </a:p>
        </p:txBody>
      </p:sp>
      <p:sp>
        <p:nvSpPr>
          <p:cNvPr id="5" name="TextBox 4">
            <a:extLst>
              <a:ext uri="{FF2B5EF4-FFF2-40B4-BE49-F238E27FC236}">
                <a16:creationId xmlns:a16="http://schemas.microsoft.com/office/drawing/2014/main" id="{F2609B2E-4CAF-4E57-A062-B16641FEB4B9}"/>
              </a:ext>
            </a:extLst>
          </p:cNvPr>
          <p:cNvSpPr txBox="1"/>
          <p:nvPr/>
        </p:nvSpPr>
        <p:spPr>
          <a:xfrm>
            <a:off x="3192585" y="5939692"/>
            <a:ext cx="78779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val</a:t>
            </a:r>
            <a:r>
              <a:rPr lang="en-US" dirty="0"/>
              <a:t> </a:t>
            </a:r>
            <a:r>
              <a:rPr lang="en-US" dirty="0" err="1"/>
              <a:t>dataEtniaInst</a:t>
            </a:r>
            <a:r>
              <a:rPr lang="en-US" dirty="0"/>
              <a:t> = </a:t>
            </a:r>
            <a:r>
              <a:rPr lang="en-US" dirty="0" err="1"/>
              <a:t>data.groupBy</a:t>
            </a:r>
            <a:r>
              <a:rPr lang="en-US" dirty="0"/>
              <a:t>("</a:t>
            </a:r>
            <a:r>
              <a:rPr lang="en-US" dirty="0" err="1"/>
              <a:t>etnia</a:t>
            </a:r>
            <a:r>
              <a:rPr lang="en-US" dirty="0"/>
              <a:t>").pivot("</a:t>
            </a:r>
            <a:r>
              <a:rPr lang="en-US" dirty="0" err="1"/>
              <a:t>nivel_de_instruccion</a:t>
            </a:r>
            <a:r>
              <a:rPr lang="en-US" dirty="0"/>
              <a:t>").</a:t>
            </a:r>
            <a:r>
              <a:rPr lang="en-US" dirty="0" err="1"/>
              <a:t>agg</a:t>
            </a:r>
            <a:r>
              <a:rPr lang="en-US" dirty="0"/>
              <a:t>(count($"</a:t>
            </a:r>
            <a:r>
              <a:rPr lang="en-US" dirty="0" err="1"/>
              <a:t>etnia</a:t>
            </a:r>
            <a:r>
              <a:rPr lang="en-US" dirty="0"/>
              <a:t>"))</a:t>
            </a:r>
          </a:p>
        </p:txBody>
      </p:sp>
      <p:pic>
        <p:nvPicPr>
          <p:cNvPr id="7" name="Imagen 6">
            <a:extLst>
              <a:ext uri="{FF2B5EF4-FFF2-40B4-BE49-F238E27FC236}">
                <a16:creationId xmlns:a16="http://schemas.microsoft.com/office/drawing/2014/main" id="{A1267C27-EB91-4C18-B6D8-79001FE9B132}"/>
              </a:ext>
            </a:extLst>
          </p:cNvPr>
          <p:cNvPicPr>
            <a:picLocks noChangeAspect="1"/>
          </p:cNvPicPr>
          <p:nvPr/>
        </p:nvPicPr>
        <p:blipFill>
          <a:blip r:embed="rId2"/>
          <a:stretch>
            <a:fillRect/>
          </a:stretch>
        </p:blipFill>
        <p:spPr>
          <a:xfrm>
            <a:off x="4536021" y="388571"/>
            <a:ext cx="7506508" cy="5162550"/>
          </a:xfrm>
          <a:prstGeom prst="rect">
            <a:avLst/>
          </a:prstGeom>
        </p:spPr>
      </p:pic>
    </p:spTree>
    <p:extLst>
      <p:ext uri="{BB962C8B-B14F-4D97-AF65-F5344CB8AC3E}">
        <p14:creationId xmlns:p14="http://schemas.microsoft.com/office/powerpoint/2010/main" val="13866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2235320" y="275815"/>
            <a:ext cx="6802150" cy="1388141"/>
          </a:xfrm>
        </p:spPr>
        <p:txBody>
          <a:bodyPr anchor="t">
            <a:normAutofit fontScale="90000"/>
          </a:bodyPr>
          <a:lstStyle/>
          <a:p>
            <a:r>
              <a:rPr lang="es-ES" sz="3600" dirty="0">
                <a:solidFill>
                  <a:srgbClr val="002060"/>
                </a:solidFill>
              </a:rPr>
              <a:t>¿En qué rama se encuentra un mayor ingreso laboral promedio?</a:t>
            </a:r>
          </a:p>
        </p:txBody>
      </p:sp>
      <p:sp>
        <p:nvSpPr>
          <p:cNvPr id="3" name="CuadroTexto 2">
            <a:extLst>
              <a:ext uri="{FF2B5EF4-FFF2-40B4-BE49-F238E27FC236}">
                <a16:creationId xmlns:a16="http://schemas.microsoft.com/office/drawing/2014/main" id="{91733C2A-0206-457E-88DD-4CBB3907629A}"/>
              </a:ext>
            </a:extLst>
          </p:cNvPr>
          <p:cNvSpPr txBox="1"/>
          <p:nvPr/>
        </p:nvSpPr>
        <p:spPr>
          <a:xfrm>
            <a:off x="1679234" y="6216939"/>
            <a:ext cx="10309566" cy="923330"/>
          </a:xfrm>
          <a:prstGeom prst="rect">
            <a:avLst/>
          </a:prstGeom>
          <a:noFill/>
        </p:spPr>
        <p:txBody>
          <a:bodyPr wrap="square" rtlCol="0">
            <a:spAutoFit/>
          </a:bodyPr>
          <a:lstStyle/>
          <a:p>
            <a:r>
              <a:rPr lang="es-US" dirty="0" err="1"/>
              <a:t>data.groupBy</a:t>
            </a:r>
            <a:r>
              <a:rPr lang="es-US" dirty="0"/>
              <a:t>("</a:t>
            </a:r>
            <a:r>
              <a:rPr lang="es-US" dirty="0" err="1"/>
              <a:t>rama_actividad</a:t>
            </a:r>
            <a:r>
              <a:rPr lang="es-US" dirty="0"/>
              <a:t>").</a:t>
            </a:r>
            <a:r>
              <a:rPr lang="es-US" dirty="0" err="1"/>
              <a:t>avg</a:t>
            </a:r>
            <a:r>
              <a:rPr lang="es-US" dirty="0"/>
              <a:t>("</a:t>
            </a:r>
            <a:r>
              <a:rPr lang="es-US" dirty="0" err="1"/>
              <a:t>ingreso_laboral</a:t>
            </a:r>
            <a:r>
              <a:rPr lang="es-US" dirty="0"/>
              <a:t>").</a:t>
            </a:r>
            <a:r>
              <a:rPr lang="es-US" dirty="0" err="1"/>
              <a:t>sort</a:t>
            </a:r>
            <a:r>
              <a:rPr lang="es-US" dirty="0"/>
              <a:t>($"</a:t>
            </a:r>
            <a:r>
              <a:rPr lang="es-US" dirty="0" err="1"/>
              <a:t>avg</a:t>
            </a:r>
            <a:r>
              <a:rPr lang="es-US" dirty="0"/>
              <a:t>(</a:t>
            </a:r>
            <a:r>
              <a:rPr lang="es-US" dirty="0" err="1"/>
              <a:t>ingreso_laboral</a:t>
            </a:r>
            <a:r>
              <a:rPr lang="es-US" dirty="0"/>
              <a:t>)".</a:t>
            </a:r>
            <a:r>
              <a:rPr lang="es-US" dirty="0" err="1"/>
              <a:t>desc</a:t>
            </a:r>
            <a:r>
              <a:rPr lang="es-US" dirty="0"/>
              <a:t>).show(23, false)</a:t>
            </a:r>
          </a:p>
          <a:p>
            <a:endParaRPr lang="es-US" dirty="0"/>
          </a:p>
          <a:p>
            <a:endParaRPr lang="es-US" dirty="0"/>
          </a:p>
        </p:txBody>
      </p:sp>
      <p:pic>
        <p:nvPicPr>
          <p:cNvPr id="6" name="Imagen 5">
            <a:extLst>
              <a:ext uri="{FF2B5EF4-FFF2-40B4-BE49-F238E27FC236}">
                <a16:creationId xmlns:a16="http://schemas.microsoft.com/office/drawing/2014/main" id="{E843BE87-F528-4490-B670-E32F994FFE64}"/>
              </a:ext>
            </a:extLst>
          </p:cNvPr>
          <p:cNvPicPr>
            <a:picLocks noChangeAspect="1"/>
          </p:cNvPicPr>
          <p:nvPr/>
        </p:nvPicPr>
        <p:blipFill>
          <a:blip r:embed="rId2"/>
          <a:stretch>
            <a:fillRect/>
          </a:stretch>
        </p:blipFill>
        <p:spPr>
          <a:xfrm>
            <a:off x="639587" y="1486382"/>
            <a:ext cx="11349213" cy="4490891"/>
          </a:xfrm>
          <a:prstGeom prst="rect">
            <a:avLst/>
          </a:prstGeom>
        </p:spPr>
      </p:pic>
    </p:spTree>
    <p:extLst>
      <p:ext uri="{BB962C8B-B14F-4D97-AF65-F5344CB8AC3E}">
        <p14:creationId xmlns:p14="http://schemas.microsoft.com/office/powerpoint/2010/main" val="254972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435490" y="0"/>
            <a:ext cx="3910555" cy="3355118"/>
          </a:xfrm>
        </p:spPr>
        <p:txBody>
          <a:bodyPr vert="horz" lIns="91440" tIns="45720" rIns="91440" bIns="45720" rtlCol="0" anchor="t">
            <a:normAutofit/>
          </a:bodyPr>
          <a:lstStyle/>
          <a:p>
            <a:r>
              <a:rPr lang="es-ES" dirty="0">
                <a:solidFill>
                  <a:srgbClr val="002060"/>
                </a:solidFill>
              </a:rPr>
              <a:t>¿Con qué tipo de sectorización los ecuatorianos generan más ingresos?</a:t>
            </a:r>
          </a:p>
        </p:txBody>
      </p:sp>
      <p:sp>
        <p:nvSpPr>
          <p:cNvPr id="3" name="CuadroTexto 2">
            <a:extLst>
              <a:ext uri="{FF2B5EF4-FFF2-40B4-BE49-F238E27FC236}">
                <a16:creationId xmlns:a16="http://schemas.microsoft.com/office/drawing/2014/main" id="{F85F02B6-89B6-422B-8401-02C1C8509292}"/>
              </a:ext>
            </a:extLst>
          </p:cNvPr>
          <p:cNvSpPr txBox="1"/>
          <p:nvPr/>
        </p:nvSpPr>
        <p:spPr>
          <a:xfrm>
            <a:off x="1087488" y="6017072"/>
            <a:ext cx="11183326" cy="369332"/>
          </a:xfrm>
          <a:prstGeom prst="rect">
            <a:avLst/>
          </a:prstGeom>
          <a:noFill/>
        </p:spPr>
        <p:txBody>
          <a:bodyPr wrap="square" rtlCol="0">
            <a:spAutoFit/>
          </a:bodyPr>
          <a:lstStyle/>
          <a:p>
            <a:r>
              <a:rPr lang="en-US" dirty="0" err="1"/>
              <a:t>data.groupBy</a:t>
            </a:r>
            <a:r>
              <a:rPr lang="en-US" dirty="0"/>
              <a:t>("</a:t>
            </a:r>
            <a:r>
              <a:rPr lang="en-US" dirty="0" err="1"/>
              <a:t>sectorizacion</a:t>
            </a:r>
            <a:r>
              <a:rPr lang="en-US" dirty="0"/>
              <a:t>").avg("</a:t>
            </a:r>
            <a:r>
              <a:rPr lang="en-US" dirty="0" err="1"/>
              <a:t>ingreso_laboral</a:t>
            </a:r>
            <a:r>
              <a:rPr lang="en-US" dirty="0"/>
              <a:t>").sort($"avg(</a:t>
            </a:r>
            <a:r>
              <a:rPr lang="en-US" dirty="0" err="1"/>
              <a:t>ingreso_laboral</a:t>
            </a:r>
            <a:r>
              <a:rPr lang="en-US" dirty="0"/>
              <a:t>)".desc).show(false)</a:t>
            </a:r>
            <a:endParaRPr lang="es-US" dirty="0"/>
          </a:p>
        </p:txBody>
      </p:sp>
      <p:pic>
        <p:nvPicPr>
          <p:cNvPr id="6" name="Imagen 5">
            <a:extLst>
              <a:ext uri="{FF2B5EF4-FFF2-40B4-BE49-F238E27FC236}">
                <a16:creationId xmlns:a16="http://schemas.microsoft.com/office/drawing/2014/main" id="{6EBEBC94-326B-45C1-A104-B426E27B4DC6}"/>
              </a:ext>
            </a:extLst>
          </p:cNvPr>
          <p:cNvPicPr>
            <a:picLocks noChangeAspect="1"/>
          </p:cNvPicPr>
          <p:nvPr/>
        </p:nvPicPr>
        <p:blipFill>
          <a:blip r:embed="rId2"/>
          <a:stretch>
            <a:fillRect/>
          </a:stretch>
        </p:blipFill>
        <p:spPr>
          <a:xfrm>
            <a:off x="4847207" y="1677559"/>
            <a:ext cx="6152225" cy="4081092"/>
          </a:xfrm>
          <a:prstGeom prst="rect">
            <a:avLst/>
          </a:prstGeom>
        </p:spPr>
      </p:pic>
    </p:spTree>
    <p:extLst>
      <p:ext uri="{BB962C8B-B14F-4D97-AF65-F5344CB8AC3E}">
        <p14:creationId xmlns:p14="http://schemas.microsoft.com/office/powerpoint/2010/main" val="50803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547251" y="430336"/>
            <a:ext cx="4023676" cy="2659891"/>
          </a:xfrm>
        </p:spPr>
        <p:txBody>
          <a:bodyPr vert="horz" lIns="91440" tIns="45720" rIns="91440" bIns="45720" rtlCol="0" anchor="t">
            <a:normAutofit/>
          </a:bodyPr>
          <a:lstStyle/>
          <a:p>
            <a:r>
              <a:rPr lang="es-ES" dirty="0">
                <a:solidFill>
                  <a:srgbClr val="002060"/>
                </a:solidFill>
              </a:rPr>
              <a:t>¿Cuál es el grupo étnico con menor remuneración ?</a:t>
            </a:r>
          </a:p>
        </p:txBody>
      </p:sp>
      <p:sp>
        <p:nvSpPr>
          <p:cNvPr id="7" name="CuadroTexto 6">
            <a:extLst>
              <a:ext uri="{FF2B5EF4-FFF2-40B4-BE49-F238E27FC236}">
                <a16:creationId xmlns:a16="http://schemas.microsoft.com/office/drawing/2014/main" id="{EDF85312-BCE1-4E2A-9C5E-3A42D61E05F0}"/>
              </a:ext>
            </a:extLst>
          </p:cNvPr>
          <p:cNvSpPr txBox="1"/>
          <p:nvPr/>
        </p:nvSpPr>
        <p:spPr>
          <a:xfrm>
            <a:off x="1547251" y="5817093"/>
            <a:ext cx="10302240" cy="369332"/>
          </a:xfrm>
          <a:prstGeom prst="rect">
            <a:avLst/>
          </a:prstGeom>
          <a:noFill/>
        </p:spPr>
        <p:txBody>
          <a:bodyPr wrap="square">
            <a:spAutoFit/>
          </a:bodyPr>
          <a:lstStyle/>
          <a:p>
            <a:r>
              <a:rPr lang="es-EC" dirty="0" err="1"/>
              <a:t>data.groupBy</a:t>
            </a:r>
            <a:r>
              <a:rPr lang="es-EC" dirty="0"/>
              <a:t>("etnia").</a:t>
            </a:r>
            <a:r>
              <a:rPr lang="es-EC" dirty="0" err="1"/>
              <a:t>avg</a:t>
            </a:r>
            <a:r>
              <a:rPr lang="es-EC" dirty="0"/>
              <a:t>("</a:t>
            </a:r>
            <a:r>
              <a:rPr lang="es-EC" dirty="0" err="1"/>
              <a:t>ingreso_laboral</a:t>
            </a:r>
            <a:r>
              <a:rPr lang="es-EC" dirty="0"/>
              <a:t>").</a:t>
            </a:r>
            <a:r>
              <a:rPr lang="es-EC" dirty="0" err="1"/>
              <a:t>sort</a:t>
            </a:r>
            <a:r>
              <a:rPr lang="es-EC" dirty="0"/>
              <a:t>($"</a:t>
            </a:r>
            <a:r>
              <a:rPr lang="es-EC" dirty="0" err="1"/>
              <a:t>avg</a:t>
            </a:r>
            <a:r>
              <a:rPr lang="es-EC" dirty="0"/>
              <a:t>(</a:t>
            </a:r>
            <a:r>
              <a:rPr lang="es-EC" dirty="0" err="1"/>
              <a:t>ingreso_laboral</a:t>
            </a:r>
            <a:r>
              <a:rPr lang="es-EC" dirty="0"/>
              <a:t>)").show(1, false)</a:t>
            </a:r>
          </a:p>
        </p:txBody>
      </p:sp>
      <p:pic>
        <p:nvPicPr>
          <p:cNvPr id="4" name="Imagen 3">
            <a:extLst>
              <a:ext uri="{FF2B5EF4-FFF2-40B4-BE49-F238E27FC236}">
                <a16:creationId xmlns:a16="http://schemas.microsoft.com/office/drawing/2014/main" id="{25C9B7E1-13CC-440A-A13C-0FCB09F2841A}"/>
              </a:ext>
            </a:extLst>
          </p:cNvPr>
          <p:cNvPicPr>
            <a:picLocks noChangeAspect="1"/>
          </p:cNvPicPr>
          <p:nvPr/>
        </p:nvPicPr>
        <p:blipFill>
          <a:blip r:embed="rId2"/>
          <a:stretch>
            <a:fillRect/>
          </a:stretch>
        </p:blipFill>
        <p:spPr>
          <a:xfrm>
            <a:off x="5667757" y="979364"/>
            <a:ext cx="4976992" cy="4436015"/>
          </a:xfrm>
          <a:prstGeom prst="rect">
            <a:avLst/>
          </a:prstGeom>
        </p:spPr>
      </p:pic>
    </p:spTree>
    <p:extLst>
      <p:ext uri="{BB962C8B-B14F-4D97-AF65-F5344CB8AC3E}">
        <p14:creationId xmlns:p14="http://schemas.microsoft.com/office/powerpoint/2010/main" val="156240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608211" y="124682"/>
            <a:ext cx="4117538" cy="1868040"/>
          </a:xfrm>
        </p:spPr>
        <p:txBody>
          <a:bodyPr vert="horz" lIns="91440" tIns="45720" rIns="91440" bIns="45720" rtlCol="0" anchor="t">
            <a:normAutofit fontScale="90000"/>
          </a:bodyPr>
          <a:lstStyle/>
          <a:p>
            <a:r>
              <a:rPr lang="es-ES" dirty="0">
                <a:solidFill>
                  <a:srgbClr val="002060"/>
                </a:solidFill>
              </a:rPr>
              <a:t>¿En qué año los indígenas obtuvieron más ingresos?</a:t>
            </a:r>
          </a:p>
        </p:txBody>
      </p:sp>
      <p:sp>
        <p:nvSpPr>
          <p:cNvPr id="7" name="CuadroTexto 6">
            <a:extLst>
              <a:ext uri="{FF2B5EF4-FFF2-40B4-BE49-F238E27FC236}">
                <a16:creationId xmlns:a16="http://schemas.microsoft.com/office/drawing/2014/main" id="{A8968BA9-1985-45B6-8A71-E9A3342FE94D}"/>
              </a:ext>
            </a:extLst>
          </p:cNvPr>
          <p:cNvSpPr txBox="1"/>
          <p:nvPr/>
        </p:nvSpPr>
        <p:spPr>
          <a:xfrm>
            <a:off x="1250046" y="5226574"/>
            <a:ext cx="10586354" cy="1200329"/>
          </a:xfrm>
          <a:prstGeom prst="rect">
            <a:avLst/>
          </a:prstGeom>
          <a:noFill/>
        </p:spPr>
        <p:txBody>
          <a:bodyPr wrap="square">
            <a:spAutoFit/>
          </a:bodyPr>
          <a:lstStyle/>
          <a:p>
            <a:r>
              <a:rPr lang="es-EC" dirty="0"/>
              <a:t>val </a:t>
            </a:r>
            <a:r>
              <a:rPr lang="es-EC" dirty="0" err="1"/>
              <a:t>etniaIndig</a:t>
            </a:r>
            <a:r>
              <a:rPr lang="es-EC" dirty="0"/>
              <a:t> = </a:t>
            </a:r>
            <a:r>
              <a:rPr lang="es-EC" dirty="0" err="1"/>
              <a:t>data.where</a:t>
            </a:r>
            <a:r>
              <a:rPr lang="es-EC" dirty="0"/>
              <a:t>($"etnia" === "1 - Indígena")</a:t>
            </a:r>
          </a:p>
          <a:p>
            <a:endParaRPr lang="es-EC" dirty="0"/>
          </a:p>
          <a:p>
            <a:r>
              <a:rPr lang="es-EC" dirty="0" err="1"/>
              <a:t>etniaIndig.groupBy</a:t>
            </a:r>
            <a:r>
              <a:rPr lang="es-EC" dirty="0"/>
              <a:t>("</a:t>
            </a:r>
            <a:r>
              <a:rPr lang="es-EC" dirty="0" err="1"/>
              <a:t>anio</a:t>
            </a:r>
            <a:r>
              <a:rPr lang="es-EC" dirty="0"/>
              <a:t>").</a:t>
            </a:r>
            <a:r>
              <a:rPr lang="es-EC" dirty="0" err="1"/>
              <a:t>avg</a:t>
            </a:r>
            <a:r>
              <a:rPr lang="es-EC" dirty="0"/>
              <a:t>("</a:t>
            </a:r>
            <a:r>
              <a:rPr lang="es-EC" dirty="0" err="1"/>
              <a:t>ingreso_laboral</a:t>
            </a:r>
            <a:r>
              <a:rPr lang="es-EC" dirty="0"/>
              <a:t>").</a:t>
            </a:r>
            <a:r>
              <a:rPr lang="es-EC" dirty="0" err="1"/>
              <a:t>sort</a:t>
            </a:r>
            <a:r>
              <a:rPr lang="es-EC" dirty="0"/>
              <a:t>($"</a:t>
            </a:r>
            <a:r>
              <a:rPr lang="es-EC" dirty="0" err="1"/>
              <a:t>avg</a:t>
            </a:r>
            <a:r>
              <a:rPr lang="es-EC" dirty="0"/>
              <a:t>(</a:t>
            </a:r>
            <a:r>
              <a:rPr lang="es-EC" dirty="0" err="1"/>
              <a:t>ingreso_laboral</a:t>
            </a:r>
            <a:r>
              <a:rPr lang="es-EC" dirty="0"/>
              <a:t>)".</a:t>
            </a:r>
            <a:r>
              <a:rPr lang="es-EC" dirty="0" err="1"/>
              <a:t>desc</a:t>
            </a:r>
            <a:r>
              <a:rPr lang="es-EC" dirty="0"/>
              <a:t>).show(1, false)</a:t>
            </a:r>
          </a:p>
        </p:txBody>
      </p:sp>
      <p:pic>
        <p:nvPicPr>
          <p:cNvPr id="4" name="Imagen 3">
            <a:extLst>
              <a:ext uri="{FF2B5EF4-FFF2-40B4-BE49-F238E27FC236}">
                <a16:creationId xmlns:a16="http://schemas.microsoft.com/office/drawing/2014/main" id="{4894D100-971A-46B4-A188-5EE7F2F1D3C1}"/>
              </a:ext>
            </a:extLst>
          </p:cNvPr>
          <p:cNvPicPr>
            <a:picLocks noChangeAspect="1"/>
          </p:cNvPicPr>
          <p:nvPr/>
        </p:nvPicPr>
        <p:blipFill>
          <a:blip r:embed="rId2"/>
          <a:stretch>
            <a:fillRect/>
          </a:stretch>
        </p:blipFill>
        <p:spPr>
          <a:xfrm>
            <a:off x="5021831" y="1127517"/>
            <a:ext cx="6347210" cy="3498326"/>
          </a:xfrm>
          <a:prstGeom prst="rect">
            <a:avLst/>
          </a:prstGeom>
        </p:spPr>
      </p:pic>
    </p:spTree>
    <p:extLst>
      <p:ext uri="{BB962C8B-B14F-4D97-AF65-F5344CB8AC3E}">
        <p14:creationId xmlns:p14="http://schemas.microsoft.com/office/powerpoint/2010/main" val="393775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537090" y="73882"/>
            <a:ext cx="4117538" cy="2415318"/>
          </a:xfrm>
        </p:spPr>
        <p:txBody>
          <a:bodyPr vert="horz" lIns="91440" tIns="45720" rIns="91440" bIns="45720" rtlCol="0" anchor="t">
            <a:normAutofit/>
          </a:bodyPr>
          <a:lstStyle/>
          <a:p>
            <a:r>
              <a:rPr lang="es-ES" dirty="0">
                <a:solidFill>
                  <a:srgbClr val="002060"/>
                </a:solidFill>
              </a:rPr>
              <a:t>¿Existe una brecha salarial entre hombres y mujeres ?</a:t>
            </a:r>
          </a:p>
        </p:txBody>
      </p:sp>
      <p:sp>
        <p:nvSpPr>
          <p:cNvPr id="7" name="CuadroTexto 6">
            <a:extLst>
              <a:ext uri="{FF2B5EF4-FFF2-40B4-BE49-F238E27FC236}">
                <a16:creationId xmlns:a16="http://schemas.microsoft.com/office/drawing/2014/main" id="{DE56CBA2-FFD9-4627-8C08-D110BDC5EA93}"/>
              </a:ext>
            </a:extLst>
          </p:cNvPr>
          <p:cNvSpPr txBox="1"/>
          <p:nvPr/>
        </p:nvSpPr>
        <p:spPr>
          <a:xfrm>
            <a:off x="1283090" y="5444300"/>
            <a:ext cx="10452310" cy="369332"/>
          </a:xfrm>
          <a:prstGeom prst="rect">
            <a:avLst/>
          </a:prstGeom>
          <a:noFill/>
        </p:spPr>
        <p:txBody>
          <a:bodyPr wrap="square">
            <a:spAutoFit/>
          </a:bodyPr>
          <a:lstStyle/>
          <a:p>
            <a:r>
              <a:rPr lang="es-EC" dirty="0" err="1"/>
              <a:t>data.groupBy</a:t>
            </a:r>
            <a:r>
              <a:rPr lang="es-EC" dirty="0"/>
              <a:t>("genero").</a:t>
            </a:r>
            <a:r>
              <a:rPr lang="es-EC" dirty="0" err="1"/>
              <a:t>avg</a:t>
            </a:r>
            <a:r>
              <a:rPr lang="es-EC" dirty="0"/>
              <a:t>("</a:t>
            </a:r>
            <a:r>
              <a:rPr lang="es-EC" dirty="0" err="1"/>
              <a:t>ingreso_laboral</a:t>
            </a:r>
            <a:r>
              <a:rPr lang="es-EC" dirty="0"/>
              <a:t>").</a:t>
            </a:r>
            <a:r>
              <a:rPr lang="es-EC" dirty="0" err="1"/>
              <a:t>sort</a:t>
            </a:r>
            <a:r>
              <a:rPr lang="es-EC" dirty="0"/>
              <a:t>($"</a:t>
            </a:r>
            <a:r>
              <a:rPr lang="es-EC" dirty="0" err="1"/>
              <a:t>avg</a:t>
            </a:r>
            <a:r>
              <a:rPr lang="es-EC" dirty="0"/>
              <a:t>(</a:t>
            </a:r>
            <a:r>
              <a:rPr lang="es-EC" dirty="0" err="1"/>
              <a:t>ingreso_laboral</a:t>
            </a:r>
            <a:r>
              <a:rPr lang="es-EC" dirty="0"/>
              <a:t>)".</a:t>
            </a:r>
            <a:r>
              <a:rPr lang="es-EC" dirty="0" err="1"/>
              <a:t>desc</a:t>
            </a:r>
            <a:r>
              <a:rPr lang="es-EC" dirty="0"/>
              <a:t>).show(false)</a:t>
            </a:r>
          </a:p>
        </p:txBody>
      </p:sp>
      <p:pic>
        <p:nvPicPr>
          <p:cNvPr id="4" name="Imagen 3">
            <a:extLst>
              <a:ext uri="{FF2B5EF4-FFF2-40B4-BE49-F238E27FC236}">
                <a16:creationId xmlns:a16="http://schemas.microsoft.com/office/drawing/2014/main" id="{1630965D-8B04-4F70-BB51-27911B70C944}"/>
              </a:ext>
            </a:extLst>
          </p:cNvPr>
          <p:cNvPicPr>
            <a:picLocks noChangeAspect="1"/>
          </p:cNvPicPr>
          <p:nvPr/>
        </p:nvPicPr>
        <p:blipFill>
          <a:blip r:embed="rId2"/>
          <a:stretch>
            <a:fillRect/>
          </a:stretch>
        </p:blipFill>
        <p:spPr>
          <a:xfrm>
            <a:off x="4075607" y="1852294"/>
            <a:ext cx="6032891" cy="3329306"/>
          </a:xfrm>
          <a:prstGeom prst="rect">
            <a:avLst/>
          </a:prstGeom>
        </p:spPr>
      </p:pic>
    </p:spTree>
    <p:extLst>
      <p:ext uri="{BB962C8B-B14F-4D97-AF65-F5344CB8AC3E}">
        <p14:creationId xmlns:p14="http://schemas.microsoft.com/office/powerpoint/2010/main" val="95642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sz="3400" kern="1200" dirty="0">
                <a:solidFill>
                  <a:srgbClr val="FFFFFF"/>
                </a:solidFill>
                <a:latin typeface="+mj-lt"/>
                <a:ea typeface="+mj-ea"/>
                <a:cs typeface="+mj-cs"/>
              </a:rPr>
              <a:t>¿</a:t>
            </a:r>
            <a:r>
              <a:rPr lang="en-US" sz="3400" kern="1200" dirty="0" err="1">
                <a:solidFill>
                  <a:srgbClr val="FFFFFF"/>
                </a:solidFill>
                <a:latin typeface="+mj-lt"/>
                <a:ea typeface="+mj-ea"/>
                <a:cs typeface="+mj-cs"/>
              </a:rPr>
              <a:t>Cuál</a:t>
            </a:r>
            <a:r>
              <a:rPr lang="en-US" sz="3400" kern="1200" dirty="0">
                <a:solidFill>
                  <a:srgbClr val="FFFFFF"/>
                </a:solidFill>
                <a:latin typeface="+mj-lt"/>
                <a:ea typeface="+mj-ea"/>
                <a:cs typeface="+mj-cs"/>
              </a:rPr>
              <a:t> es la </a:t>
            </a:r>
            <a:r>
              <a:rPr lang="en-US" sz="3400" kern="1200" dirty="0" err="1">
                <a:solidFill>
                  <a:srgbClr val="FFFFFF"/>
                </a:solidFill>
                <a:latin typeface="+mj-lt"/>
                <a:ea typeface="+mj-ea"/>
                <a:cs typeface="+mj-cs"/>
              </a:rPr>
              <a:t>cantidad</a:t>
            </a:r>
            <a:r>
              <a:rPr lang="en-US" sz="3400" kern="1200" dirty="0">
                <a:solidFill>
                  <a:srgbClr val="FFFFFF"/>
                </a:solidFill>
                <a:latin typeface="+mj-lt"/>
                <a:ea typeface="+mj-ea"/>
                <a:cs typeface="+mj-cs"/>
              </a:rPr>
              <a:t> de personas </a:t>
            </a:r>
            <a:r>
              <a:rPr lang="en-US" sz="3400" kern="1200" dirty="0" err="1">
                <a:solidFill>
                  <a:srgbClr val="FFFFFF"/>
                </a:solidFill>
                <a:latin typeface="+mj-lt"/>
                <a:ea typeface="+mj-ea"/>
                <a:cs typeface="+mj-cs"/>
              </a:rPr>
              <a:t>casadas</a:t>
            </a:r>
            <a:r>
              <a:rPr lang="en-US" sz="3400" kern="1200" dirty="0">
                <a:solidFill>
                  <a:srgbClr val="FFFFFF"/>
                </a:solidFill>
                <a:latin typeface="+mj-lt"/>
                <a:ea typeface="+mj-ea"/>
                <a:cs typeface="+mj-cs"/>
              </a:rPr>
              <a:t> que </a:t>
            </a:r>
            <a:r>
              <a:rPr lang="en-US" sz="3400" kern="1200" dirty="0" err="1">
                <a:solidFill>
                  <a:srgbClr val="FFFFFF"/>
                </a:solidFill>
                <a:latin typeface="+mj-lt"/>
                <a:ea typeface="+mj-ea"/>
                <a:cs typeface="+mj-cs"/>
              </a:rPr>
              <a:t>tienen</a:t>
            </a:r>
            <a:r>
              <a:rPr lang="en-US" sz="3400" kern="1200" dirty="0">
                <a:solidFill>
                  <a:srgbClr val="FFFFFF"/>
                </a:solidFill>
                <a:latin typeface="+mj-lt"/>
                <a:ea typeface="+mj-ea"/>
                <a:cs typeface="+mj-cs"/>
              </a:rPr>
              <a:t> un </a:t>
            </a:r>
            <a:r>
              <a:rPr lang="en-US" sz="3400" kern="1200" dirty="0" err="1">
                <a:solidFill>
                  <a:srgbClr val="FFFFFF"/>
                </a:solidFill>
                <a:latin typeface="+mj-lt"/>
                <a:ea typeface="+mj-ea"/>
                <a:cs typeface="+mj-cs"/>
              </a:rPr>
              <a:t>empleo</a:t>
            </a:r>
            <a:r>
              <a:rPr lang="en-US" sz="3400" kern="1200" dirty="0">
                <a:solidFill>
                  <a:srgbClr val="FFFFFF"/>
                </a:solidFill>
                <a:latin typeface="+mj-lt"/>
                <a:ea typeface="+mj-ea"/>
                <a:cs typeface="+mj-cs"/>
              </a:rPr>
              <a:t> </a:t>
            </a:r>
            <a:r>
              <a:rPr lang="en-US" sz="3400" kern="1200" dirty="0" err="1">
                <a:solidFill>
                  <a:srgbClr val="FFFFFF"/>
                </a:solidFill>
                <a:latin typeface="+mj-lt"/>
                <a:ea typeface="+mj-ea"/>
                <a:cs typeface="+mj-cs"/>
              </a:rPr>
              <a:t>Adecuado</a:t>
            </a:r>
            <a:r>
              <a:rPr lang="en-US" sz="3400" kern="1200" dirty="0">
                <a:solidFill>
                  <a:srgbClr val="FFFFFF"/>
                </a:solidFill>
                <a:latin typeface="+mj-lt"/>
                <a:ea typeface="+mj-ea"/>
                <a:cs typeface="+mj-cs"/>
              </a:rPr>
              <a:t>?¿Que </a:t>
            </a:r>
            <a:r>
              <a:rPr lang="en-US" sz="3400" kern="1200" dirty="0" err="1">
                <a:solidFill>
                  <a:srgbClr val="FFFFFF"/>
                </a:solidFill>
                <a:latin typeface="+mj-lt"/>
                <a:ea typeface="+mj-ea"/>
                <a:cs typeface="+mj-cs"/>
              </a:rPr>
              <a:t>porcentaje</a:t>
            </a:r>
            <a:r>
              <a:rPr lang="en-US" sz="3400" kern="1200" dirty="0">
                <a:solidFill>
                  <a:srgbClr val="FFFFFF"/>
                </a:solidFill>
                <a:latin typeface="+mj-lt"/>
                <a:ea typeface="+mj-ea"/>
                <a:cs typeface="+mj-cs"/>
              </a:rPr>
              <a:t> del total de </a:t>
            </a:r>
            <a:r>
              <a:rPr lang="en-US" sz="3400" kern="1200" dirty="0" err="1">
                <a:solidFill>
                  <a:srgbClr val="FFFFFF"/>
                </a:solidFill>
                <a:latin typeface="+mj-lt"/>
                <a:ea typeface="+mj-ea"/>
                <a:cs typeface="+mj-cs"/>
              </a:rPr>
              <a:t>casados</a:t>
            </a:r>
            <a:r>
              <a:rPr lang="en-US" sz="3400" kern="1200" dirty="0">
                <a:solidFill>
                  <a:srgbClr val="FFFFFF"/>
                </a:solidFill>
                <a:latin typeface="+mj-lt"/>
                <a:ea typeface="+mj-ea"/>
                <a:cs typeface="+mj-cs"/>
              </a:rPr>
              <a:t> </a:t>
            </a:r>
            <a:r>
              <a:rPr lang="en-US" sz="3400" kern="1200" dirty="0" err="1">
                <a:solidFill>
                  <a:srgbClr val="FFFFFF"/>
                </a:solidFill>
                <a:latin typeface="+mj-lt"/>
                <a:ea typeface="+mj-ea"/>
                <a:cs typeface="+mj-cs"/>
              </a:rPr>
              <a:t>representan</a:t>
            </a:r>
            <a:r>
              <a:rPr lang="en-US" sz="3400" kern="1200" dirty="0">
                <a:solidFill>
                  <a:srgbClr val="FFFFFF"/>
                </a:solidFill>
                <a:latin typeface="+mj-lt"/>
                <a:ea typeface="+mj-ea"/>
                <a:cs typeface="+mj-cs"/>
              </a:rPr>
              <a:t>?</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uadroTexto 2">
            <a:extLst>
              <a:ext uri="{FF2B5EF4-FFF2-40B4-BE49-F238E27FC236}">
                <a16:creationId xmlns:a16="http://schemas.microsoft.com/office/drawing/2014/main" id="{E7DAFB91-9B2C-4F90-B09D-DE05E33BEEBE}"/>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dirty="0" err="1"/>
              <a:t>val</a:t>
            </a:r>
            <a:r>
              <a:rPr lang="en-US" dirty="0"/>
              <a:t> </a:t>
            </a:r>
            <a:r>
              <a:rPr lang="en-US" dirty="0" err="1"/>
              <a:t>casado</a:t>
            </a:r>
            <a:r>
              <a:rPr lang="en-US" dirty="0"/>
              <a:t> = </a:t>
            </a:r>
            <a:r>
              <a:rPr lang="en-US" dirty="0" err="1"/>
              <a:t>data.where</a:t>
            </a:r>
            <a:r>
              <a:rPr lang="en-US" dirty="0"/>
              <a:t>($"</a:t>
            </a:r>
            <a:r>
              <a:rPr lang="en-US" dirty="0" err="1"/>
              <a:t>estado_civil</a:t>
            </a:r>
            <a:r>
              <a:rPr lang="en-US" dirty="0"/>
              <a:t>" === "1 - Casado(a)")</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err="1"/>
              <a:t>val</a:t>
            </a:r>
            <a:r>
              <a:rPr lang="en-US" dirty="0"/>
              <a:t> </a:t>
            </a:r>
            <a:r>
              <a:rPr lang="en-US" dirty="0" err="1"/>
              <a:t>adeCasado</a:t>
            </a:r>
            <a:r>
              <a:rPr lang="en-US" dirty="0"/>
              <a:t> = </a:t>
            </a:r>
            <a:r>
              <a:rPr lang="en-US" dirty="0" err="1"/>
              <a:t>casado.where</a:t>
            </a:r>
            <a:r>
              <a:rPr lang="en-US" dirty="0"/>
              <a:t>($"</a:t>
            </a:r>
            <a:r>
              <a:rPr lang="en-US" dirty="0" err="1"/>
              <a:t>condicion_actividad</a:t>
            </a:r>
            <a:r>
              <a:rPr lang="en-US" dirty="0"/>
              <a:t>" === "1 - </a:t>
            </a:r>
            <a:r>
              <a:rPr lang="en-US" dirty="0" err="1"/>
              <a:t>Empleo</a:t>
            </a:r>
            <a:r>
              <a:rPr lang="en-US" dirty="0"/>
              <a:t> </a:t>
            </a:r>
            <a:r>
              <a:rPr lang="en-US" dirty="0" err="1"/>
              <a:t>Adecuado</a:t>
            </a:r>
            <a:r>
              <a:rPr lang="en-US" dirty="0"/>
              <a:t>/</a:t>
            </a:r>
            <a:r>
              <a:rPr lang="en-US" dirty="0" err="1"/>
              <a:t>Pleno</a:t>
            </a:r>
            <a:r>
              <a:rPr lang="en-US" dirty="0"/>
              <a:t>")</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print(f"${(</a:t>
            </a:r>
            <a:r>
              <a:rPr lang="en-US" dirty="0" err="1"/>
              <a:t>adeCasado.count</a:t>
            </a:r>
            <a:r>
              <a:rPr lang="en-US" dirty="0"/>
              <a:t> * 100)/</a:t>
            </a:r>
            <a:r>
              <a:rPr lang="en-US" dirty="0" err="1"/>
              <a:t>casado.count.toDouble</a:t>
            </a:r>
            <a:r>
              <a:rPr lang="en-US" dirty="0"/>
              <a:t>}%.2f%% De personas </a:t>
            </a:r>
            <a:r>
              <a:rPr lang="en-US" dirty="0" err="1"/>
              <a:t>casadas</a:t>
            </a:r>
            <a:r>
              <a:rPr lang="en-US" dirty="0"/>
              <a:t> con </a:t>
            </a:r>
            <a:r>
              <a:rPr lang="en-US" dirty="0" err="1"/>
              <a:t>respecto</a:t>
            </a:r>
            <a:r>
              <a:rPr lang="en-US" dirty="0"/>
              <a:t> al total de </a:t>
            </a:r>
            <a:r>
              <a:rPr lang="en-US" dirty="0" err="1"/>
              <a:t>casados</a:t>
            </a:r>
            <a:r>
              <a:rPr lang="en-US" dirty="0"/>
              <a:t>")</a:t>
            </a:r>
          </a:p>
          <a:p>
            <a:pPr indent="-228600">
              <a:lnSpc>
                <a:spcPct val="90000"/>
              </a:lnSpc>
              <a:spcAft>
                <a:spcPts val="600"/>
              </a:spcAft>
              <a:buFont typeface="Arial" panose="020B0604020202020204" pitchFamily="34" charset="0"/>
              <a:buChar char="•"/>
            </a:pPr>
            <a:endParaRPr lang="en-US" dirty="0">
              <a:highlight>
                <a:srgbClr val="FFFF00"/>
              </a:highlight>
            </a:endParaRPr>
          </a:p>
          <a:p>
            <a:pPr>
              <a:lnSpc>
                <a:spcPct val="90000"/>
              </a:lnSpc>
              <a:spcAft>
                <a:spcPts val="600"/>
              </a:spcAft>
            </a:pPr>
            <a:r>
              <a:rPr lang="en-US" dirty="0">
                <a:highlight>
                  <a:srgbClr val="FFFF00"/>
                </a:highlight>
              </a:rPr>
              <a:t>44.95% De personas </a:t>
            </a:r>
            <a:r>
              <a:rPr lang="en-US" dirty="0" err="1">
                <a:highlight>
                  <a:srgbClr val="FFFF00"/>
                </a:highlight>
              </a:rPr>
              <a:t>casadas</a:t>
            </a:r>
            <a:r>
              <a:rPr lang="en-US" dirty="0">
                <a:highlight>
                  <a:srgbClr val="FFFF00"/>
                </a:highlight>
              </a:rPr>
              <a:t> </a:t>
            </a:r>
            <a:r>
              <a:rPr lang="en-US" dirty="0" err="1">
                <a:highlight>
                  <a:srgbClr val="FFFF00"/>
                </a:highlight>
              </a:rPr>
              <a:t>tienen</a:t>
            </a:r>
            <a:r>
              <a:rPr lang="en-US" dirty="0">
                <a:highlight>
                  <a:srgbClr val="FFFF00"/>
                </a:highlight>
              </a:rPr>
              <a:t> </a:t>
            </a:r>
            <a:r>
              <a:rPr lang="en-US" dirty="0" err="1">
                <a:highlight>
                  <a:srgbClr val="FFFF00"/>
                </a:highlight>
              </a:rPr>
              <a:t>empleo</a:t>
            </a:r>
            <a:r>
              <a:rPr lang="en-US" dirty="0">
                <a:highlight>
                  <a:srgbClr val="FFFF00"/>
                </a:highlight>
              </a:rPr>
              <a:t> con </a:t>
            </a:r>
            <a:r>
              <a:rPr lang="en-US" dirty="0" err="1">
                <a:highlight>
                  <a:srgbClr val="FFFF00"/>
                </a:highlight>
              </a:rPr>
              <a:t>respecto</a:t>
            </a:r>
            <a:r>
              <a:rPr lang="en-US" dirty="0">
                <a:highlight>
                  <a:srgbClr val="FFFF00"/>
                </a:highlight>
              </a:rPr>
              <a:t> al total de </a:t>
            </a:r>
            <a:r>
              <a:rPr lang="en-US" dirty="0" err="1">
                <a:highlight>
                  <a:srgbClr val="FFFF00"/>
                </a:highlight>
              </a:rPr>
              <a:t>casados</a:t>
            </a:r>
            <a:endParaRPr lang="en-US" dirty="0">
              <a:highlight>
                <a:srgbClr val="FFFF00"/>
              </a:highlight>
            </a:endParaRPr>
          </a:p>
        </p:txBody>
      </p:sp>
    </p:spTree>
    <p:extLst>
      <p:ext uri="{BB962C8B-B14F-4D97-AF65-F5344CB8AC3E}">
        <p14:creationId xmlns:p14="http://schemas.microsoft.com/office/powerpoint/2010/main" val="817794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sz="3200" kern="1200" dirty="0">
                <a:solidFill>
                  <a:srgbClr val="FFFFFF"/>
                </a:solidFill>
                <a:latin typeface="+mj-lt"/>
                <a:ea typeface="+mj-ea"/>
                <a:cs typeface="+mj-cs"/>
              </a:rPr>
              <a:t>¿A </a:t>
            </a:r>
            <a:r>
              <a:rPr lang="en-US" sz="3200" kern="1200" dirty="0" err="1">
                <a:solidFill>
                  <a:srgbClr val="FFFFFF"/>
                </a:solidFill>
                <a:latin typeface="+mj-lt"/>
                <a:ea typeface="+mj-ea"/>
                <a:cs typeface="+mj-cs"/>
              </a:rPr>
              <a:t>pesar</a:t>
            </a:r>
            <a:r>
              <a:rPr lang="en-US" sz="3200" kern="1200" dirty="0">
                <a:solidFill>
                  <a:srgbClr val="FFFFFF"/>
                </a:solidFill>
                <a:latin typeface="+mj-lt"/>
                <a:ea typeface="+mj-ea"/>
                <a:cs typeface="+mj-cs"/>
              </a:rPr>
              <a:t> de la crisis de </a:t>
            </a:r>
            <a:r>
              <a:rPr lang="en-US" sz="3200" kern="1200" dirty="0" err="1">
                <a:solidFill>
                  <a:srgbClr val="FFFFFF"/>
                </a:solidFill>
                <a:latin typeface="+mj-lt"/>
                <a:ea typeface="+mj-ea"/>
                <a:cs typeface="+mj-cs"/>
              </a:rPr>
              <a:t>nuestro</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país</a:t>
            </a:r>
            <a:r>
              <a:rPr lang="en-US" sz="3200" kern="1200" dirty="0">
                <a:solidFill>
                  <a:srgbClr val="FFFFFF"/>
                </a:solidFill>
                <a:latin typeface="+mj-lt"/>
                <a:ea typeface="+mj-ea"/>
                <a:cs typeface="+mj-cs"/>
              </a:rPr>
              <a:t>, es </a:t>
            </a:r>
            <a:r>
              <a:rPr lang="en-US" sz="3200" kern="1200" dirty="0" err="1">
                <a:solidFill>
                  <a:srgbClr val="FFFFFF"/>
                </a:solidFill>
                <a:latin typeface="+mj-lt"/>
                <a:ea typeface="+mj-ea"/>
                <a:cs typeface="+mj-cs"/>
              </a:rPr>
              <a:t>posible</a:t>
            </a:r>
            <a:r>
              <a:rPr lang="en-US" sz="3200" kern="1200" dirty="0">
                <a:solidFill>
                  <a:srgbClr val="FFFFFF"/>
                </a:solidFill>
                <a:latin typeface="+mj-lt"/>
                <a:ea typeface="+mj-ea"/>
                <a:cs typeface="+mj-cs"/>
              </a:rPr>
              <a:t> que la </a:t>
            </a:r>
            <a:r>
              <a:rPr lang="en-US" sz="3200" kern="1200" dirty="0" err="1">
                <a:solidFill>
                  <a:srgbClr val="FFFFFF"/>
                </a:solidFill>
                <a:latin typeface="+mj-lt"/>
                <a:ea typeface="+mj-ea"/>
                <a:cs typeface="+mj-cs"/>
              </a:rPr>
              <a:t>cantidad</a:t>
            </a:r>
            <a:r>
              <a:rPr lang="en-US" sz="3200" kern="1200" dirty="0">
                <a:solidFill>
                  <a:srgbClr val="FFFFFF"/>
                </a:solidFill>
                <a:latin typeface="+mj-lt"/>
                <a:ea typeface="+mj-ea"/>
                <a:cs typeface="+mj-cs"/>
              </a:rPr>
              <a:t> de personas </a:t>
            </a:r>
            <a:r>
              <a:rPr lang="en-US" sz="3200" kern="1200" dirty="0" err="1">
                <a:solidFill>
                  <a:srgbClr val="FFFFFF"/>
                </a:solidFill>
                <a:latin typeface="+mj-lt"/>
                <a:ea typeface="+mj-ea"/>
                <a:cs typeface="+mj-cs"/>
              </a:rPr>
              <a:t>casadas</a:t>
            </a:r>
            <a:r>
              <a:rPr lang="en-US" sz="3200" kern="1200" dirty="0">
                <a:solidFill>
                  <a:srgbClr val="FFFFFF"/>
                </a:solidFill>
                <a:latin typeface="+mj-lt"/>
                <a:ea typeface="+mj-ea"/>
                <a:cs typeface="+mj-cs"/>
              </a:rPr>
              <a:t> con </a:t>
            </a:r>
            <a:r>
              <a:rPr lang="en-US" sz="3200" kern="1200" dirty="0" err="1">
                <a:solidFill>
                  <a:srgbClr val="FFFFFF"/>
                </a:solidFill>
                <a:latin typeface="+mj-lt"/>
                <a:ea typeface="+mj-ea"/>
                <a:cs typeface="+mj-cs"/>
              </a:rPr>
              <a:t>empleo</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adecuado</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haya</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aumentado</a:t>
            </a:r>
            <a:r>
              <a:rPr lang="en-US" sz="3200" kern="1200" dirty="0">
                <a:solidFill>
                  <a:srgbClr val="FFFFFF"/>
                </a:solidFill>
                <a:latin typeface="+mj-lt"/>
                <a:ea typeface="+mj-ea"/>
                <a:cs typeface="+mj-cs"/>
              </a:rPr>
              <a:t> con el pasar de los </a:t>
            </a:r>
            <a:r>
              <a:rPr lang="en-US" sz="3200" kern="1200" dirty="0" err="1">
                <a:solidFill>
                  <a:srgbClr val="FFFFFF"/>
                </a:solidFill>
                <a:latin typeface="+mj-lt"/>
                <a:ea typeface="+mj-ea"/>
                <a:cs typeface="+mj-cs"/>
              </a:rPr>
              <a:t>años</a:t>
            </a:r>
            <a:r>
              <a:rPr lang="en-US" sz="3200" kern="1200" dirty="0">
                <a:solidFill>
                  <a:srgbClr val="FFFFFF"/>
                </a:solidFill>
                <a:latin typeface="+mj-lt"/>
                <a:ea typeface="+mj-ea"/>
                <a:cs typeface="+mj-cs"/>
              </a:rPr>
              <a:t>?</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uadroTexto 2">
            <a:extLst>
              <a:ext uri="{FF2B5EF4-FFF2-40B4-BE49-F238E27FC236}">
                <a16:creationId xmlns:a16="http://schemas.microsoft.com/office/drawing/2014/main" id="{53084906-A45B-40E0-AF8E-9B51D052AEED}"/>
              </a:ext>
            </a:extLst>
          </p:cNvPr>
          <p:cNvSpPr txBox="1"/>
          <p:nvPr/>
        </p:nvSpPr>
        <p:spPr>
          <a:xfrm>
            <a:off x="4447308" y="5537200"/>
            <a:ext cx="6906491" cy="639763"/>
          </a:xfrm>
          <a:prstGeom prst="rect">
            <a:avLst/>
          </a:prstGeom>
        </p:spPr>
        <p:txBody>
          <a:bodyPr vert="horz" lIns="91440" tIns="45720" rIns="91440" bIns="45720" rtlCol="0" anchor="ctr">
            <a:normAutofit lnSpcReduction="10000"/>
          </a:bodyPr>
          <a:lstStyle/>
          <a:p>
            <a:pPr>
              <a:lnSpc>
                <a:spcPct val="90000"/>
              </a:lnSpc>
              <a:spcAft>
                <a:spcPts val="600"/>
              </a:spcAft>
            </a:pPr>
            <a:r>
              <a:rPr lang="en-US" dirty="0" err="1"/>
              <a:t>adeCasado.groupBy</a:t>
            </a:r>
            <a:r>
              <a:rPr lang="en-US" dirty="0"/>
              <a:t>("</a:t>
            </a:r>
            <a:r>
              <a:rPr lang="en-US" dirty="0" err="1"/>
              <a:t>anio</a:t>
            </a:r>
            <a:r>
              <a:rPr lang="en-US" dirty="0"/>
              <a:t>").count().sort(desc("count")).show()</a:t>
            </a:r>
          </a:p>
          <a:p>
            <a:pPr>
              <a:lnSpc>
                <a:spcPct val="90000"/>
              </a:lnSpc>
              <a:spcAft>
                <a:spcPts val="600"/>
              </a:spcAft>
            </a:pPr>
            <a:r>
              <a:rPr lang="en-US" dirty="0"/>
              <a:t>	</a:t>
            </a:r>
          </a:p>
        </p:txBody>
      </p:sp>
      <p:pic>
        <p:nvPicPr>
          <p:cNvPr id="5" name="Imagen 4">
            <a:extLst>
              <a:ext uri="{FF2B5EF4-FFF2-40B4-BE49-F238E27FC236}">
                <a16:creationId xmlns:a16="http://schemas.microsoft.com/office/drawing/2014/main" id="{FB6703FA-D006-4027-8005-3EB8EBA0E212}"/>
              </a:ext>
            </a:extLst>
          </p:cNvPr>
          <p:cNvPicPr>
            <a:picLocks noChangeAspect="1"/>
          </p:cNvPicPr>
          <p:nvPr/>
        </p:nvPicPr>
        <p:blipFill>
          <a:blip r:embed="rId2"/>
          <a:stretch>
            <a:fillRect/>
          </a:stretch>
        </p:blipFill>
        <p:spPr>
          <a:xfrm>
            <a:off x="4258720" y="473498"/>
            <a:ext cx="7510056" cy="4378372"/>
          </a:xfrm>
          <a:prstGeom prst="rect">
            <a:avLst/>
          </a:prstGeom>
        </p:spPr>
      </p:pic>
    </p:spTree>
    <p:extLst>
      <p:ext uri="{BB962C8B-B14F-4D97-AF65-F5344CB8AC3E}">
        <p14:creationId xmlns:p14="http://schemas.microsoft.com/office/powerpoint/2010/main" val="328099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9655D-5E70-44A1-BD2E-206D7EA04334}"/>
              </a:ext>
            </a:extLst>
          </p:cNvPr>
          <p:cNvSpPr>
            <a:spLocks noGrp="1"/>
          </p:cNvSpPr>
          <p:nvPr>
            <p:ph type="title"/>
          </p:nvPr>
        </p:nvSpPr>
        <p:spPr/>
        <p:txBody>
          <a:bodyPr/>
          <a:lstStyle/>
          <a:p>
            <a:r>
              <a:rPr lang="es-US"/>
              <a:t>Contenido</a:t>
            </a:r>
          </a:p>
        </p:txBody>
      </p:sp>
      <p:sp>
        <p:nvSpPr>
          <p:cNvPr id="3" name="Marcador de contenido 2">
            <a:extLst>
              <a:ext uri="{FF2B5EF4-FFF2-40B4-BE49-F238E27FC236}">
                <a16:creationId xmlns:a16="http://schemas.microsoft.com/office/drawing/2014/main" id="{5E999820-09DA-429B-A736-2C74DD7FF522}"/>
              </a:ext>
            </a:extLst>
          </p:cNvPr>
          <p:cNvSpPr>
            <a:spLocks noGrp="1"/>
          </p:cNvSpPr>
          <p:nvPr>
            <p:ph idx="1"/>
          </p:nvPr>
        </p:nvSpPr>
        <p:spPr/>
        <p:txBody>
          <a:bodyPr/>
          <a:lstStyle/>
          <a:p>
            <a:r>
              <a:rPr lang="es-US"/>
              <a:t>Conocimiento de información</a:t>
            </a:r>
          </a:p>
          <a:p>
            <a:r>
              <a:rPr lang="es-ES"/>
              <a:t>Significado de los campos (Diccionario)</a:t>
            </a:r>
          </a:p>
          <a:p>
            <a:r>
              <a:rPr lang="es-ES"/>
              <a:t>Elaboración de Base de Datos</a:t>
            </a:r>
          </a:p>
          <a:p>
            <a:pPr lvl="1"/>
            <a:r>
              <a:rPr lang="es-ES"/>
              <a:t>Diseño Conceptual</a:t>
            </a:r>
          </a:p>
          <a:p>
            <a:pPr lvl="1"/>
            <a:r>
              <a:rPr lang="es-ES"/>
              <a:t>Diseño Lógico</a:t>
            </a:r>
          </a:p>
          <a:p>
            <a:pPr lvl="1"/>
            <a:r>
              <a:rPr lang="es-ES"/>
              <a:t>Diseño Físico</a:t>
            </a:r>
          </a:p>
          <a:p>
            <a:r>
              <a:rPr lang="es-ES"/>
              <a:t>Análisis exploratorio de Datos	</a:t>
            </a:r>
          </a:p>
          <a:p>
            <a:endParaRPr lang="es-US"/>
          </a:p>
        </p:txBody>
      </p:sp>
    </p:spTree>
    <p:extLst>
      <p:ext uri="{BB962C8B-B14F-4D97-AF65-F5344CB8AC3E}">
        <p14:creationId xmlns:p14="http://schemas.microsoft.com/office/powerpoint/2010/main" val="3165356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2800" kern="1200" dirty="0">
                <a:solidFill>
                  <a:srgbClr val="FFFFFF"/>
                </a:solidFill>
                <a:latin typeface="+mj-lt"/>
                <a:ea typeface="+mj-ea"/>
                <a:cs typeface="+mj-cs"/>
              </a:rPr>
              <a:t>Y </a:t>
            </a:r>
            <a:r>
              <a:rPr lang="en-US" sz="2800" kern="1200" dirty="0" err="1">
                <a:solidFill>
                  <a:srgbClr val="FFFFFF"/>
                </a:solidFill>
                <a:latin typeface="+mj-lt"/>
                <a:ea typeface="+mj-ea"/>
                <a:cs typeface="+mj-cs"/>
              </a:rPr>
              <a:t>en</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cambio</a:t>
            </a:r>
            <a:r>
              <a:rPr lang="en-US" sz="2800" kern="1200" dirty="0">
                <a:solidFill>
                  <a:srgbClr val="FFFFFF"/>
                </a:solidFill>
                <a:latin typeface="+mj-lt"/>
                <a:ea typeface="+mj-ea"/>
                <a:cs typeface="+mj-cs"/>
              </a:rPr>
              <a:t> con las personas </a:t>
            </a:r>
            <a:r>
              <a:rPr lang="en-US" sz="2800" kern="1200" dirty="0" err="1">
                <a:solidFill>
                  <a:srgbClr val="FFFFFF"/>
                </a:solidFill>
                <a:latin typeface="+mj-lt"/>
                <a:ea typeface="+mj-ea"/>
                <a:cs typeface="+mj-cs"/>
              </a:rPr>
              <a:t>casadas</a:t>
            </a:r>
            <a:r>
              <a:rPr lang="en-US" sz="2800" kern="1200" dirty="0">
                <a:solidFill>
                  <a:srgbClr val="FFFFFF"/>
                </a:solidFill>
                <a:latin typeface="+mj-lt"/>
                <a:ea typeface="+mj-ea"/>
                <a:cs typeface="+mj-cs"/>
              </a:rPr>
              <a:t> con </a:t>
            </a:r>
            <a:r>
              <a:rPr lang="en-US" sz="2800" kern="1200" dirty="0" err="1">
                <a:solidFill>
                  <a:srgbClr val="FFFFFF"/>
                </a:solidFill>
                <a:latin typeface="+mj-lt"/>
                <a:ea typeface="+mj-ea"/>
                <a:cs typeface="+mj-cs"/>
              </a:rPr>
              <a:t>desempleo</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abierto</a:t>
            </a:r>
            <a:r>
              <a:rPr lang="en-US" sz="2800" kern="1200" dirty="0">
                <a:solidFill>
                  <a:srgbClr val="FFFFFF"/>
                </a:solidFill>
                <a:latin typeface="+mj-lt"/>
                <a:ea typeface="+mj-ea"/>
                <a:cs typeface="+mj-cs"/>
              </a:rPr>
              <a:t> y </a:t>
            </a:r>
            <a:r>
              <a:rPr lang="en-US" sz="2800" kern="1200" dirty="0" err="1">
                <a:solidFill>
                  <a:srgbClr val="FFFFFF"/>
                </a:solidFill>
                <a:latin typeface="+mj-lt"/>
                <a:ea typeface="+mj-ea"/>
                <a:cs typeface="+mj-cs"/>
              </a:rPr>
              <a:t>oculto</a:t>
            </a:r>
            <a:r>
              <a:rPr lang="en-US" sz="2800" kern="1200" dirty="0">
                <a:solidFill>
                  <a:srgbClr val="FFFFFF"/>
                </a:solidFill>
                <a:latin typeface="+mj-lt"/>
                <a:ea typeface="+mj-ea"/>
                <a:cs typeface="+mj-cs"/>
              </a:rPr>
              <a:t> ¿Ha </a:t>
            </a:r>
            <a:r>
              <a:rPr lang="en-US" sz="2800" kern="1200" dirty="0" err="1">
                <a:solidFill>
                  <a:srgbClr val="FFFFFF"/>
                </a:solidFill>
                <a:latin typeface="+mj-lt"/>
                <a:ea typeface="+mj-ea"/>
                <a:cs typeface="+mj-cs"/>
              </a:rPr>
              <a:t>habido</a:t>
            </a:r>
            <a:r>
              <a:rPr lang="en-US" sz="2800" kern="1200" dirty="0">
                <a:solidFill>
                  <a:srgbClr val="FFFFFF"/>
                </a:solidFill>
                <a:latin typeface="+mj-lt"/>
                <a:ea typeface="+mj-ea"/>
                <a:cs typeface="+mj-cs"/>
              </a:rPr>
              <a:t> la </a:t>
            </a:r>
            <a:r>
              <a:rPr lang="en-US" sz="2800" kern="1200" dirty="0" err="1">
                <a:solidFill>
                  <a:srgbClr val="FFFFFF"/>
                </a:solidFill>
                <a:latin typeface="+mj-lt"/>
                <a:ea typeface="+mj-ea"/>
                <a:cs typeface="+mj-cs"/>
              </a:rPr>
              <a:t>misma</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situación</a:t>
            </a:r>
            <a:r>
              <a:rPr lang="en-US" sz="2800" kern="1200" dirty="0">
                <a:solidFill>
                  <a:srgbClr val="FFFFFF"/>
                </a:solidFill>
                <a:latin typeface="+mj-lt"/>
                <a:ea typeface="+mj-ea"/>
                <a:cs typeface="+mj-cs"/>
              </a:rPr>
              <a:t> de </a:t>
            </a:r>
            <a:r>
              <a:rPr lang="en-US" sz="2800" kern="1200" dirty="0" err="1">
                <a:solidFill>
                  <a:srgbClr val="FFFFFF"/>
                </a:solidFill>
                <a:latin typeface="+mj-lt"/>
                <a:ea typeface="+mj-ea"/>
                <a:cs typeface="+mj-cs"/>
              </a:rPr>
              <a:t>decrecimiento</a:t>
            </a:r>
            <a:r>
              <a:rPr lang="en-US" sz="2800" kern="1200" dirty="0">
                <a:solidFill>
                  <a:srgbClr val="FFFFFF"/>
                </a:solidFill>
                <a:latin typeface="+mj-lt"/>
                <a:ea typeface="+mj-ea"/>
                <a:cs typeface="+mj-cs"/>
              </a:rPr>
              <a:t> con el </a:t>
            </a:r>
            <a:r>
              <a:rPr lang="en-US" sz="2800" kern="1200" dirty="0" err="1">
                <a:solidFill>
                  <a:srgbClr val="FFFFFF"/>
                </a:solidFill>
                <a:latin typeface="+mj-lt"/>
                <a:ea typeface="+mj-ea"/>
                <a:cs typeface="+mj-cs"/>
              </a:rPr>
              <a:t>tiempo</a:t>
            </a:r>
            <a:r>
              <a:rPr lang="en-US" sz="2800" kern="1200" dirty="0">
                <a:solidFill>
                  <a:srgbClr val="FFFFFF"/>
                </a:solidFill>
                <a:latin typeface="+mj-lt"/>
                <a:ea typeface="+mj-ea"/>
                <a:cs typeface="+mj-cs"/>
              </a:rPr>
              <a:t>?</a:t>
            </a:r>
          </a:p>
        </p:txBody>
      </p:sp>
      <p:sp>
        <p:nvSpPr>
          <p:cNvPr id="31" name="Arc 3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B76736D4-1C76-4C9D-9654-519F50989331}"/>
              </a:ext>
            </a:extLst>
          </p:cNvPr>
          <p:cNvSpPr txBox="1"/>
          <p:nvPr/>
        </p:nvSpPr>
        <p:spPr>
          <a:xfrm>
            <a:off x="5226404" y="5461314"/>
            <a:ext cx="6476407" cy="1339087"/>
          </a:xfrm>
          <a:prstGeom prst="rect">
            <a:avLst/>
          </a:prstGeom>
        </p:spPr>
        <p:txBody>
          <a:bodyPr vert="horz" lIns="91440" tIns="45720" rIns="91440" bIns="45720" rtlCol="0">
            <a:normAutofit/>
          </a:bodyPr>
          <a:lstStyle/>
          <a:p>
            <a:pPr>
              <a:lnSpc>
                <a:spcPct val="90000"/>
              </a:lnSpc>
              <a:spcAft>
                <a:spcPts val="600"/>
              </a:spcAft>
            </a:pPr>
            <a:r>
              <a:rPr lang="en-US" sz="1500" dirty="0" err="1"/>
              <a:t>val</a:t>
            </a:r>
            <a:r>
              <a:rPr lang="en-US" sz="1500" dirty="0"/>
              <a:t> </a:t>
            </a:r>
            <a:r>
              <a:rPr lang="en-US" sz="1500" dirty="0" err="1"/>
              <a:t>desCasado</a:t>
            </a:r>
            <a:r>
              <a:rPr lang="en-US" sz="1500" dirty="0"/>
              <a:t> = </a:t>
            </a:r>
            <a:r>
              <a:rPr lang="en-US" sz="1500" dirty="0" err="1"/>
              <a:t>casado.where</a:t>
            </a:r>
            <a:r>
              <a:rPr lang="en-US" sz="1500" dirty="0"/>
              <a:t>($"</a:t>
            </a:r>
            <a:r>
              <a:rPr lang="en-US" sz="1500" dirty="0" err="1"/>
              <a:t>condicion_actividad</a:t>
            </a:r>
            <a:r>
              <a:rPr lang="en-US" sz="1500" dirty="0"/>
              <a:t>" === "7 - </a:t>
            </a:r>
            <a:r>
              <a:rPr lang="en-US" sz="1500" dirty="0" err="1"/>
              <a:t>Desempleo</a:t>
            </a:r>
            <a:r>
              <a:rPr lang="en-US" sz="1500" dirty="0"/>
              <a:t> </a:t>
            </a:r>
            <a:r>
              <a:rPr lang="en-US" sz="1500" dirty="0" err="1"/>
              <a:t>abierto</a:t>
            </a:r>
            <a:r>
              <a:rPr lang="en-US" sz="1500" dirty="0"/>
              <a:t>" || $"</a:t>
            </a:r>
            <a:r>
              <a:rPr lang="en-US" sz="1500" dirty="0" err="1"/>
              <a:t>condicion_actividad</a:t>
            </a:r>
            <a:r>
              <a:rPr lang="en-US" sz="1500" dirty="0"/>
              <a:t>" === "8 - </a:t>
            </a:r>
            <a:r>
              <a:rPr lang="en-US" sz="1500" dirty="0" err="1"/>
              <a:t>Desempleo</a:t>
            </a:r>
            <a:r>
              <a:rPr lang="en-US" sz="1500" dirty="0"/>
              <a:t> </a:t>
            </a:r>
            <a:r>
              <a:rPr lang="en-US" sz="1500" dirty="0" err="1"/>
              <a:t>oculto</a:t>
            </a:r>
            <a:r>
              <a:rPr lang="en-US" sz="1500" dirty="0"/>
              <a:t>")</a:t>
            </a:r>
          </a:p>
          <a:p>
            <a:pPr indent="-228600">
              <a:lnSpc>
                <a:spcPct val="90000"/>
              </a:lnSpc>
              <a:spcAft>
                <a:spcPts val="600"/>
              </a:spcAft>
              <a:buFont typeface="Arial" panose="020B0604020202020204" pitchFamily="34" charset="0"/>
              <a:buChar char="•"/>
            </a:pPr>
            <a:endParaRPr lang="en-US" sz="1500" dirty="0"/>
          </a:p>
          <a:p>
            <a:pPr>
              <a:lnSpc>
                <a:spcPct val="90000"/>
              </a:lnSpc>
              <a:spcAft>
                <a:spcPts val="600"/>
              </a:spcAft>
            </a:pPr>
            <a:r>
              <a:rPr lang="en-US" sz="1500" dirty="0" err="1"/>
              <a:t>desCasado.groupBy</a:t>
            </a:r>
            <a:r>
              <a:rPr lang="en-US" sz="1500" dirty="0"/>
              <a:t>("</a:t>
            </a:r>
            <a:r>
              <a:rPr lang="en-US" sz="1500" dirty="0" err="1"/>
              <a:t>anio</a:t>
            </a:r>
            <a:r>
              <a:rPr lang="en-US" sz="1500" dirty="0"/>
              <a:t>").count().sort(desc("count")).show()</a:t>
            </a:r>
          </a:p>
        </p:txBody>
      </p:sp>
      <p:pic>
        <p:nvPicPr>
          <p:cNvPr id="5" name="Imagen 4">
            <a:extLst>
              <a:ext uri="{FF2B5EF4-FFF2-40B4-BE49-F238E27FC236}">
                <a16:creationId xmlns:a16="http://schemas.microsoft.com/office/drawing/2014/main" id="{BE4F603A-B08B-446A-8348-C87B35632FD3}"/>
              </a:ext>
            </a:extLst>
          </p:cNvPr>
          <p:cNvPicPr>
            <a:picLocks noChangeAspect="1"/>
          </p:cNvPicPr>
          <p:nvPr/>
        </p:nvPicPr>
        <p:blipFill>
          <a:blip r:embed="rId2"/>
          <a:stretch>
            <a:fillRect/>
          </a:stretch>
        </p:blipFill>
        <p:spPr>
          <a:xfrm>
            <a:off x="5483123" y="1119031"/>
            <a:ext cx="5537803" cy="4089570"/>
          </a:xfrm>
          <a:prstGeom prst="rect">
            <a:avLst/>
          </a:prstGeom>
        </p:spPr>
      </p:pic>
    </p:spTree>
    <p:extLst>
      <p:ext uri="{BB962C8B-B14F-4D97-AF65-F5344CB8AC3E}">
        <p14:creationId xmlns:p14="http://schemas.microsoft.com/office/powerpoint/2010/main" val="350797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01CBA4F-FE12-46E6-804C-D2CB3E2D7120}"/>
              </a:ext>
            </a:extLst>
          </p:cNvPr>
          <p:cNvSpPr>
            <a:spLocks noGrp="1"/>
          </p:cNvSpPr>
          <p:nvPr>
            <p:ph type="title"/>
          </p:nvPr>
        </p:nvSpPr>
        <p:spPr>
          <a:xfrm>
            <a:off x="1046746" y="641850"/>
            <a:ext cx="3611880" cy="1535865"/>
          </a:xfrm>
        </p:spPr>
        <p:txBody>
          <a:bodyPr>
            <a:normAutofit/>
          </a:bodyPr>
          <a:lstStyle/>
          <a:p>
            <a:r>
              <a:rPr lang="es-US" sz="3200"/>
              <a:t>Conocimiento de información</a:t>
            </a:r>
          </a:p>
        </p:txBody>
      </p:sp>
      <p:sp>
        <p:nvSpPr>
          <p:cNvPr id="10"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CE018992-1918-44AE-A914-BAF3E8087400}"/>
              </a:ext>
            </a:extLst>
          </p:cNvPr>
          <p:cNvSpPr>
            <a:spLocks noGrp="1"/>
          </p:cNvSpPr>
          <p:nvPr>
            <p:ph idx="1"/>
          </p:nvPr>
        </p:nvSpPr>
        <p:spPr>
          <a:xfrm>
            <a:off x="5354940" y="1057739"/>
            <a:ext cx="6053160" cy="1294862"/>
          </a:xfrm>
        </p:spPr>
        <p:txBody>
          <a:bodyPr anchor="ctr">
            <a:normAutofit fontScale="25000" lnSpcReduction="20000"/>
          </a:bodyPr>
          <a:lstStyle/>
          <a:p>
            <a:endParaRPr lang="es-ES" sz="8000"/>
          </a:p>
          <a:p>
            <a:endParaRPr lang="es-ES" sz="8000"/>
          </a:p>
          <a:p>
            <a:pPr marL="0" indent="0">
              <a:buNone/>
            </a:pPr>
            <a:r>
              <a:rPr lang="es-US" sz="9600"/>
              <a:t>El archivo de origen a usar es de tipo .xlsx, el cual contiene información extraída de la </a:t>
            </a:r>
            <a:r>
              <a:rPr lang="es-ES" sz="9600"/>
              <a:t>Encuesta Nacional de Empleo Desempleo y Subempleo (ENEMDU) proveída por el INEC</a:t>
            </a:r>
          </a:p>
          <a:p>
            <a:endParaRPr lang="es-ES" sz="500"/>
          </a:p>
          <a:p>
            <a:endParaRPr lang="es-ES" sz="500"/>
          </a:p>
          <a:p>
            <a:endParaRPr lang="es-ES" sz="500"/>
          </a:p>
          <a:p>
            <a:endParaRPr lang="es-ES" sz="500"/>
          </a:p>
          <a:p>
            <a:endParaRPr lang="es-ES" sz="500"/>
          </a:p>
          <a:p>
            <a:endParaRPr lang="es-ES" sz="500"/>
          </a:p>
          <a:p>
            <a:endParaRPr lang="es-ES" sz="500"/>
          </a:p>
          <a:p>
            <a:endParaRPr lang="es-ES" sz="500"/>
          </a:p>
          <a:p>
            <a:pPr marL="0" indent="0">
              <a:buNone/>
            </a:pPr>
            <a:r>
              <a:rPr lang="es-ES" sz="500"/>
              <a:t> </a:t>
            </a:r>
            <a:r>
              <a:rPr lang="es-US" sz="500">
                <a:hlinkClick r:id="rId2"/>
              </a:rPr>
              <a:t>https://aplicaciones3.ecuadorencifras.gob.ec/BIINEC-war/index.xhtml</a:t>
            </a:r>
            <a:endParaRPr lang="es-US" sz="500"/>
          </a:p>
        </p:txBody>
      </p:sp>
      <p:pic>
        <p:nvPicPr>
          <p:cNvPr id="6" name="Imagen 5">
            <a:extLst>
              <a:ext uri="{FF2B5EF4-FFF2-40B4-BE49-F238E27FC236}">
                <a16:creationId xmlns:a16="http://schemas.microsoft.com/office/drawing/2014/main" id="{40FC5CDF-7A62-426F-B213-C4B1144554BD}"/>
              </a:ext>
            </a:extLst>
          </p:cNvPr>
          <p:cNvPicPr>
            <a:picLocks noChangeAspect="1"/>
          </p:cNvPicPr>
          <p:nvPr/>
        </p:nvPicPr>
        <p:blipFill rotWithShape="1">
          <a:blip r:embed="rId3"/>
          <a:srcRect r="1" b="140"/>
          <a:stretch/>
        </p:blipFill>
        <p:spPr>
          <a:xfrm>
            <a:off x="554416" y="2731167"/>
            <a:ext cx="11167447" cy="3484983"/>
          </a:xfrm>
          <a:prstGeom prst="rect">
            <a:avLst/>
          </a:prstGeom>
        </p:spPr>
      </p:pic>
    </p:spTree>
    <p:extLst>
      <p:ext uri="{BB962C8B-B14F-4D97-AF65-F5344CB8AC3E}">
        <p14:creationId xmlns:p14="http://schemas.microsoft.com/office/powerpoint/2010/main" val="100072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4BA6A5-B148-42A1-84CD-2D2BCDE0E9DA}"/>
              </a:ext>
            </a:extLst>
          </p:cNvPr>
          <p:cNvSpPr>
            <a:spLocks noGrp="1"/>
          </p:cNvSpPr>
          <p:nvPr>
            <p:ph type="title"/>
          </p:nvPr>
        </p:nvSpPr>
        <p:spPr>
          <a:xfrm>
            <a:off x="686834" y="1153572"/>
            <a:ext cx="3200400" cy="4461163"/>
          </a:xfrm>
        </p:spPr>
        <p:txBody>
          <a:bodyPr>
            <a:normAutofit/>
          </a:bodyPr>
          <a:lstStyle/>
          <a:p>
            <a:r>
              <a:rPr lang="es-US">
                <a:solidFill>
                  <a:srgbClr val="FFFFFF"/>
                </a:solidFill>
              </a:rPr>
              <a:t>Significado de los campos (Diccionario)</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41998DC-EDF2-416A-BE1B-32FCA8BCDCC4}"/>
              </a:ext>
            </a:extLst>
          </p:cNvPr>
          <p:cNvSpPr>
            <a:spLocks noGrp="1"/>
          </p:cNvSpPr>
          <p:nvPr>
            <p:ph idx="1"/>
          </p:nvPr>
        </p:nvSpPr>
        <p:spPr>
          <a:xfrm>
            <a:off x="4167272" y="319088"/>
            <a:ext cx="7186527" cy="5857875"/>
          </a:xfrm>
        </p:spPr>
        <p:txBody>
          <a:bodyPr anchor="ctr">
            <a:normAutofit lnSpcReduction="10000"/>
          </a:bodyPr>
          <a:lstStyle/>
          <a:p>
            <a:r>
              <a:rPr lang="es-ES" sz="1200" b="1" err="1"/>
              <a:t>id_persona</a:t>
            </a:r>
            <a:r>
              <a:rPr lang="es-ES" sz="1200"/>
              <a:t>: Identificador único de cada encuesta. Cada encuesta se corresponde con una persona encuestada. </a:t>
            </a:r>
          </a:p>
          <a:p>
            <a:r>
              <a:rPr lang="es-ES" sz="1200" b="1" err="1"/>
              <a:t>anio</a:t>
            </a:r>
            <a:r>
              <a:rPr lang="es-ES" sz="1200"/>
              <a:t>: Año de la encuesta </a:t>
            </a:r>
          </a:p>
          <a:p>
            <a:r>
              <a:rPr lang="es-ES" sz="1200" b="1"/>
              <a:t>mes</a:t>
            </a:r>
            <a:r>
              <a:rPr lang="es-ES" sz="1200"/>
              <a:t>: Mes en de la encuesta. Se realiza trimestralmente, los meses 3, 6, 9 y 12. </a:t>
            </a:r>
          </a:p>
          <a:p>
            <a:r>
              <a:rPr lang="es-ES" sz="1200" b="1"/>
              <a:t>provincia</a:t>
            </a:r>
            <a:r>
              <a:rPr lang="es-ES" sz="1200"/>
              <a:t>: Código oficial de la provincia a la que corresponde la encuesta. </a:t>
            </a:r>
          </a:p>
          <a:p>
            <a:r>
              <a:rPr lang="es-US" sz="1200" b="1" err="1"/>
              <a:t>canton</a:t>
            </a:r>
            <a:r>
              <a:rPr lang="es-US" sz="1200"/>
              <a:t>: Código oficial del cantón </a:t>
            </a:r>
          </a:p>
          <a:p>
            <a:r>
              <a:rPr lang="es-ES" sz="1200" b="1" err="1"/>
              <a:t>area</a:t>
            </a:r>
            <a:r>
              <a:rPr lang="es-ES" sz="1200"/>
              <a:t>: Indica si el encuestado reside en zona urbana o rural </a:t>
            </a:r>
          </a:p>
          <a:p>
            <a:r>
              <a:rPr lang="es-ES" sz="1200" b="1"/>
              <a:t>genero</a:t>
            </a:r>
            <a:r>
              <a:rPr lang="es-ES" sz="1200"/>
              <a:t>: Género de la persona encuestada </a:t>
            </a:r>
          </a:p>
          <a:p>
            <a:r>
              <a:rPr lang="es-ES" sz="1200" b="1"/>
              <a:t>edad</a:t>
            </a:r>
            <a:r>
              <a:rPr lang="es-ES" sz="1200"/>
              <a:t>: Edad de la persona a la fecha de la encuesta </a:t>
            </a:r>
          </a:p>
          <a:p>
            <a:r>
              <a:rPr lang="es-ES" sz="1200" b="1" err="1"/>
              <a:t>estado_civil</a:t>
            </a:r>
            <a:r>
              <a:rPr lang="es-ES" sz="1200"/>
              <a:t>: Estado civil de la persona </a:t>
            </a:r>
          </a:p>
          <a:p>
            <a:r>
              <a:rPr lang="es-ES" sz="1200" b="1" err="1"/>
              <a:t>nivel_de_instruccion</a:t>
            </a:r>
            <a:r>
              <a:rPr lang="es-ES" sz="1200"/>
              <a:t>: Grado de estudios más alto al que ha llegado la persona encuestada </a:t>
            </a:r>
          </a:p>
          <a:p>
            <a:r>
              <a:rPr lang="es-ES" sz="1200" b="1"/>
              <a:t>etnia</a:t>
            </a:r>
            <a:r>
              <a:rPr lang="es-ES" sz="1200"/>
              <a:t>: Grupo étnico al que declara pertenecer el encuestado </a:t>
            </a:r>
          </a:p>
          <a:p>
            <a:r>
              <a:rPr lang="es-ES" sz="1200" b="1" err="1"/>
              <a:t>ingreso_laboral</a:t>
            </a:r>
            <a:r>
              <a:rPr lang="es-ES" sz="1200"/>
              <a:t>: Ingreso mensual que declara pertenecer el encuestado </a:t>
            </a:r>
          </a:p>
          <a:p>
            <a:r>
              <a:rPr lang="es-ES" sz="1200" b="1" err="1"/>
              <a:t>condicion_actividad</a:t>
            </a:r>
            <a:r>
              <a:rPr lang="es-ES" sz="1200"/>
              <a:t>: Indica la condición actual de empleo o desempleo del encuestado. Al momento de realizarse la encuesta. </a:t>
            </a:r>
          </a:p>
          <a:p>
            <a:r>
              <a:rPr lang="es-ES" sz="1200" b="1" err="1"/>
              <a:t>sectorizacion</a:t>
            </a:r>
            <a:r>
              <a:rPr lang="es-ES" sz="1200"/>
              <a:t>: Sector en el que se encuentra empleado el encuestado. No aplica cuando la condición de actividad es de desempleo. </a:t>
            </a:r>
          </a:p>
          <a:p>
            <a:r>
              <a:rPr lang="es-ES" sz="1200" b="1" err="1"/>
              <a:t>grupo_ocupacion</a:t>
            </a:r>
            <a:r>
              <a:rPr lang="es-ES" sz="1200"/>
              <a:t>: Tipo de ocupación del encuestado. No aplica cuando la condición de actividad es de desempleo. </a:t>
            </a:r>
          </a:p>
          <a:p>
            <a:r>
              <a:rPr lang="es-ES" sz="1200" b="1" err="1"/>
              <a:t>rama_actividad</a:t>
            </a:r>
            <a:r>
              <a:rPr lang="es-ES" sz="1200"/>
              <a:t>: Rama de actividad económica en la que trabaja el encuestado. No aplica cuando la condición de actividad es de desempleo. </a:t>
            </a:r>
          </a:p>
          <a:p>
            <a:r>
              <a:rPr lang="es-ES" sz="1200" b="1" err="1"/>
              <a:t>factor_expansion</a:t>
            </a:r>
            <a:r>
              <a:rPr lang="es-ES" sz="1200"/>
              <a:t>: Indica el peso que tiene cada encuesta en la muestra de cara a la proyección de indicadores a nivel poblacional. </a:t>
            </a:r>
            <a:endParaRPr lang="es-US" sz="1200"/>
          </a:p>
        </p:txBody>
      </p:sp>
    </p:spTree>
    <p:extLst>
      <p:ext uri="{BB962C8B-B14F-4D97-AF65-F5344CB8AC3E}">
        <p14:creationId xmlns:p14="http://schemas.microsoft.com/office/powerpoint/2010/main" val="19311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964237-31B2-4B80-90A1-099EB77D3823}"/>
              </a:ext>
            </a:extLst>
          </p:cNvPr>
          <p:cNvSpPr>
            <a:spLocks noGrp="1"/>
          </p:cNvSpPr>
          <p:nvPr>
            <p:ph type="title"/>
          </p:nvPr>
        </p:nvSpPr>
        <p:spPr>
          <a:xfrm>
            <a:off x="960120" y="5775374"/>
            <a:ext cx="10271760" cy="936626"/>
          </a:xfrm>
          <a:solidFill>
            <a:schemeClr val="accent2"/>
          </a:solidFill>
        </p:spPr>
        <p:txBody>
          <a:bodyPr vert="horz" lIns="91440" tIns="45720" rIns="91440" bIns="45720" rtlCol="0" anchor="ctr">
            <a:normAutofit/>
          </a:bodyPr>
          <a:lstStyle/>
          <a:p>
            <a:pPr algn="ctr"/>
            <a:r>
              <a:rPr lang="en-US" sz="2800" b="1" err="1">
                <a:solidFill>
                  <a:schemeClr val="bg1"/>
                </a:solidFill>
              </a:rPr>
              <a:t>Elaboración</a:t>
            </a:r>
            <a:r>
              <a:rPr lang="en-US" sz="2800" b="1">
                <a:solidFill>
                  <a:schemeClr val="bg1"/>
                </a:solidFill>
              </a:rPr>
              <a:t> de Base de </a:t>
            </a:r>
            <a:r>
              <a:rPr lang="en-US" sz="2800" b="1" err="1">
                <a:solidFill>
                  <a:schemeClr val="bg1"/>
                </a:solidFill>
              </a:rPr>
              <a:t>Datos</a:t>
            </a:r>
            <a:br>
              <a:rPr lang="en-US" sz="2800" b="1">
                <a:solidFill>
                  <a:schemeClr val="bg1"/>
                </a:solidFill>
              </a:rPr>
            </a:br>
            <a:r>
              <a:rPr lang="en-US" sz="2800" b="1" err="1">
                <a:solidFill>
                  <a:schemeClr val="bg1"/>
                </a:solidFill>
              </a:rPr>
              <a:t>Diseño</a:t>
            </a:r>
            <a:r>
              <a:rPr lang="en-US" sz="2800" b="1">
                <a:solidFill>
                  <a:schemeClr val="bg1"/>
                </a:solidFill>
              </a:rPr>
              <a:t> Conceptual:</a:t>
            </a:r>
          </a:p>
        </p:txBody>
      </p:sp>
      <p:sp>
        <p:nvSpPr>
          <p:cNvPr id="30"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Imagen que contiene texto, mapa&#10;&#10;Descripción generada automáticamente">
            <a:extLst>
              <a:ext uri="{FF2B5EF4-FFF2-40B4-BE49-F238E27FC236}">
                <a16:creationId xmlns:a16="http://schemas.microsoft.com/office/drawing/2014/main" id="{BFAEE540-7C01-4E30-BBCC-D1F654151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211469"/>
            <a:ext cx="10271760" cy="5563905"/>
          </a:xfrm>
          <a:prstGeom prst="rect">
            <a:avLst/>
          </a:prstGeom>
        </p:spPr>
      </p:pic>
    </p:spTree>
    <p:extLst>
      <p:ext uri="{BB962C8B-B14F-4D97-AF65-F5344CB8AC3E}">
        <p14:creationId xmlns:p14="http://schemas.microsoft.com/office/powerpoint/2010/main" val="150731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B02875-4245-4566-92AA-BF573F217654}"/>
              </a:ext>
            </a:extLst>
          </p:cNvPr>
          <p:cNvSpPr>
            <a:spLocks noGrp="1"/>
          </p:cNvSpPr>
          <p:nvPr>
            <p:ph type="title"/>
          </p:nvPr>
        </p:nvSpPr>
        <p:spPr>
          <a:xfrm>
            <a:off x="199571" y="190954"/>
            <a:ext cx="11716657" cy="1288784"/>
          </a:xfrm>
          <a:solidFill>
            <a:schemeClr val="accent2"/>
          </a:solidFill>
        </p:spPr>
        <p:txBody>
          <a:bodyPr>
            <a:normAutofit/>
          </a:bodyPr>
          <a:lstStyle/>
          <a:p>
            <a:r>
              <a:rPr lang="es-US" sz="4000" b="1">
                <a:solidFill>
                  <a:schemeClr val="bg1"/>
                </a:solidFill>
              </a:rPr>
              <a:t>Diseño Lógico</a:t>
            </a:r>
          </a:p>
        </p:txBody>
      </p:sp>
      <p:pic>
        <p:nvPicPr>
          <p:cNvPr id="9" name="Imagen 8" descr="Captura de pantalla de un celular con letras&#10;&#10;Descripción generada automáticamente">
            <a:extLst>
              <a:ext uri="{FF2B5EF4-FFF2-40B4-BE49-F238E27FC236}">
                <a16:creationId xmlns:a16="http://schemas.microsoft.com/office/drawing/2014/main" id="{43C55119-583A-449A-9D78-ED31F8CD46C5}"/>
              </a:ext>
            </a:extLst>
          </p:cNvPr>
          <p:cNvPicPr>
            <a:picLocks noChangeAspect="1"/>
          </p:cNvPicPr>
          <p:nvPr/>
        </p:nvPicPr>
        <p:blipFill rotWithShape="1">
          <a:blip r:embed="rId2">
            <a:extLst>
              <a:ext uri="{28A0092B-C50C-407E-A947-70E740481C1C}">
                <a14:useLocalDpi xmlns:a14="http://schemas.microsoft.com/office/drawing/2010/main" val="0"/>
              </a:ext>
            </a:extLst>
          </a:blip>
          <a:srcRect l="382"/>
          <a:stretch/>
        </p:blipFill>
        <p:spPr>
          <a:xfrm>
            <a:off x="3145796" y="835346"/>
            <a:ext cx="8770432" cy="5725111"/>
          </a:xfrm>
          <a:prstGeom prst="rect">
            <a:avLst/>
          </a:prstGeom>
        </p:spPr>
      </p:pic>
    </p:spTree>
    <p:extLst>
      <p:ext uri="{BB962C8B-B14F-4D97-AF65-F5344CB8AC3E}">
        <p14:creationId xmlns:p14="http://schemas.microsoft.com/office/powerpoint/2010/main" val="296213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CB123-5643-4077-A16D-62CF005B3CB1}"/>
              </a:ext>
            </a:extLst>
          </p:cNvPr>
          <p:cNvSpPr>
            <a:spLocks noGrp="1"/>
          </p:cNvSpPr>
          <p:nvPr>
            <p:ph type="title"/>
          </p:nvPr>
        </p:nvSpPr>
        <p:spPr>
          <a:xfrm>
            <a:off x="715617" y="365126"/>
            <a:ext cx="10638183" cy="602284"/>
          </a:xfrm>
          <a:solidFill>
            <a:schemeClr val="accent2"/>
          </a:solidFill>
        </p:spPr>
        <p:txBody>
          <a:bodyPr>
            <a:normAutofit fontScale="90000"/>
          </a:bodyPr>
          <a:lstStyle/>
          <a:p>
            <a:r>
              <a:rPr lang="es-US" b="1">
                <a:solidFill>
                  <a:schemeClr val="bg1"/>
                </a:solidFill>
              </a:rPr>
              <a:t>Diseño Físico</a:t>
            </a:r>
          </a:p>
        </p:txBody>
      </p:sp>
      <p:sp>
        <p:nvSpPr>
          <p:cNvPr id="3" name="Marcador de contenido 2">
            <a:extLst>
              <a:ext uri="{FF2B5EF4-FFF2-40B4-BE49-F238E27FC236}">
                <a16:creationId xmlns:a16="http://schemas.microsoft.com/office/drawing/2014/main" id="{D90ACA92-41DD-47F1-B2EE-EADA7DA4D279}"/>
              </a:ext>
            </a:extLst>
          </p:cNvPr>
          <p:cNvSpPr>
            <a:spLocks noGrp="1"/>
          </p:cNvSpPr>
          <p:nvPr>
            <p:ph idx="1"/>
          </p:nvPr>
        </p:nvSpPr>
        <p:spPr>
          <a:xfrm>
            <a:off x="715617" y="1086678"/>
            <a:ext cx="10638183" cy="5090285"/>
          </a:xfrm>
        </p:spPr>
        <p:txBody>
          <a:bodyPr/>
          <a:lstStyle/>
          <a:p>
            <a:pPr marL="0" indent="0">
              <a:buNone/>
            </a:pPr>
            <a:r>
              <a:rPr lang="es-US"/>
              <a:t>El diseño de la base de datos se realizo en la base de datos MySQL, y la implementación ser realizo mediante INSERT por cada una de las 622776 encuestas del archivo. Pero con tratamiento para que los datos correspondan al diseño que se realizo con anterioridad</a:t>
            </a:r>
          </a:p>
          <a:p>
            <a:endParaRPr lang="es-US"/>
          </a:p>
        </p:txBody>
      </p:sp>
    </p:spTree>
    <p:extLst>
      <p:ext uri="{BB962C8B-B14F-4D97-AF65-F5344CB8AC3E}">
        <p14:creationId xmlns:p14="http://schemas.microsoft.com/office/powerpoint/2010/main" val="93502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804672" y="1412489"/>
            <a:ext cx="2871095" cy="2156621"/>
          </a:xfrm>
        </p:spPr>
        <p:txBody>
          <a:bodyPr anchor="t">
            <a:normAutofit/>
          </a:bodyPr>
          <a:lstStyle/>
          <a:p>
            <a:r>
              <a:rPr lang="es-US" sz="3600">
                <a:solidFill>
                  <a:srgbClr val="FFFFFF"/>
                </a:solidFill>
              </a:rPr>
              <a:t>Análisis de datos </a:t>
            </a:r>
          </a:p>
        </p:txBody>
      </p:sp>
      <p:sp>
        <p:nvSpPr>
          <p:cNvPr id="3" name="Marcador de contenido 2">
            <a:extLst>
              <a:ext uri="{FF2B5EF4-FFF2-40B4-BE49-F238E27FC236}">
                <a16:creationId xmlns:a16="http://schemas.microsoft.com/office/drawing/2014/main" id="{312AECB6-3997-48BF-8CB9-D8B3239CA1B9}"/>
              </a:ext>
            </a:extLst>
          </p:cNvPr>
          <p:cNvSpPr>
            <a:spLocks noGrp="1"/>
          </p:cNvSpPr>
          <p:nvPr>
            <p:ph sz="half" idx="1"/>
          </p:nvPr>
        </p:nvSpPr>
        <p:spPr>
          <a:xfrm>
            <a:off x="4480438" y="801086"/>
            <a:ext cx="3892845" cy="5255828"/>
          </a:xfrm>
        </p:spPr>
        <p:txBody>
          <a:bodyPr>
            <a:normAutofit fontScale="85000" lnSpcReduction="20000"/>
          </a:bodyPr>
          <a:lstStyle/>
          <a:p>
            <a:r>
              <a:rPr lang="es-ES" sz="1700"/>
              <a:t>¿Qué nivel de ingreso han sostenido a través de los años en las personas que han logrado obtener un título universitario registrados?</a:t>
            </a:r>
          </a:p>
          <a:p>
            <a:r>
              <a:rPr lang="es-ES" sz="1700"/>
              <a:t>¿Ha aumentado el trabajo informal entre las personas que solamente tienen una instrucción secundaria?</a:t>
            </a:r>
          </a:p>
          <a:p>
            <a:r>
              <a:rPr lang="es-ES" sz="1700"/>
              <a:t>¿A qué área pertenecen las personas que han obtenido ingresos superiores al promedio y cual es su edad?</a:t>
            </a:r>
          </a:p>
          <a:p>
            <a:r>
              <a:rPr lang="es-ES" sz="1700"/>
              <a:t>¿Las personas que recurren al trabajo informal, son casadas, que nivel de instrucción tienen?</a:t>
            </a:r>
          </a:p>
          <a:p>
            <a:r>
              <a:rPr lang="es-ES" sz="1700"/>
              <a:t>¿Según la provincia, en donde existen más personas analfabetas y en donde existen más personas que han adquirido un título superior al cuarto nivel?</a:t>
            </a:r>
            <a:endParaRPr lang="es-US" sz="1700"/>
          </a:p>
          <a:p>
            <a:r>
              <a:rPr lang="es-ES" sz="1700"/>
              <a:t>¿En qué ramas las personas obtienen más ingresos ?</a:t>
            </a:r>
          </a:p>
          <a:p>
            <a:r>
              <a:rPr lang="es-ES" sz="1700"/>
              <a:t>¿Con qué tipo de sectorización los ecuatorianos generan más ingresos?</a:t>
            </a:r>
          </a:p>
          <a:p>
            <a:r>
              <a:rPr lang="es-ES" sz="1700"/>
              <a:t>¿Cuál es el grupo étnico con menor remuneración ?</a:t>
            </a:r>
          </a:p>
          <a:p>
            <a:r>
              <a:rPr lang="es-ES" sz="1700"/>
              <a:t>¿En qué año los indígenas obtuvieron más ingresos ?</a:t>
            </a:r>
          </a:p>
          <a:p>
            <a:pPr marL="0" indent="0">
              <a:buNone/>
            </a:pPr>
            <a:endParaRPr lang="es-US" sz="1000"/>
          </a:p>
        </p:txBody>
      </p:sp>
      <p:sp>
        <p:nvSpPr>
          <p:cNvPr id="4" name="Marcador de contenido 3">
            <a:extLst>
              <a:ext uri="{FF2B5EF4-FFF2-40B4-BE49-F238E27FC236}">
                <a16:creationId xmlns:a16="http://schemas.microsoft.com/office/drawing/2014/main" id="{CFB1042C-295F-4A10-AE98-02A6E0B2BF00}"/>
              </a:ext>
            </a:extLst>
          </p:cNvPr>
          <p:cNvSpPr>
            <a:spLocks noGrp="1"/>
          </p:cNvSpPr>
          <p:nvPr>
            <p:ph sz="half" idx="2"/>
          </p:nvPr>
        </p:nvSpPr>
        <p:spPr>
          <a:xfrm>
            <a:off x="8463593" y="801086"/>
            <a:ext cx="3534070" cy="5255828"/>
          </a:xfrm>
        </p:spPr>
        <p:txBody>
          <a:bodyPr>
            <a:normAutofit fontScale="85000" lnSpcReduction="20000"/>
          </a:bodyPr>
          <a:lstStyle/>
          <a:p>
            <a:r>
              <a:rPr lang="es-ES" sz="1600"/>
              <a:t>¿Existe una brecha salarial entre hombres y mujeres ?</a:t>
            </a:r>
          </a:p>
          <a:p>
            <a:r>
              <a:rPr lang="es-ES" sz="1600"/>
              <a:t>¿</a:t>
            </a:r>
            <a:r>
              <a:rPr lang="es-EC" sz="1600"/>
              <a:t>Cuál</a:t>
            </a:r>
            <a:r>
              <a:rPr lang="es-ES" sz="1600"/>
              <a:t> es la cantidad de personas casadas que tienen un empleo Adecuado?¿Que porcentaje del total de casados representan?</a:t>
            </a:r>
          </a:p>
          <a:p>
            <a:r>
              <a:rPr lang="es-ES" sz="1600"/>
              <a:t>¿A pesar de la crisis de nuestro país, es posible que la cantidad de personas casadas con empleo adecuado haya aumentado con el pasar de los años?</a:t>
            </a:r>
          </a:p>
          <a:p>
            <a:r>
              <a:rPr lang="es-ES" sz="1600"/>
              <a:t>Y en cambio con las personas casadas con desempleo abierto y oculto ¿Ha habido la misma situación de decrecimiento con el tiempo?</a:t>
            </a:r>
          </a:p>
          <a:p>
            <a:r>
              <a:rPr lang="es-ES" sz="1600"/>
              <a:t>Y que sucede con las personas que no han tenido una unión por matrimonio, pero tienen alguna pareja, es decir se mantienen en unión libre ¿Presentan el mismo patrón? ¿Cual es la cantidad de personas que no tienen empleo (desempleo oculto y abierto) y están en unión libre?</a:t>
            </a:r>
          </a:p>
          <a:p>
            <a:r>
              <a:rPr lang="es-ES" sz="1600"/>
              <a:t>¿Se puede observar el mismo patrón que se produce con las personas casadas y desempleadas en los mismos años, con las personas que mantienen una pareja a pesar de no llevar un acta de matrimonio, es decir se mantienen en unión libre?</a:t>
            </a:r>
            <a:endParaRPr lang="es-US" sz="1600"/>
          </a:p>
        </p:txBody>
      </p:sp>
    </p:spTree>
    <p:extLst>
      <p:ext uri="{BB962C8B-B14F-4D97-AF65-F5344CB8AC3E}">
        <p14:creationId xmlns:p14="http://schemas.microsoft.com/office/powerpoint/2010/main" val="257855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1" y="73882"/>
            <a:ext cx="4117538" cy="3355118"/>
          </a:xfrm>
        </p:spPr>
        <p:txBody>
          <a:bodyPr anchor="t">
            <a:normAutofit fontScale="90000"/>
          </a:bodyPr>
          <a:lstStyle/>
          <a:p>
            <a:r>
              <a:rPr lang="es-ES" sz="3600" dirty="0">
                <a:solidFill>
                  <a:schemeClr val="bg1"/>
                </a:solidFill>
              </a:rPr>
              <a:t>¿Ha aumentado el trabajo informal entre las personas que solamente tienen una instrucción secundaria?</a:t>
            </a:r>
          </a:p>
        </p:txBody>
      </p:sp>
      <p:sp>
        <p:nvSpPr>
          <p:cNvPr id="5" name="TextBox 4">
            <a:extLst>
              <a:ext uri="{FF2B5EF4-FFF2-40B4-BE49-F238E27FC236}">
                <a16:creationId xmlns:a16="http://schemas.microsoft.com/office/drawing/2014/main" id="{4EAC3A46-67DF-462F-9119-415CA4A29C7F}"/>
              </a:ext>
            </a:extLst>
          </p:cNvPr>
          <p:cNvSpPr txBox="1"/>
          <p:nvPr/>
        </p:nvSpPr>
        <p:spPr>
          <a:xfrm>
            <a:off x="3153508" y="5181600"/>
            <a:ext cx="84640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data.select</a:t>
            </a:r>
            <a:r>
              <a:rPr lang="en-US" dirty="0">
                <a:ea typeface="+mn-lt"/>
                <a:cs typeface="+mn-lt"/>
              </a:rPr>
              <a:t>("</a:t>
            </a:r>
            <a:r>
              <a:rPr lang="en-US" dirty="0" err="1">
                <a:ea typeface="+mn-lt"/>
                <a:cs typeface="+mn-lt"/>
              </a:rPr>
              <a:t>nivel_de_instruccion</a:t>
            </a:r>
            <a:r>
              <a:rPr lang="en-US" dirty="0">
                <a:ea typeface="+mn-lt"/>
                <a:cs typeface="+mn-lt"/>
              </a:rPr>
              <a:t>", "</a:t>
            </a:r>
            <a:r>
              <a:rPr lang="en-US" dirty="0" err="1">
                <a:ea typeface="+mn-lt"/>
                <a:cs typeface="+mn-lt"/>
              </a:rPr>
              <a:t>anio</a:t>
            </a:r>
            <a:r>
              <a:rPr lang="en-US" dirty="0">
                <a:ea typeface="+mn-lt"/>
                <a:cs typeface="+mn-lt"/>
              </a:rPr>
              <a:t>", "</a:t>
            </a:r>
            <a:r>
              <a:rPr lang="en-US" dirty="0" err="1">
                <a:ea typeface="+mn-lt"/>
                <a:cs typeface="+mn-lt"/>
              </a:rPr>
              <a:t>sectorizacion</a:t>
            </a:r>
            <a:r>
              <a:rPr lang="en-US" dirty="0">
                <a:ea typeface="+mn-lt"/>
                <a:cs typeface="+mn-lt"/>
              </a:rPr>
              <a:t>").where($"</a:t>
            </a:r>
            <a:r>
              <a:rPr lang="en-US" dirty="0" err="1">
                <a:ea typeface="+mn-lt"/>
                <a:cs typeface="+mn-lt"/>
              </a:rPr>
              <a:t>nivel_de_instruccion</a:t>
            </a:r>
            <a:r>
              <a:rPr lang="en-US" dirty="0">
                <a:ea typeface="+mn-lt"/>
                <a:cs typeface="+mn-lt"/>
              </a:rPr>
              <a:t>" === "06 - </a:t>
            </a:r>
            <a:r>
              <a:rPr lang="en-US" dirty="0" err="1">
                <a:ea typeface="+mn-lt"/>
                <a:cs typeface="+mn-lt"/>
              </a:rPr>
              <a:t>Secundaria</a:t>
            </a:r>
            <a:r>
              <a:rPr lang="en-US" dirty="0">
                <a:ea typeface="+mn-lt"/>
                <a:cs typeface="+mn-lt"/>
              </a:rPr>
              <a:t>" and $"</a:t>
            </a:r>
            <a:r>
              <a:rPr lang="en-US" dirty="0" err="1">
                <a:ea typeface="+mn-lt"/>
                <a:cs typeface="+mn-lt"/>
              </a:rPr>
              <a:t>sectorizacion</a:t>
            </a:r>
            <a:r>
              <a:rPr lang="en-US" dirty="0">
                <a:ea typeface="+mn-lt"/>
                <a:cs typeface="+mn-lt"/>
              </a:rPr>
              <a:t>" === "2 - Sector Informal").</a:t>
            </a:r>
            <a:r>
              <a:rPr lang="en-US" dirty="0" err="1">
                <a:ea typeface="+mn-lt"/>
                <a:cs typeface="+mn-lt"/>
              </a:rPr>
              <a:t>groupBy</a:t>
            </a:r>
            <a:r>
              <a:rPr lang="en-US" dirty="0">
                <a:ea typeface="+mn-lt"/>
                <a:cs typeface="+mn-lt"/>
              </a:rPr>
              <a:t>($"</a:t>
            </a:r>
            <a:r>
              <a:rPr lang="en-US" dirty="0" err="1">
                <a:ea typeface="+mn-lt"/>
                <a:cs typeface="+mn-lt"/>
              </a:rPr>
              <a:t>anio</a:t>
            </a:r>
            <a:r>
              <a:rPr lang="en-US" dirty="0">
                <a:ea typeface="+mn-lt"/>
                <a:cs typeface="+mn-lt"/>
              </a:rPr>
              <a:t>", $"</a:t>
            </a:r>
            <a:r>
              <a:rPr lang="en-US" dirty="0" err="1">
                <a:ea typeface="+mn-lt"/>
                <a:cs typeface="+mn-lt"/>
              </a:rPr>
              <a:t>nivel_de_instruccion</a:t>
            </a:r>
            <a:r>
              <a:rPr lang="en-US" dirty="0">
                <a:ea typeface="+mn-lt"/>
                <a:cs typeface="+mn-lt"/>
              </a:rPr>
              <a:t>").count().show()</a:t>
            </a:r>
            <a:endParaRPr lang="en-US" dirty="0"/>
          </a:p>
        </p:txBody>
      </p:sp>
      <p:pic>
        <p:nvPicPr>
          <p:cNvPr id="3" name="Imagen 2">
            <a:extLst>
              <a:ext uri="{FF2B5EF4-FFF2-40B4-BE49-F238E27FC236}">
                <a16:creationId xmlns:a16="http://schemas.microsoft.com/office/drawing/2014/main" id="{BAAFC85D-7FD8-46CD-92B8-59BB19DA23B2}"/>
              </a:ext>
            </a:extLst>
          </p:cNvPr>
          <p:cNvPicPr>
            <a:picLocks noChangeAspect="1"/>
          </p:cNvPicPr>
          <p:nvPr/>
        </p:nvPicPr>
        <p:blipFill>
          <a:blip r:embed="rId2"/>
          <a:stretch>
            <a:fillRect/>
          </a:stretch>
        </p:blipFill>
        <p:spPr>
          <a:xfrm>
            <a:off x="4780033" y="671008"/>
            <a:ext cx="6146695" cy="4234192"/>
          </a:xfrm>
          <a:prstGeom prst="rect">
            <a:avLst/>
          </a:prstGeom>
        </p:spPr>
      </p:pic>
    </p:spTree>
    <p:extLst>
      <p:ext uri="{BB962C8B-B14F-4D97-AF65-F5344CB8AC3E}">
        <p14:creationId xmlns:p14="http://schemas.microsoft.com/office/powerpoint/2010/main" val="36079339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CF1B290F91CB4695BCB9E07590B34E" ma:contentTypeVersion="5" ma:contentTypeDescription="Crear nuevo documento." ma:contentTypeScope="" ma:versionID="0bf9f946f7f4b97dd1373a1f83134575">
  <xsd:schema xmlns:xsd="http://www.w3.org/2001/XMLSchema" xmlns:xs="http://www.w3.org/2001/XMLSchema" xmlns:p="http://schemas.microsoft.com/office/2006/metadata/properties" xmlns:ns3="4339c887-7e7e-4094-b368-48139e5588e6" xmlns:ns4="fa871293-5eaf-4f52-aa85-515367615801" targetNamespace="http://schemas.microsoft.com/office/2006/metadata/properties" ma:root="true" ma:fieldsID="69e5061406d7c1d362ee8ab851357f0b" ns3:_="" ns4:_="">
    <xsd:import namespace="4339c887-7e7e-4094-b368-48139e5588e6"/>
    <xsd:import namespace="fa871293-5eaf-4f52-aa85-5153676158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39c887-7e7e-4094-b368-48139e5588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871293-5eaf-4f52-aa85-515367615801"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D30DFA-097D-4EDA-A136-F0B2237F4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39c887-7e7e-4094-b368-48139e5588e6"/>
    <ds:schemaRef ds:uri="fa871293-5eaf-4f52-aa85-5153676158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4E9CD8-72C5-43FE-83B8-3DD4D070AC6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8447FE1-E585-44D7-9564-AAAC7B03B4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629</TotalTime>
  <Words>1424</Words>
  <Application>Microsoft Office PowerPoint</Application>
  <PresentationFormat>Panorámica</PresentationFormat>
  <Paragraphs>96</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20</vt:i4>
      </vt:variant>
    </vt:vector>
  </HeadingPairs>
  <TitlesOfParts>
    <vt:vector size="27" baseType="lpstr">
      <vt:lpstr>Arial</vt:lpstr>
      <vt:lpstr>Calibri</vt:lpstr>
      <vt:lpstr>Calibri Light</vt:lpstr>
      <vt:lpstr>Century Gothic</vt:lpstr>
      <vt:lpstr>Wingdings 3</vt:lpstr>
      <vt:lpstr>Tema de Office</vt:lpstr>
      <vt:lpstr>Espiral</vt:lpstr>
      <vt:lpstr>Exploración de Datos</vt:lpstr>
      <vt:lpstr>Contenido</vt:lpstr>
      <vt:lpstr>Conocimiento de información</vt:lpstr>
      <vt:lpstr>Significado de los campos (Diccionario)</vt:lpstr>
      <vt:lpstr>Elaboración de Base de Datos Diseño Conceptual:</vt:lpstr>
      <vt:lpstr>Diseño Lógico</vt:lpstr>
      <vt:lpstr>Diseño Físico</vt:lpstr>
      <vt:lpstr>Análisis de datos </vt:lpstr>
      <vt:lpstr>¿Ha aumentado el trabajo informal entre las personas que solamente tienen una instrucción secundaria?</vt:lpstr>
      <vt:lpstr>¿Las personas que recurren al trabajo informal, que nivel de instrucción tienen? </vt:lpstr>
      <vt:lpstr>¿En qué rama existen más personas con títulos de post grado?</vt:lpstr>
      <vt:lpstr>¿Según la etnia, en donde existen más personas analfabetas y en donde existen más personas que han adquirido un título superior al cuarto nivel?</vt:lpstr>
      <vt:lpstr>¿En qué rama se encuentra un mayor ingreso laboral promedio?</vt:lpstr>
      <vt:lpstr>¿Con qué tipo de sectorización los ecuatorianos generan más ingresos?</vt:lpstr>
      <vt:lpstr>¿Cuál es el grupo étnico con menor remuneración ?</vt:lpstr>
      <vt:lpstr>¿En qué año los indígenas obtuvieron más ingresos?</vt:lpstr>
      <vt:lpstr>¿Existe una brecha salarial entre hombres y mujeres ?</vt:lpstr>
      <vt:lpstr>¿Cuál es la cantidad de personas casadas que tienen un empleo Adecuado?¿Que porcentaje del total de casados representan?</vt:lpstr>
      <vt:lpstr>¿A pesar de la crisis de nuestro país, es posible que la cantidad de personas casadas con empleo adecuado haya aumentado con el pasar de los años?</vt:lpstr>
      <vt:lpstr>Y en cambio con las personas casadas con desempleo abierto y oculto ¿Ha habido la misma situación de decrecimiento con el tiempo?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Exploración de Datos</dc:title>
  <dc:creator>SANTIAGO DAVID GARCIA JAEN</dc:creator>
  <cp:lastModifiedBy>JORGE EFRÉN FLORES ORDÓÑEZ</cp:lastModifiedBy>
  <cp:revision>53</cp:revision>
  <dcterms:created xsi:type="dcterms:W3CDTF">2020-07-14T05:01:46Z</dcterms:created>
  <dcterms:modified xsi:type="dcterms:W3CDTF">2020-08-16T06:47:24Z</dcterms:modified>
</cp:coreProperties>
</file>