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9"/>
  </p:notesMasterIdLst>
  <p:sldIdLst>
    <p:sldId id="256" r:id="rId6"/>
    <p:sldId id="281" r:id="rId7"/>
    <p:sldId id="257" r:id="rId8"/>
    <p:sldId id="259" r:id="rId9"/>
    <p:sldId id="258" r:id="rId10"/>
    <p:sldId id="260" r:id="rId11"/>
    <p:sldId id="261" r:id="rId12"/>
    <p:sldId id="262" r:id="rId13"/>
    <p:sldId id="269" r:id="rId14"/>
    <p:sldId id="270" r:id="rId15"/>
    <p:sldId id="271" r:id="rId16"/>
    <p:sldId id="272" r:id="rId17"/>
    <p:sldId id="273" r:id="rId18"/>
    <p:sldId id="274" r:id="rId19"/>
    <p:sldId id="275" r:id="rId20"/>
    <p:sldId id="276" r:id="rId21"/>
    <p:sldId id="277" r:id="rId22"/>
    <p:sldId id="279" r:id="rId23"/>
    <p:sldId id="280" r:id="rId24"/>
    <p:sldId id="285" r:id="rId25"/>
    <p:sldId id="289" r:id="rId26"/>
    <p:sldId id="288" r:id="rId27"/>
    <p:sldId id="290" r:id="rId28"/>
  </p:sldIdLst>
  <p:sldSz cx="12192000" cy="6858000"/>
  <p:notesSz cx="6858000" cy="9144000"/>
  <p:defaultText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C7D1AF-2503-42FB-8174-F71395F4AD40}" v="371" dt="2020-07-14T05:09:58.319"/>
    <p1510:client id="{62BC396C-942A-5602-1D7D-FC732BEBA487}" v="208" dt="2020-07-14T12:03:05.899"/>
    <p1510:client id="{E8000643-A02F-4977-BFD6-AA00EAE09653}" v="1067" dt="2020-07-14T05:04:18.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D08F7EC3-D4C6-4C1D-B1FD-A54C504CD2A4}"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B57A4F2-ACC8-4267-8D0E-3EE8EE61D722}">
      <dgm:prSet custT="1"/>
      <dgm:spPr/>
      <dgm:t>
        <a:bodyPr/>
        <a:lstStyle/>
        <a:p>
          <a:pPr>
            <a:defRPr cap="all"/>
          </a:pPr>
          <a:r>
            <a:rPr lang="es-ES" sz="1600" dirty="0"/>
            <a:t>Determinar la influencia de la educación sobre la remuneración económica y en la tasa de empleo y desempleo de los ecuatorianos.</a:t>
          </a:r>
          <a:endParaRPr lang="en-US" sz="1600" dirty="0"/>
        </a:p>
      </dgm:t>
    </dgm:pt>
    <dgm:pt modelId="{F1BA85BE-26EC-4CC1-817D-1AFE8A93E033}" type="parTrans" cxnId="{5AA1580D-4100-4F19-9DE5-042F0A6498F7}">
      <dgm:prSet/>
      <dgm:spPr/>
      <dgm:t>
        <a:bodyPr/>
        <a:lstStyle/>
        <a:p>
          <a:endParaRPr lang="en-US"/>
        </a:p>
      </dgm:t>
    </dgm:pt>
    <dgm:pt modelId="{37A3C88D-ADF4-4C45-8413-14C07455DA60}" type="sibTrans" cxnId="{5AA1580D-4100-4F19-9DE5-042F0A6498F7}">
      <dgm:prSet/>
      <dgm:spPr/>
      <dgm:t>
        <a:bodyPr/>
        <a:lstStyle/>
        <a:p>
          <a:endParaRPr lang="en-US"/>
        </a:p>
      </dgm:t>
    </dgm:pt>
    <dgm:pt modelId="{D505FCAF-72CF-454C-BB2F-B4F79781D876}">
      <dgm:prSet custT="1"/>
      <dgm:spPr/>
      <dgm:t>
        <a:bodyPr/>
        <a:lstStyle/>
        <a:p>
          <a:pPr>
            <a:defRPr cap="all"/>
          </a:pPr>
          <a:r>
            <a:rPr lang="es-US" sz="1600" dirty="0"/>
            <a:t>Analizar y mostrar la variación del ingreso laboral a través de los años (2015 – 2019) según su rama y sector.</a:t>
          </a:r>
          <a:endParaRPr lang="en-US" sz="1600" dirty="0"/>
        </a:p>
      </dgm:t>
    </dgm:pt>
    <dgm:pt modelId="{A1384FF5-263B-49C5-8D2A-401776B1B19E}" type="parTrans" cxnId="{73FC6A88-F07B-4830-94D0-5C8E6400933D}">
      <dgm:prSet/>
      <dgm:spPr/>
      <dgm:t>
        <a:bodyPr/>
        <a:lstStyle/>
        <a:p>
          <a:endParaRPr lang="en-US"/>
        </a:p>
      </dgm:t>
    </dgm:pt>
    <dgm:pt modelId="{A7B77564-9D74-4598-AF23-1D3B6195DC84}" type="sibTrans" cxnId="{73FC6A88-F07B-4830-94D0-5C8E6400933D}">
      <dgm:prSet/>
      <dgm:spPr/>
      <dgm:t>
        <a:bodyPr/>
        <a:lstStyle/>
        <a:p>
          <a:endParaRPr lang="en-US"/>
        </a:p>
      </dgm:t>
    </dgm:pt>
    <dgm:pt modelId="{FB2A825B-FEA0-4BBC-BB17-11DFF7E8478E}">
      <dgm:prSet custT="1"/>
      <dgm:spPr/>
      <dgm:t>
        <a:bodyPr/>
        <a:lstStyle/>
        <a:p>
          <a:pPr>
            <a:defRPr cap="all"/>
          </a:pPr>
          <a:r>
            <a:rPr lang="es-US" sz="1600" dirty="0"/>
            <a:t>Examinar la situación financiera de los ciudadanos registrados según su género y estado civil.</a:t>
          </a:r>
          <a:endParaRPr lang="en-US" sz="1600" dirty="0"/>
        </a:p>
      </dgm:t>
    </dgm:pt>
    <dgm:pt modelId="{F8FE74E2-A0B7-4FF3-9BEA-111C392BD283}" type="parTrans" cxnId="{FED704E7-1780-4F63-A3E8-2044DA33EB72}">
      <dgm:prSet/>
      <dgm:spPr/>
      <dgm:t>
        <a:bodyPr/>
        <a:lstStyle/>
        <a:p>
          <a:endParaRPr lang="en-US"/>
        </a:p>
      </dgm:t>
    </dgm:pt>
    <dgm:pt modelId="{1C55EF5C-F27F-44B3-A9FA-DD2C3FAFC555}" type="sibTrans" cxnId="{FED704E7-1780-4F63-A3E8-2044DA33EB72}">
      <dgm:prSet/>
      <dgm:spPr/>
      <dgm:t>
        <a:bodyPr/>
        <a:lstStyle/>
        <a:p>
          <a:endParaRPr lang="en-US"/>
        </a:p>
      </dgm:t>
    </dgm:pt>
    <dgm:pt modelId="{74C02AE4-1EB5-4007-AA3C-57D38182B66E}" type="pres">
      <dgm:prSet presAssocID="{D08F7EC3-D4C6-4C1D-B1FD-A54C504CD2A4}" presName="root" presStyleCnt="0">
        <dgm:presLayoutVars>
          <dgm:dir/>
          <dgm:resizeHandles val="exact"/>
        </dgm:presLayoutVars>
      </dgm:prSet>
      <dgm:spPr/>
    </dgm:pt>
    <dgm:pt modelId="{E38C5C5B-BE1A-4A3E-95F1-D74433FC73D5}" type="pres">
      <dgm:prSet presAssocID="{6B57A4F2-ACC8-4267-8D0E-3EE8EE61D722}" presName="compNode" presStyleCnt="0"/>
      <dgm:spPr/>
    </dgm:pt>
    <dgm:pt modelId="{45901B7F-E759-4F87-967E-C26E26DA8067}" type="pres">
      <dgm:prSet presAssocID="{6B57A4F2-ACC8-4267-8D0E-3EE8EE61D722}" presName="iconBgRect" presStyleLbl="bgShp" presStyleIdx="0" presStyleCnt="3"/>
      <dgm:spPr>
        <a:prstGeom prst="round2DiagRect">
          <a:avLst>
            <a:gd name="adj1" fmla="val 29727"/>
            <a:gd name="adj2" fmla="val 0"/>
          </a:avLst>
        </a:prstGeom>
      </dgm:spPr>
    </dgm:pt>
    <dgm:pt modelId="{1456B856-1CF0-4ACC-B132-9D1CCC93AAFE}" type="pres">
      <dgm:prSet presAssocID="{6B57A4F2-ACC8-4267-8D0E-3EE8EE61D72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nero"/>
        </a:ext>
      </dgm:extLst>
    </dgm:pt>
    <dgm:pt modelId="{81FA1B10-6B7C-4B61-82C9-8FED0BB368E0}" type="pres">
      <dgm:prSet presAssocID="{6B57A4F2-ACC8-4267-8D0E-3EE8EE61D722}" presName="spaceRect" presStyleCnt="0"/>
      <dgm:spPr/>
    </dgm:pt>
    <dgm:pt modelId="{D603E965-81AF-445B-A0E8-35F10A5D0A44}" type="pres">
      <dgm:prSet presAssocID="{6B57A4F2-ACC8-4267-8D0E-3EE8EE61D722}" presName="textRect" presStyleLbl="revTx" presStyleIdx="0" presStyleCnt="3">
        <dgm:presLayoutVars>
          <dgm:chMax val="1"/>
          <dgm:chPref val="1"/>
        </dgm:presLayoutVars>
      </dgm:prSet>
      <dgm:spPr/>
    </dgm:pt>
    <dgm:pt modelId="{6D42B7EA-4068-499C-8463-1080C04BC8F9}" type="pres">
      <dgm:prSet presAssocID="{37A3C88D-ADF4-4C45-8413-14C07455DA60}" presName="sibTrans" presStyleCnt="0"/>
      <dgm:spPr/>
    </dgm:pt>
    <dgm:pt modelId="{4AA417CF-2103-4F0A-BEB5-7DC3B4091A2F}" type="pres">
      <dgm:prSet presAssocID="{D505FCAF-72CF-454C-BB2F-B4F79781D876}" presName="compNode" presStyleCnt="0"/>
      <dgm:spPr/>
    </dgm:pt>
    <dgm:pt modelId="{210B79A4-617D-4E6A-9B11-1D2A9F216325}" type="pres">
      <dgm:prSet presAssocID="{D505FCAF-72CF-454C-BB2F-B4F79781D876}" presName="iconBgRect" presStyleLbl="bgShp" presStyleIdx="1" presStyleCnt="3"/>
      <dgm:spPr>
        <a:prstGeom prst="round2DiagRect">
          <a:avLst>
            <a:gd name="adj1" fmla="val 29727"/>
            <a:gd name="adj2" fmla="val 0"/>
          </a:avLst>
        </a:prstGeom>
      </dgm:spPr>
    </dgm:pt>
    <dgm:pt modelId="{CAAB66D7-FDB4-488B-8001-0A5BDB69865A}" type="pres">
      <dgm:prSet presAssocID="{D505FCAF-72CF-454C-BB2F-B4F79781D87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stadísticas"/>
        </a:ext>
      </dgm:extLst>
    </dgm:pt>
    <dgm:pt modelId="{62915F00-0744-47C3-8CBA-27A85660618A}" type="pres">
      <dgm:prSet presAssocID="{D505FCAF-72CF-454C-BB2F-B4F79781D876}" presName="spaceRect" presStyleCnt="0"/>
      <dgm:spPr/>
    </dgm:pt>
    <dgm:pt modelId="{CFFAE6C8-D85E-4C2A-BA11-60ABCEF09497}" type="pres">
      <dgm:prSet presAssocID="{D505FCAF-72CF-454C-BB2F-B4F79781D876}" presName="textRect" presStyleLbl="revTx" presStyleIdx="1" presStyleCnt="3">
        <dgm:presLayoutVars>
          <dgm:chMax val="1"/>
          <dgm:chPref val="1"/>
        </dgm:presLayoutVars>
      </dgm:prSet>
      <dgm:spPr/>
    </dgm:pt>
    <dgm:pt modelId="{810CE919-0CB5-4A52-B260-A40C5F9DEF7D}" type="pres">
      <dgm:prSet presAssocID="{A7B77564-9D74-4598-AF23-1D3B6195DC84}" presName="sibTrans" presStyleCnt="0"/>
      <dgm:spPr/>
    </dgm:pt>
    <dgm:pt modelId="{CC1A4FF9-A986-4AE6-BFE0-AC50FA20A140}" type="pres">
      <dgm:prSet presAssocID="{FB2A825B-FEA0-4BBC-BB17-11DFF7E8478E}" presName="compNode" presStyleCnt="0"/>
      <dgm:spPr/>
    </dgm:pt>
    <dgm:pt modelId="{8E6AC4E6-62E3-45B4-9545-AE849E35695B}" type="pres">
      <dgm:prSet presAssocID="{FB2A825B-FEA0-4BBC-BB17-11DFF7E8478E}" presName="iconBgRect" presStyleLbl="bgShp" presStyleIdx="2" presStyleCnt="3"/>
      <dgm:spPr>
        <a:prstGeom prst="round2DiagRect">
          <a:avLst>
            <a:gd name="adj1" fmla="val 29727"/>
            <a:gd name="adj2" fmla="val 0"/>
          </a:avLst>
        </a:prstGeom>
      </dgm:spPr>
    </dgm:pt>
    <dgm:pt modelId="{6B560862-D5E7-4245-A044-4109A7CD55DD}" type="pres">
      <dgm:prSet presAssocID="{FB2A825B-FEA0-4BBC-BB17-11DFF7E8478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upo"/>
        </a:ext>
      </dgm:extLst>
    </dgm:pt>
    <dgm:pt modelId="{6FDAD6BC-A1F4-41EA-8F4D-825C38D78BF7}" type="pres">
      <dgm:prSet presAssocID="{FB2A825B-FEA0-4BBC-BB17-11DFF7E8478E}" presName="spaceRect" presStyleCnt="0"/>
      <dgm:spPr/>
    </dgm:pt>
    <dgm:pt modelId="{73FB5A75-3161-447C-ADEF-F641EF981FB7}" type="pres">
      <dgm:prSet presAssocID="{FB2A825B-FEA0-4BBC-BB17-11DFF7E8478E}" presName="textRect" presStyleLbl="revTx" presStyleIdx="2" presStyleCnt="3">
        <dgm:presLayoutVars>
          <dgm:chMax val="1"/>
          <dgm:chPref val="1"/>
        </dgm:presLayoutVars>
      </dgm:prSet>
      <dgm:spPr/>
    </dgm:pt>
  </dgm:ptLst>
  <dgm:cxnLst>
    <dgm:cxn modelId="{5AA1580D-4100-4F19-9DE5-042F0A6498F7}" srcId="{D08F7EC3-D4C6-4C1D-B1FD-A54C504CD2A4}" destId="{6B57A4F2-ACC8-4267-8D0E-3EE8EE61D722}" srcOrd="0" destOrd="0" parTransId="{F1BA85BE-26EC-4CC1-817D-1AFE8A93E033}" sibTransId="{37A3C88D-ADF4-4C45-8413-14C07455DA60}"/>
    <dgm:cxn modelId="{8475AA52-D964-4529-8DE5-0F23A7C92F96}" type="presOf" srcId="{6B57A4F2-ACC8-4267-8D0E-3EE8EE61D722}" destId="{D603E965-81AF-445B-A0E8-35F10A5D0A44}" srcOrd="0" destOrd="0" presId="urn:microsoft.com/office/officeart/2018/5/layout/IconLeafLabelList"/>
    <dgm:cxn modelId="{73FC6A88-F07B-4830-94D0-5C8E6400933D}" srcId="{D08F7EC3-D4C6-4C1D-B1FD-A54C504CD2A4}" destId="{D505FCAF-72CF-454C-BB2F-B4F79781D876}" srcOrd="1" destOrd="0" parTransId="{A1384FF5-263B-49C5-8D2A-401776B1B19E}" sibTransId="{A7B77564-9D74-4598-AF23-1D3B6195DC84}"/>
    <dgm:cxn modelId="{BE9288B4-28E7-4D26-B4C3-45A97FBAF7BE}" type="presOf" srcId="{D505FCAF-72CF-454C-BB2F-B4F79781D876}" destId="{CFFAE6C8-D85E-4C2A-BA11-60ABCEF09497}" srcOrd="0" destOrd="0" presId="urn:microsoft.com/office/officeart/2018/5/layout/IconLeafLabelList"/>
    <dgm:cxn modelId="{888B20B8-0CEC-4251-82D6-C62551DACC61}" type="presOf" srcId="{D08F7EC3-D4C6-4C1D-B1FD-A54C504CD2A4}" destId="{74C02AE4-1EB5-4007-AA3C-57D38182B66E}" srcOrd="0" destOrd="0" presId="urn:microsoft.com/office/officeart/2018/5/layout/IconLeafLabelList"/>
    <dgm:cxn modelId="{3C32E8C0-D680-4AE7-A56F-F0C8670F90A2}" type="presOf" srcId="{FB2A825B-FEA0-4BBC-BB17-11DFF7E8478E}" destId="{73FB5A75-3161-447C-ADEF-F641EF981FB7}" srcOrd="0" destOrd="0" presId="urn:microsoft.com/office/officeart/2018/5/layout/IconLeafLabelList"/>
    <dgm:cxn modelId="{FED704E7-1780-4F63-A3E8-2044DA33EB72}" srcId="{D08F7EC3-D4C6-4C1D-B1FD-A54C504CD2A4}" destId="{FB2A825B-FEA0-4BBC-BB17-11DFF7E8478E}" srcOrd="2" destOrd="0" parTransId="{F8FE74E2-A0B7-4FF3-9BEA-111C392BD283}" sibTransId="{1C55EF5C-F27F-44B3-A9FA-DD2C3FAFC555}"/>
    <dgm:cxn modelId="{BA8D03A3-9B6C-4CB9-803A-F30B2759A021}" type="presParOf" srcId="{74C02AE4-1EB5-4007-AA3C-57D38182B66E}" destId="{E38C5C5B-BE1A-4A3E-95F1-D74433FC73D5}" srcOrd="0" destOrd="0" presId="urn:microsoft.com/office/officeart/2018/5/layout/IconLeafLabelList"/>
    <dgm:cxn modelId="{0BE21706-1A2C-4FB4-B649-05F86B6D9EAB}" type="presParOf" srcId="{E38C5C5B-BE1A-4A3E-95F1-D74433FC73D5}" destId="{45901B7F-E759-4F87-967E-C26E26DA8067}" srcOrd="0" destOrd="0" presId="urn:microsoft.com/office/officeart/2018/5/layout/IconLeafLabelList"/>
    <dgm:cxn modelId="{33A6D05D-EE81-48E6-BE36-038EDE4BCC7D}" type="presParOf" srcId="{E38C5C5B-BE1A-4A3E-95F1-D74433FC73D5}" destId="{1456B856-1CF0-4ACC-B132-9D1CCC93AAFE}" srcOrd="1" destOrd="0" presId="urn:microsoft.com/office/officeart/2018/5/layout/IconLeafLabelList"/>
    <dgm:cxn modelId="{32B3685B-C02A-4F31-9B10-6407ECEBFF34}" type="presParOf" srcId="{E38C5C5B-BE1A-4A3E-95F1-D74433FC73D5}" destId="{81FA1B10-6B7C-4B61-82C9-8FED0BB368E0}" srcOrd="2" destOrd="0" presId="urn:microsoft.com/office/officeart/2018/5/layout/IconLeafLabelList"/>
    <dgm:cxn modelId="{CBA345FF-1339-43AA-BEF1-211DB90B3AFD}" type="presParOf" srcId="{E38C5C5B-BE1A-4A3E-95F1-D74433FC73D5}" destId="{D603E965-81AF-445B-A0E8-35F10A5D0A44}" srcOrd="3" destOrd="0" presId="urn:microsoft.com/office/officeart/2018/5/layout/IconLeafLabelList"/>
    <dgm:cxn modelId="{92430E49-9352-46CE-9535-3F489D92679A}" type="presParOf" srcId="{74C02AE4-1EB5-4007-AA3C-57D38182B66E}" destId="{6D42B7EA-4068-499C-8463-1080C04BC8F9}" srcOrd="1" destOrd="0" presId="urn:microsoft.com/office/officeart/2018/5/layout/IconLeafLabelList"/>
    <dgm:cxn modelId="{67F4E447-0EDF-4A83-B191-CCC088C92960}" type="presParOf" srcId="{74C02AE4-1EB5-4007-AA3C-57D38182B66E}" destId="{4AA417CF-2103-4F0A-BEB5-7DC3B4091A2F}" srcOrd="2" destOrd="0" presId="urn:microsoft.com/office/officeart/2018/5/layout/IconLeafLabelList"/>
    <dgm:cxn modelId="{21D05580-CE58-4DEB-8583-78113845B8B3}" type="presParOf" srcId="{4AA417CF-2103-4F0A-BEB5-7DC3B4091A2F}" destId="{210B79A4-617D-4E6A-9B11-1D2A9F216325}" srcOrd="0" destOrd="0" presId="urn:microsoft.com/office/officeart/2018/5/layout/IconLeafLabelList"/>
    <dgm:cxn modelId="{D0A279EB-6E43-4250-8582-D20CE85AEFB9}" type="presParOf" srcId="{4AA417CF-2103-4F0A-BEB5-7DC3B4091A2F}" destId="{CAAB66D7-FDB4-488B-8001-0A5BDB69865A}" srcOrd="1" destOrd="0" presId="urn:microsoft.com/office/officeart/2018/5/layout/IconLeafLabelList"/>
    <dgm:cxn modelId="{2DD789B9-C9C1-412E-8464-E8548F41993A}" type="presParOf" srcId="{4AA417CF-2103-4F0A-BEB5-7DC3B4091A2F}" destId="{62915F00-0744-47C3-8CBA-27A85660618A}" srcOrd="2" destOrd="0" presId="urn:microsoft.com/office/officeart/2018/5/layout/IconLeafLabelList"/>
    <dgm:cxn modelId="{9EB94A5B-8B37-4CBD-A1AD-5B42F652463D}" type="presParOf" srcId="{4AA417CF-2103-4F0A-BEB5-7DC3B4091A2F}" destId="{CFFAE6C8-D85E-4C2A-BA11-60ABCEF09497}" srcOrd="3" destOrd="0" presId="urn:microsoft.com/office/officeart/2018/5/layout/IconLeafLabelList"/>
    <dgm:cxn modelId="{09E2EAFE-501A-4688-AF8E-BB7B324A18E1}" type="presParOf" srcId="{74C02AE4-1EB5-4007-AA3C-57D38182B66E}" destId="{810CE919-0CB5-4A52-B260-A40C5F9DEF7D}" srcOrd="3" destOrd="0" presId="urn:microsoft.com/office/officeart/2018/5/layout/IconLeafLabelList"/>
    <dgm:cxn modelId="{C07B5990-90FF-4B93-A4C4-DE7C6E220B0F}" type="presParOf" srcId="{74C02AE4-1EB5-4007-AA3C-57D38182B66E}" destId="{CC1A4FF9-A986-4AE6-BFE0-AC50FA20A140}" srcOrd="4" destOrd="0" presId="urn:microsoft.com/office/officeart/2018/5/layout/IconLeafLabelList"/>
    <dgm:cxn modelId="{3EA21E4E-D1C7-4E18-8EB7-19B341274F1D}" type="presParOf" srcId="{CC1A4FF9-A986-4AE6-BFE0-AC50FA20A140}" destId="{8E6AC4E6-62E3-45B4-9545-AE849E35695B}" srcOrd="0" destOrd="0" presId="urn:microsoft.com/office/officeart/2018/5/layout/IconLeafLabelList"/>
    <dgm:cxn modelId="{3D4EBD5D-2DFB-4248-8942-20430C2761FC}" type="presParOf" srcId="{CC1A4FF9-A986-4AE6-BFE0-AC50FA20A140}" destId="{6B560862-D5E7-4245-A044-4109A7CD55DD}" srcOrd="1" destOrd="0" presId="urn:microsoft.com/office/officeart/2018/5/layout/IconLeafLabelList"/>
    <dgm:cxn modelId="{FA6D089A-5BED-4D1D-9B81-3692334D8C27}" type="presParOf" srcId="{CC1A4FF9-A986-4AE6-BFE0-AC50FA20A140}" destId="{6FDAD6BC-A1F4-41EA-8F4D-825C38D78BF7}" srcOrd="2" destOrd="0" presId="urn:microsoft.com/office/officeart/2018/5/layout/IconLeafLabelList"/>
    <dgm:cxn modelId="{21C55B80-7125-4AB1-94F2-BE038560C477}" type="presParOf" srcId="{CC1A4FF9-A986-4AE6-BFE0-AC50FA20A140}" destId="{73FB5A75-3161-447C-ADEF-F641EF981FB7}"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901B7F-E759-4F87-967E-C26E26DA8067}">
      <dsp:nvSpPr>
        <dsp:cNvPr id="0" name=""/>
        <dsp:cNvSpPr/>
      </dsp:nvSpPr>
      <dsp:spPr>
        <a:xfrm>
          <a:off x="679050" y="375668"/>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56B856-1CF0-4ACC-B132-9D1CCC93AAFE}">
      <dsp:nvSpPr>
        <dsp:cNvPr id="0" name=""/>
        <dsp:cNvSpPr/>
      </dsp:nvSpPr>
      <dsp:spPr>
        <a:xfrm>
          <a:off x="1081237" y="7778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03E965-81AF-445B-A0E8-35F10A5D0A44}">
      <dsp:nvSpPr>
        <dsp:cNvPr id="0" name=""/>
        <dsp:cNvSpPr/>
      </dsp:nvSpPr>
      <dsp:spPr>
        <a:xfrm>
          <a:off x="75768" y="2850669"/>
          <a:ext cx="309375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s-ES" sz="1600" kern="1200" dirty="0"/>
            <a:t>Determinar la influencia de la educación sobre la remuneración económica y en la tasa de empleo y desempleo de los ecuatorianos.</a:t>
          </a:r>
          <a:endParaRPr lang="en-US" sz="1600" kern="1200" dirty="0"/>
        </a:p>
      </dsp:txBody>
      <dsp:txXfrm>
        <a:off x="75768" y="2850669"/>
        <a:ext cx="3093750" cy="1125000"/>
      </dsp:txXfrm>
    </dsp:sp>
    <dsp:sp modelId="{210B79A4-617D-4E6A-9B11-1D2A9F216325}">
      <dsp:nvSpPr>
        <dsp:cNvPr id="0" name=""/>
        <dsp:cNvSpPr/>
      </dsp:nvSpPr>
      <dsp:spPr>
        <a:xfrm>
          <a:off x="4314206" y="375668"/>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AB66D7-FDB4-488B-8001-0A5BDB69865A}">
      <dsp:nvSpPr>
        <dsp:cNvPr id="0" name=""/>
        <dsp:cNvSpPr/>
      </dsp:nvSpPr>
      <dsp:spPr>
        <a:xfrm>
          <a:off x="4716393" y="7778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FAE6C8-D85E-4C2A-BA11-60ABCEF09497}">
      <dsp:nvSpPr>
        <dsp:cNvPr id="0" name=""/>
        <dsp:cNvSpPr/>
      </dsp:nvSpPr>
      <dsp:spPr>
        <a:xfrm>
          <a:off x="3710925" y="2850669"/>
          <a:ext cx="309375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s-US" sz="1600" kern="1200" dirty="0"/>
            <a:t>Analizar y mostrar la variación del ingreso laboral a través de los años (2015 – 2019) según su rama y sector.</a:t>
          </a:r>
          <a:endParaRPr lang="en-US" sz="1600" kern="1200" dirty="0"/>
        </a:p>
      </dsp:txBody>
      <dsp:txXfrm>
        <a:off x="3710925" y="2850669"/>
        <a:ext cx="3093750" cy="1125000"/>
      </dsp:txXfrm>
    </dsp:sp>
    <dsp:sp modelId="{8E6AC4E6-62E3-45B4-9545-AE849E35695B}">
      <dsp:nvSpPr>
        <dsp:cNvPr id="0" name=""/>
        <dsp:cNvSpPr/>
      </dsp:nvSpPr>
      <dsp:spPr>
        <a:xfrm>
          <a:off x="7949362" y="375668"/>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560862-D5E7-4245-A044-4109A7CD55DD}">
      <dsp:nvSpPr>
        <dsp:cNvPr id="0" name=""/>
        <dsp:cNvSpPr/>
      </dsp:nvSpPr>
      <dsp:spPr>
        <a:xfrm>
          <a:off x="8351550" y="7778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FB5A75-3161-447C-ADEF-F641EF981FB7}">
      <dsp:nvSpPr>
        <dsp:cNvPr id="0" name=""/>
        <dsp:cNvSpPr/>
      </dsp:nvSpPr>
      <dsp:spPr>
        <a:xfrm>
          <a:off x="7346081" y="2850669"/>
          <a:ext cx="309375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s-US" sz="1600" kern="1200" dirty="0"/>
            <a:t>Examinar la situación financiera de los ciudadanos registrados según su género y estado civil.</a:t>
          </a:r>
          <a:endParaRPr lang="en-US" sz="1600" kern="1200" dirty="0"/>
        </a:p>
      </dsp:txBody>
      <dsp:txXfrm>
        <a:off x="7346081" y="2850669"/>
        <a:ext cx="3093750" cy="1125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U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3244F0-572A-45AB-A02A-627A42F0942F}" type="datetimeFigureOut">
              <a:rPr lang="es-US" smtClean="0"/>
              <a:t>20-ago-20</a:t>
            </a:fld>
            <a:endParaRPr lang="es-U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U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U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B98BCA-5FAA-43BC-AE78-850B30BA5DC1}" type="slidenum">
              <a:rPr lang="es-US" smtClean="0"/>
              <a:t>‹Nº›</a:t>
            </a:fld>
            <a:endParaRPr lang="es-US" dirty="0"/>
          </a:p>
        </p:txBody>
      </p:sp>
    </p:spTree>
    <p:extLst>
      <p:ext uri="{BB962C8B-B14F-4D97-AF65-F5344CB8AC3E}">
        <p14:creationId xmlns:p14="http://schemas.microsoft.com/office/powerpoint/2010/main" val="671642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US" dirty="0"/>
          </a:p>
        </p:txBody>
      </p:sp>
      <p:sp>
        <p:nvSpPr>
          <p:cNvPr id="4" name="Marcador de número de diapositiva 3"/>
          <p:cNvSpPr>
            <a:spLocks noGrp="1"/>
          </p:cNvSpPr>
          <p:nvPr>
            <p:ph type="sldNum" sz="quarter" idx="5"/>
          </p:nvPr>
        </p:nvSpPr>
        <p:spPr/>
        <p:txBody>
          <a:bodyPr/>
          <a:lstStyle/>
          <a:p>
            <a:fld id="{22B98BCA-5FAA-43BC-AE78-850B30BA5DC1}" type="slidenum">
              <a:rPr lang="es-US" smtClean="0"/>
              <a:t>23</a:t>
            </a:fld>
            <a:endParaRPr lang="es-US" dirty="0"/>
          </a:p>
        </p:txBody>
      </p:sp>
    </p:spTree>
    <p:extLst>
      <p:ext uri="{BB962C8B-B14F-4D97-AF65-F5344CB8AC3E}">
        <p14:creationId xmlns:p14="http://schemas.microsoft.com/office/powerpoint/2010/main" val="601221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1D079C-5851-4A42-919C-9A313B91361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US"/>
          </a:p>
        </p:txBody>
      </p:sp>
      <p:sp>
        <p:nvSpPr>
          <p:cNvPr id="3" name="Subtítulo 2">
            <a:extLst>
              <a:ext uri="{FF2B5EF4-FFF2-40B4-BE49-F238E27FC236}">
                <a16:creationId xmlns:a16="http://schemas.microsoft.com/office/drawing/2014/main" id="{1FD481AB-A042-4059-9BEB-1D8B90260A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US"/>
          </a:p>
        </p:txBody>
      </p:sp>
      <p:sp>
        <p:nvSpPr>
          <p:cNvPr id="4" name="Marcador de fecha 3">
            <a:extLst>
              <a:ext uri="{FF2B5EF4-FFF2-40B4-BE49-F238E27FC236}">
                <a16:creationId xmlns:a16="http://schemas.microsoft.com/office/drawing/2014/main" id="{F19D860F-31F2-4C41-9562-5D4F7CB40370}"/>
              </a:ext>
            </a:extLst>
          </p:cNvPr>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5" name="Marcador de pie de página 4">
            <a:extLst>
              <a:ext uri="{FF2B5EF4-FFF2-40B4-BE49-F238E27FC236}">
                <a16:creationId xmlns:a16="http://schemas.microsoft.com/office/drawing/2014/main" id="{C4ADAB7C-5CCF-4DDD-9DCD-AF1D6FB44C8D}"/>
              </a:ext>
            </a:extLst>
          </p:cNvPr>
          <p:cNvSpPr>
            <a:spLocks noGrp="1"/>
          </p:cNvSpPr>
          <p:nvPr>
            <p:ph type="ftr" sz="quarter" idx="11"/>
          </p:nvPr>
        </p:nvSpPr>
        <p:spPr/>
        <p:txBody>
          <a:bodyPr/>
          <a:lstStyle/>
          <a:p>
            <a:endParaRPr lang="es-US" dirty="0"/>
          </a:p>
        </p:txBody>
      </p:sp>
      <p:sp>
        <p:nvSpPr>
          <p:cNvPr id="6" name="Marcador de número de diapositiva 5">
            <a:extLst>
              <a:ext uri="{FF2B5EF4-FFF2-40B4-BE49-F238E27FC236}">
                <a16:creationId xmlns:a16="http://schemas.microsoft.com/office/drawing/2014/main" id="{ED33DC69-6F72-429C-954F-39EF6806D89E}"/>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242406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530EE5-E035-4CE6-AEC4-89E8405A1291}"/>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texto vertical 2">
            <a:extLst>
              <a:ext uri="{FF2B5EF4-FFF2-40B4-BE49-F238E27FC236}">
                <a16:creationId xmlns:a16="http://schemas.microsoft.com/office/drawing/2014/main" id="{9B99B352-2D8C-4734-B3F2-470C1912F45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7217C4BA-FC56-47B1-A280-B79733B48051}"/>
              </a:ext>
            </a:extLst>
          </p:cNvPr>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5" name="Marcador de pie de página 4">
            <a:extLst>
              <a:ext uri="{FF2B5EF4-FFF2-40B4-BE49-F238E27FC236}">
                <a16:creationId xmlns:a16="http://schemas.microsoft.com/office/drawing/2014/main" id="{A8ADB6D7-0FB9-4E86-A6F0-2E6D2A8F0276}"/>
              </a:ext>
            </a:extLst>
          </p:cNvPr>
          <p:cNvSpPr>
            <a:spLocks noGrp="1"/>
          </p:cNvSpPr>
          <p:nvPr>
            <p:ph type="ftr" sz="quarter" idx="11"/>
          </p:nvPr>
        </p:nvSpPr>
        <p:spPr/>
        <p:txBody>
          <a:bodyPr/>
          <a:lstStyle/>
          <a:p>
            <a:endParaRPr lang="es-US" dirty="0"/>
          </a:p>
        </p:txBody>
      </p:sp>
      <p:sp>
        <p:nvSpPr>
          <p:cNvPr id="6" name="Marcador de número de diapositiva 5">
            <a:extLst>
              <a:ext uri="{FF2B5EF4-FFF2-40B4-BE49-F238E27FC236}">
                <a16:creationId xmlns:a16="http://schemas.microsoft.com/office/drawing/2014/main" id="{124828D1-3864-4694-9490-C3BF91B13375}"/>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2419207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0042F97-9533-4D72-9F98-189E36419C1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US"/>
          </a:p>
        </p:txBody>
      </p:sp>
      <p:sp>
        <p:nvSpPr>
          <p:cNvPr id="3" name="Marcador de texto vertical 2">
            <a:extLst>
              <a:ext uri="{FF2B5EF4-FFF2-40B4-BE49-F238E27FC236}">
                <a16:creationId xmlns:a16="http://schemas.microsoft.com/office/drawing/2014/main" id="{1363F9DF-15ED-441A-8E77-1693465D84A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B38DB145-0B2A-411A-9E6B-071DAED297F7}"/>
              </a:ext>
            </a:extLst>
          </p:cNvPr>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5" name="Marcador de pie de página 4">
            <a:extLst>
              <a:ext uri="{FF2B5EF4-FFF2-40B4-BE49-F238E27FC236}">
                <a16:creationId xmlns:a16="http://schemas.microsoft.com/office/drawing/2014/main" id="{FD578475-D847-44D2-86E9-F0028D5E6234}"/>
              </a:ext>
            </a:extLst>
          </p:cNvPr>
          <p:cNvSpPr>
            <a:spLocks noGrp="1"/>
          </p:cNvSpPr>
          <p:nvPr>
            <p:ph type="ftr" sz="quarter" idx="11"/>
          </p:nvPr>
        </p:nvSpPr>
        <p:spPr/>
        <p:txBody>
          <a:bodyPr/>
          <a:lstStyle/>
          <a:p>
            <a:endParaRPr lang="es-US" dirty="0"/>
          </a:p>
        </p:txBody>
      </p:sp>
      <p:sp>
        <p:nvSpPr>
          <p:cNvPr id="6" name="Marcador de número de diapositiva 5">
            <a:extLst>
              <a:ext uri="{FF2B5EF4-FFF2-40B4-BE49-F238E27FC236}">
                <a16:creationId xmlns:a16="http://schemas.microsoft.com/office/drawing/2014/main" id="{507B244E-FA1D-484A-B6FC-22D808A30197}"/>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1530476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2734796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4213548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2402015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6" name="Footer Placeholder 5"/>
          <p:cNvSpPr>
            <a:spLocks noGrp="1"/>
          </p:cNvSpPr>
          <p:nvPr>
            <p:ph type="ftr" sz="quarter" idx="11"/>
          </p:nvPr>
        </p:nvSpPr>
        <p:spPr/>
        <p:txBody>
          <a:bodyPr/>
          <a:lstStyle/>
          <a:p>
            <a:endParaRPr lang="es-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745772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8" name="Footer Placeholder 7"/>
          <p:cNvSpPr>
            <a:spLocks noGrp="1"/>
          </p:cNvSpPr>
          <p:nvPr>
            <p:ph type="ftr" sz="quarter" idx="11"/>
          </p:nvPr>
        </p:nvSpPr>
        <p:spPr/>
        <p:txBody>
          <a:bodyPr/>
          <a:lstStyle/>
          <a:p>
            <a:endParaRPr lang="es-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1128347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4" name="Footer Placeholder 3"/>
          <p:cNvSpPr>
            <a:spLocks noGrp="1"/>
          </p:cNvSpPr>
          <p:nvPr>
            <p:ph type="ftr" sz="quarter" idx="11"/>
          </p:nvPr>
        </p:nvSpPr>
        <p:spPr/>
        <p:txBody>
          <a:bodyPr/>
          <a:lstStyle/>
          <a:p>
            <a:endParaRPr lang="es-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968178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3" name="Footer Placeholder 2"/>
          <p:cNvSpPr>
            <a:spLocks noGrp="1"/>
          </p:cNvSpPr>
          <p:nvPr>
            <p:ph type="ftr" sz="quarter" idx="11"/>
          </p:nvPr>
        </p:nvSpPr>
        <p:spPr/>
        <p:txBody>
          <a:bodyPr/>
          <a:lstStyle/>
          <a:p>
            <a:endParaRPr lang="es-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548960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6" name="Footer Placeholder 5"/>
          <p:cNvSpPr>
            <a:spLocks noGrp="1"/>
          </p:cNvSpPr>
          <p:nvPr>
            <p:ph type="ftr" sz="quarter" idx="11"/>
          </p:nvPr>
        </p:nvSpPr>
        <p:spPr/>
        <p:txBody>
          <a:bodyPr/>
          <a:lstStyle/>
          <a:p>
            <a:endParaRPr lang="es-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46718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ED277-3E2D-48E5-B2A5-64EC305A2C17}"/>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contenido 2">
            <a:extLst>
              <a:ext uri="{FF2B5EF4-FFF2-40B4-BE49-F238E27FC236}">
                <a16:creationId xmlns:a16="http://schemas.microsoft.com/office/drawing/2014/main" id="{E161EE5B-B538-4FE8-831B-6AF9F6FE4C9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A9EEAE33-5B21-4FED-9CA9-F79697835244}"/>
              </a:ext>
            </a:extLst>
          </p:cNvPr>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5" name="Marcador de pie de página 4">
            <a:extLst>
              <a:ext uri="{FF2B5EF4-FFF2-40B4-BE49-F238E27FC236}">
                <a16:creationId xmlns:a16="http://schemas.microsoft.com/office/drawing/2014/main" id="{46EDA604-A0EA-4FD2-A2C8-DAFF0B594681}"/>
              </a:ext>
            </a:extLst>
          </p:cNvPr>
          <p:cNvSpPr>
            <a:spLocks noGrp="1"/>
          </p:cNvSpPr>
          <p:nvPr>
            <p:ph type="ftr" sz="quarter" idx="11"/>
          </p:nvPr>
        </p:nvSpPr>
        <p:spPr/>
        <p:txBody>
          <a:bodyPr/>
          <a:lstStyle/>
          <a:p>
            <a:endParaRPr lang="es-US" dirty="0"/>
          </a:p>
        </p:txBody>
      </p:sp>
      <p:sp>
        <p:nvSpPr>
          <p:cNvPr id="6" name="Marcador de número de diapositiva 5">
            <a:extLst>
              <a:ext uri="{FF2B5EF4-FFF2-40B4-BE49-F238E27FC236}">
                <a16:creationId xmlns:a16="http://schemas.microsoft.com/office/drawing/2014/main" id="{0379C6D3-61E6-4793-91A8-F21C56F8F82A}"/>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932466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6" name="Footer Placeholder 5"/>
          <p:cNvSpPr>
            <a:spLocks noGrp="1"/>
          </p:cNvSpPr>
          <p:nvPr>
            <p:ph type="ftr" sz="quarter" idx="11"/>
          </p:nvPr>
        </p:nvSpPr>
        <p:spPr/>
        <p:txBody>
          <a:bodyPr/>
          <a:lstStyle/>
          <a:p>
            <a:endParaRPr lang="es-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3267288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40882018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0A51BE-A5A7-400D-B335-0FE882B9E84F}" type="slidenum">
              <a:rPr lang="es-US" smtClean="0"/>
              <a:t>‹Nº›</a:t>
            </a:fld>
            <a:endParaRPr lang="es-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1635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6" name="Footer Placeholder 5"/>
          <p:cNvSpPr>
            <a:spLocks noGrp="1"/>
          </p:cNvSpPr>
          <p:nvPr>
            <p:ph type="ftr" sz="quarter" idx="11"/>
          </p:nvPr>
        </p:nvSpPr>
        <p:spPr/>
        <p:txBody>
          <a:bodyPr/>
          <a:lstStyle/>
          <a:p>
            <a:endParaRPr lang="es-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13443141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6" name="Footer Placeholder 5"/>
          <p:cNvSpPr>
            <a:spLocks noGrp="1"/>
          </p:cNvSpPr>
          <p:nvPr>
            <p:ph type="ftr" sz="quarter" idx="11"/>
          </p:nvPr>
        </p:nvSpPr>
        <p:spPr/>
        <p:txBody>
          <a:bodyPr/>
          <a:lstStyle/>
          <a:p>
            <a:endParaRPr lang="es-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0A51BE-A5A7-400D-B335-0FE882B9E84F}" type="slidenum">
              <a:rPr lang="es-US" smtClean="0"/>
              <a:t>‹Nº›</a:t>
            </a:fld>
            <a:endParaRPr lang="es-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3564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6" name="Footer Placeholder 5"/>
          <p:cNvSpPr>
            <a:spLocks noGrp="1"/>
          </p:cNvSpPr>
          <p:nvPr>
            <p:ph type="ftr" sz="quarter" idx="11"/>
          </p:nvPr>
        </p:nvSpPr>
        <p:spPr/>
        <p:txBody>
          <a:bodyPr/>
          <a:lstStyle/>
          <a:p>
            <a:endParaRPr lang="es-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28271526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5494973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39537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7F0ECC-2FFD-4C31-89BB-76D13CA560E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US"/>
          </a:p>
        </p:txBody>
      </p:sp>
      <p:sp>
        <p:nvSpPr>
          <p:cNvPr id="3" name="Marcador de texto 2">
            <a:extLst>
              <a:ext uri="{FF2B5EF4-FFF2-40B4-BE49-F238E27FC236}">
                <a16:creationId xmlns:a16="http://schemas.microsoft.com/office/drawing/2014/main" id="{3B07DCE6-0A12-4A36-A476-F034E25C3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8F18E94-DDD8-40D6-A3D2-64066D29EAF2}"/>
              </a:ext>
            </a:extLst>
          </p:cNvPr>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5" name="Marcador de pie de página 4">
            <a:extLst>
              <a:ext uri="{FF2B5EF4-FFF2-40B4-BE49-F238E27FC236}">
                <a16:creationId xmlns:a16="http://schemas.microsoft.com/office/drawing/2014/main" id="{5FC94D00-0C23-4AC0-B9BB-AA4973F5E18C}"/>
              </a:ext>
            </a:extLst>
          </p:cNvPr>
          <p:cNvSpPr>
            <a:spLocks noGrp="1"/>
          </p:cNvSpPr>
          <p:nvPr>
            <p:ph type="ftr" sz="quarter" idx="11"/>
          </p:nvPr>
        </p:nvSpPr>
        <p:spPr/>
        <p:txBody>
          <a:bodyPr/>
          <a:lstStyle/>
          <a:p>
            <a:endParaRPr lang="es-US" dirty="0"/>
          </a:p>
        </p:txBody>
      </p:sp>
      <p:sp>
        <p:nvSpPr>
          <p:cNvPr id="6" name="Marcador de número de diapositiva 5">
            <a:extLst>
              <a:ext uri="{FF2B5EF4-FFF2-40B4-BE49-F238E27FC236}">
                <a16:creationId xmlns:a16="http://schemas.microsoft.com/office/drawing/2014/main" id="{2A96B079-4B87-41C9-81E0-2EFA7262D2D6}"/>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292516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B2840B-6FC6-4509-B105-843E367CFA17}"/>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contenido 2">
            <a:extLst>
              <a:ext uri="{FF2B5EF4-FFF2-40B4-BE49-F238E27FC236}">
                <a16:creationId xmlns:a16="http://schemas.microsoft.com/office/drawing/2014/main" id="{120D36D2-A9AA-4DA0-9B4B-B0082917BE3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contenido 3">
            <a:extLst>
              <a:ext uri="{FF2B5EF4-FFF2-40B4-BE49-F238E27FC236}">
                <a16:creationId xmlns:a16="http://schemas.microsoft.com/office/drawing/2014/main" id="{E7A96FDE-7856-4F0F-BFFA-71B4EC41357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5" name="Marcador de fecha 4">
            <a:extLst>
              <a:ext uri="{FF2B5EF4-FFF2-40B4-BE49-F238E27FC236}">
                <a16:creationId xmlns:a16="http://schemas.microsoft.com/office/drawing/2014/main" id="{2B0F8839-41F3-46B1-9302-F8F829423F24}"/>
              </a:ext>
            </a:extLst>
          </p:cNvPr>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6" name="Marcador de pie de página 5">
            <a:extLst>
              <a:ext uri="{FF2B5EF4-FFF2-40B4-BE49-F238E27FC236}">
                <a16:creationId xmlns:a16="http://schemas.microsoft.com/office/drawing/2014/main" id="{E45450AA-6D4F-442B-813B-E999D674ED0D}"/>
              </a:ext>
            </a:extLst>
          </p:cNvPr>
          <p:cNvSpPr>
            <a:spLocks noGrp="1"/>
          </p:cNvSpPr>
          <p:nvPr>
            <p:ph type="ftr" sz="quarter" idx="11"/>
          </p:nvPr>
        </p:nvSpPr>
        <p:spPr/>
        <p:txBody>
          <a:bodyPr/>
          <a:lstStyle/>
          <a:p>
            <a:endParaRPr lang="es-US" dirty="0"/>
          </a:p>
        </p:txBody>
      </p:sp>
      <p:sp>
        <p:nvSpPr>
          <p:cNvPr id="7" name="Marcador de número de diapositiva 6">
            <a:extLst>
              <a:ext uri="{FF2B5EF4-FFF2-40B4-BE49-F238E27FC236}">
                <a16:creationId xmlns:a16="http://schemas.microsoft.com/office/drawing/2014/main" id="{BF2AAAF0-2258-4E1D-90F4-976349AEBF42}"/>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41600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ADBD0-2208-4720-8C17-EA7FBE9D08F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US"/>
          </a:p>
        </p:txBody>
      </p:sp>
      <p:sp>
        <p:nvSpPr>
          <p:cNvPr id="3" name="Marcador de texto 2">
            <a:extLst>
              <a:ext uri="{FF2B5EF4-FFF2-40B4-BE49-F238E27FC236}">
                <a16:creationId xmlns:a16="http://schemas.microsoft.com/office/drawing/2014/main" id="{27C356E4-F08A-4D65-AE45-3BAF2263EA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C523606-74E8-4AFC-8659-594A5300A6C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5" name="Marcador de texto 4">
            <a:extLst>
              <a:ext uri="{FF2B5EF4-FFF2-40B4-BE49-F238E27FC236}">
                <a16:creationId xmlns:a16="http://schemas.microsoft.com/office/drawing/2014/main" id="{5F54FE43-53DE-4C50-960E-9550C5A296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ECB859C-B6C2-4B57-9EDB-919541DF007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7" name="Marcador de fecha 6">
            <a:extLst>
              <a:ext uri="{FF2B5EF4-FFF2-40B4-BE49-F238E27FC236}">
                <a16:creationId xmlns:a16="http://schemas.microsoft.com/office/drawing/2014/main" id="{4175ED02-7581-4A19-BD2D-310B213B0CB3}"/>
              </a:ext>
            </a:extLst>
          </p:cNvPr>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8" name="Marcador de pie de página 7">
            <a:extLst>
              <a:ext uri="{FF2B5EF4-FFF2-40B4-BE49-F238E27FC236}">
                <a16:creationId xmlns:a16="http://schemas.microsoft.com/office/drawing/2014/main" id="{2C4731C7-BA53-45EC-9F73-FC65D8A278C2}"/>
              </a:ext>
            </a:extLst>
          </p:cNvPr>
          <p:cNvSpPr>
            <a:spLocks noGrp="1"/>
          </p:cNvSpPr>
          <p:nvPr>
            <p:ph type="ftr" sz="quarter" idx="11"/>
          </p:nvPr>
        </p:nvSpPr>
        <p:spPr/>
        <p:txBody>
          <a:bodyPr/>
          <a:lstStyle/>
          <a:p>
            <a:endParaRPr lang="es-US" dirty="0"/>
          </a:p>
        </p:txBody>
      </p:sp>
      <p:sp>
        <p:nvSpPr>
          <p:cNvPr id="9" name="Marcador de número de diapositiva 8">
            <a:extLst>
              <a:ext uri="{FF2B5EF4-FFF2-40B4-BE49-F238E27FC236}">
                <a16:creationId xmlns:a16="http://schemas.microsoft.com/office/drawing/2014/main" id="{D6D101D3-E665-46AD-9036-F20EFF7C04E3}"/>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294152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D9913-00BC-4D62-8635-A3520AEFE455}"/>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fecha 2">
            <a:extLst>
              <a:ext uri="{FF2B5EF4-FFF2-40B4-BE49-F238E27FC236}">
                <a16:creationId xmlns:a16="http://schemas.microsoft.com/office/drawing/2014/main" id="{132A10BF-134D-4CEE-8A95-A431A152A727}"/>
              </a:ext>
            </a:extLst>
          </p:cNvPr>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4" name="Marcador de pie de página 3">
            <a:extLst>
              <a:ext uri="{FF2B5EF4-FFF2-40B4-BE49-F238E27FC236}">
                <a16:creationId xmlns:a16="http://schemas.microsoft.com/office/drawing/2014/main" id="{CE31BBD8-C5AF-4297-B941-CCC3AA0C422C}"/>
              </a:ext>
            </a:extLst>
          </p:cNvPr>
          <p:cNvSpPr>
            <a:spLocks noGrp="1"/>
          </p:cNvSpPr>
          <p:nvPr>
            <p:ph type="ftr" sz="quarter" idx="11"/>
          </p:nvPr>
        </p:nvSpPr>
        <p:spPr/>
        <p:txBody>
          <a:bodyPr/>
          <a:lstStyle/>
          <a:p>
            <a:endParaRPr lang="es-US" dirty="0"/>
          </a:p>
        </p:txBody>
      </p:sp>
      <p:sp>
        <p:nvSpPr>
          <p:cNvPr id="5" name="Marcador de número de diapositiva 4">
            <a:extLst>
              <a:ext uri="{FF2B5EF4-FFF2-40B4-BE49-F238E27FC236}">
                <a16:creationId xmlns:a16="http://schemas.microsoft.com/office/drawing/2014/main" id="{FE708575-79BC-4224-B061-3ED9779A7D3E}"/>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1174875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09E4D75-2203-4A0F-BEC6-8C670E909A3A}"/>
              </a:ext>
            </a:extLst>
          </p:cNvPr>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3" name="Marcador de pie de página 2">
            <a:extLst>
              <a:ext uri="{FF2B5EF4-FFF2-40B4-BE49-F238E27FC236}">
                <a16:creationId xmlns:a16="http://schemas.microsoft.com/office/drawing/2014/main" id="{C093CADC-913B-4AD8-AC6A-CBACC236C75D}"/>
              </a:ext>
            </a:extLst>
          </p:cNvPr>
          <p:cNvSpPr>
            <a:spLocks noGrp="1"/>
          </p:cNvSpPr>
          <p:nvPr>
            <p:ph type="ftr" sz="quarter" idx="11"/>
          </p:nvPr>
        </p:nvSpPr>
        <p:spPr/>
        <p:txBody>
          <a:bodyPr/>
          <a:lstStyle/>
          <a:p>
            <a:endParaRPr lang="es-US" dirty="0"/>
          </a:p>
        </p:txBody>
      </p:sp>
      <p:sp>
        <p:nvSpPr>
          <p:cNvPr id="4" name="Marcador de número de diapositiva 3">
            <a:extLst>
              <a:ext uri="{FF2B5EF4-FFF2-40B4-BE49-F238E27FC236}">
                <a16:creationId xmlns:a16="http://schemas.microsoft.com/office/drawing/2014/main" id="{D0E11862-A98B-455C-84DB-1359D8B1ABBD}"/>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43556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78F07-C217-4B36-975F-5DB3B9CB9CC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US"/>
          </a:p>
        </p:txBody>
      </p:sp>
      <p:sp>
        <p:nvSpPr>
          <p:cNvPr id="3" name="Marcador de contenido 2">
            <a:extLst>
              <a:ext uri="{FF2B5EF4-FFF2-40B4-BE49-F238E27FC236}">
                <a16:creationId xmlns:a16="http://schemas.microsoft.com/office/drawing/2014/main" id="{B7E2E1B2-93B3-446F-88BE-D508796375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texto 3">
            <a:extLst>
              <a:ext uri="{FF2B5EF4-FFF2-40B4-BE49-F238E27FC236}">
                <a16:creationId xmlns:a16="http://schemas.microsoft.com/office/drawing/2014/main" id="{BD366AFA-E727-40A9-BE98-9B20D67316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3C3F26A-D36E-471E-9A07-6A57EEB8A4E0}"/>
              </a:ext>
            </a:extLst>
          </p:cNvPr>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6" name="Marcador de pie de página 5">
            <a:extLst>
              <a:ext uri="{FF2B5EF4-FFF2-40B4-BE49-F238E27FC236}">
                <a16:creationId xmlns:a16="http://schemas.microsoft.com/office/drawing/2014/main" id="{D631E75D-815F-4541-BBEE-69D81370948B}"/>
              </a:ext>
            </a:extLst>
          </p:cNvPr>
          <p:cNvSpPr>
            <a:spLocks noGrp="1"/>
          </p:cNvSpPr>
          <p:nvPr>
            <p:ph type="ftr" sz="quarter" idx="11"/>
          </p:nvPr>
        </p:nvSpPr>
        <p:spPr/>
        <p:txBody>
          <a:bodyPr/>
          <a:lstStyle/>
          <a:p>
            <a:endParaRPr lang="es-US" dirty="0"/>
          </a:p>
        </p:txBody>
      </p:sp>
      <p:sp>
        <p:nvSpPr>
          <p:cNvPr id="7" name="Marcador de número de diapositiva 6">
            <a:extLst>
              <a:ext uri="{FF2B5EF4-FFF2-40B4-BE49-F238E27FC236}">
                <a16:creationId xmlns:a16="http://schemas.microsoft.com/office/drawing/2014/main" id="{9DA975D0-7827-4DB8-ADDE-89562B9392C2}"/>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1141316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D4D42E-1D6F-4D5D-998A-DCC1CB10E78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US"/>
          </a:p>
        </p:txBody>
      </p:sp>
      <p:sp>
        <p:nvSpPr>
          <p:cNvPr id="3" name="Marcador de posición de imagen 2">
            <a:extLst>
              <a:ext uri="{FF2B5EF4-FFF2-40B4-BE49-F238E27FC236}">
                <a16:creationId xmlns:a16="http://schemas.microsoft.com/office/drawing/2014/main" id="{B687CC7F-254C-4EE0-9A72-0116E21AA1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S" dirty="0"/>
          </a:p>
        </p:txBody>
      </p:sp>
      <p:sp>
        <p:nvSpPr>
          <p:cNvPr id="4" name="Marcador de texto 3">
            <a:extLst>
              <a:ext uri="{FF2B5EF4-FFF2-40B4-BE49-F238E27FC236}">
                <a16:creationId xmlns:a16="http://schemas.microsoft.com/office/drawing/2014/main" id="{8085BE2A-8278-43FB-8B09-38031646C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9EDC2E-F35D-424F-B900-12266AFAB1D3}"/>
              </a:ext>
            </a:extLst>
          </p:cNvPr>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6" name="Marcador de pie de página 5">
            <a:extLst>
              <a:ext uri="{FF2B5EF4-FFF2-40B4-BE49-F238E27FC236}">
                <a16:creationId xmlns:a16="http://schemas.microsoft.com/office/drawing/2014/main" id="{A15F27B6-4BFF-4821-9517-F9248E6B2FFC}"/>
              </a:ext>
            </a:extLst>
          </p:cNvPr>
          <p:cNvSpPr>
            <a:spLocks noGrp="1"/>
          </p:cNvSpPr>
          <p:nvPr>
            <p:ph type="ftr" sz="quarter" idx="11"/>
          </p:nvPr>
        </p:nvSpPr>
        <p:spPr/>
        <p:txBody>
          <a:bodyPr/>
          <a:lstStyle/>
          <a:p>
            <a:endParaRPr lang="es-US" dirty="0"/>
          </a:p>
        </p:txBody>
      </p:sp>
      <p:sp>
        <p:nvSpPr>
          <p:cNvPr id="7" name="Marcador de número de diapositiva 6">
            <a:extLst>
              <a:ext uri="{FF2B5EF4-FFF2-40B4-BE49-F238E27FC236}">
                <a16:creationId xmlns:a16="http://schemas.microsoft.com/office/drawing/2014/main" id="{932A292F-DC6B-4A36-9B86-EF7E2D622C9D}"/>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1082580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A7E74D6-4896-4D53-B718-FF8003579F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US"/>
          </a:p>
        </p:txBody>
      </p:sp>
      <p:sp>
        <p:nvSpPr>
          <p:cNvPr id="3" name="Marcador de texto 2">
            <a:extLst>
              <a:ext uri="{FF2B5EF4-FFF2-40B4-BE49-F238E27FC236}">
                <a16:creationId xmlns:a16="http://schemas.microsoft.com/office/drawing/2014/main" id="{AFBCC1F2-67EF-4CFD-8B4E-3F307D7532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75BD4775-C8B0-4F98-8656-55E3D4B902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ABBF4-D674-4783-BB32-727125CC2D1B}" type="datetimeFigureOut">
              <a:rPr lang="es-US" smtClean="0"/>
              <a:t>20-ago-20</a:t>
            </a:fld>
            <a:endParaRPr lang="es-US" dirty="0"/>
          </a:p>
        </p:txBody>
      </p:sp>
      <p:sp>
        <p:nvSpPr>
          <p:cNvPr id="5" name="Marcador de pie de página 4">
            <a:extLst>
              <a:ext uri="{FF2B5EF4-FFF2-40B4-BE49-F238E27FC236}">
                <a16:creationId xmlns:a16="http://schemas.microsoft.com/office/drawing/2014/main" id="{72DC7BA1-A6BB-44B8-AE29-E1EEF8B2DB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US" dirty="0"/>
          </a:p>
        </p:txBody>
      </p:sp>
      <p:sp>
        <p:nvSpPr>
          <p:cNvPr id="6" name="Marcador de número de diapositiva 5">
            <a:extLst>
              <a:ext uri="{FF2B5EF4-FFF2-40B4-BE49-F238E27FC236}">
                <a16:creationId xmlns:a16="http://schemas.microsoft.com/office/drawing/2014/main" id="{EB40E7B3-843C-4B3E-B50A-46D13A48E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0A51BE-A5A7-400D-B335-0FE882B9E84F}" type="slidenum">
              <a:rPr lang="es-US" smtClean="0"/>
              <a:t>‹Nº›</a:t>
            </a:fld>
            <a:endParaRPr lang="es-US" dirty="0"/>
          </a:p>
        </p:txBody>
      </p:sp>
    </p:spTree>
    <p:extLst>
      <p:ext uri="{BB962C8B-B14F-4D97-AF65-F5344CB8AC3E}">
        <p14:creationId xmlns:p14="http://schemas.microsoft.com/office/powerpoint/2010/main" val="1583176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EFABBF4-D674-4783-BB32-727125CC2D1B}" type="datetimeFigureOut">
              <a:rPr lang="es-US" smtClean="0"/>
              <a:t>20-ago-20</a:t>
            </a:fld>
            <a:endParaRPr lang="es-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C0A51BE-A5A7-400D-B335-0FE882B9E84F}" type="slidenum">
              <a:rPr lang="es-US" smtClean="0"/>
              <a:t>‹Nº›</a:t>
            </a:fld>
            <a:endParaRPr lang="es-US" dirty="0"/>
          </a:p>
        </p:txBody>
      </p:sp>
    </p:spTree>
    <p:extLst>
      <p:ext uri="{BB962C8B-B14F-4D97-AF65-F5344CB8AC3E}">
        <p14:creationId xmlns:p14="http://schemas.microsoft.com/office/powerpoint/2010/main" val="1635077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vysery98/proyectoIntegrador_IV"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2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plicaciones3.ecuadorencifras.gob.ec/BIINEC-war/index.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7">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427"/>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3"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4"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779169A-F67C-4141-A2FF-79CD6E0B8E63}"/>
              </a:ext>
            </a:extLst>
          </p:cNvPr>
          <p:cNvSpPr>
            <a:spLocks noGrp="1"/>
          </p:cNvSpPr>
          <p:nvPr>
            <p:ph type="ctrTitle"/>
          </p:nvPr>
        </p:nvSpPr>
        <p:spPr>
          <a:xfrm>
            <a:off x="4046695" y="1940841"/>
            <a:ext cx="7982958" cy="1881731"/>
          </a:xfrm>
        </p:spPr>
        <p:txBody>
          <a:bodyPr>
            <a:normAutofit/>
          </a:bodyPr>
          <a:lstStyle/>
          <a:p>
            <a:r>
              <a:rPr lang="es-US" dirty="0"/>
              <a:t>Exploratory Data Analysis </a:t>
            </a:r>
            <a:br>
              <a:rPr lang="es-US" dirty="0"/>
            </a:br>
            <a:r>
              <a:rPr lang="es-US" dirty="0"/>
              <a:t>(EDA)</a:t>
            </a:r>
          </a:p>
        </p:txBody>
      </p:sp>
      <p:sp>
        <p:nvSpPr>
          <p:cNvPr id="3" name="Subtítulo 2">
            <a:extLst>
              <a:ext uri="{FF2B5EF4-FFF2-40B4-BE49-F238E27FC236}">
                <a16:creationId xmlns:a16="http://schemas.microsoft.com/office/drawing/2014/main" id="{AF41CEC8-2848-44D6-A1C1-36BD7C1E46C7}"/>
              </a:ext>
            </a:extLst>
          </p:cNvPr>
          <p:cNvSpPr>
            <a:spLocks noGrp="1"/>
          </p:cNvSpPr>
          <p:nvPr>
            <p:ph type="subTitle" idx="1"/>
          </p:nvPr>
        </p:nvSpPr>
        <p:spPr>
          <a:xfrm>
            <a:off x="3779408" y="3831999"/>
            <a:ext cx="7982957" cy="3016574"/>
          </a:xfrm>
        </p:spPr>
        <p:txBody>
          <a:bodyPr>
            <a:normAutofit fontScale="92500" lnSpcReduction="10000"/>
          </a:bodyPr>
          <a:lstStyle/>
          <a:p>
            <a:pPr algn="just"/>
            <a:r>
              <a:rPr lang="es-US" b="1" dirty="0"/>
              <a:t>Integrantes:</a:t>
            </a:r>
          </a:p>
          <a:p>
            <a:pPr algn="just"/>
            <a:r>
              <a:rPr lang="es-US" dirty="0"/>
              <a:t>Jorge Flores, Luis Quizhpe, Santiago García</a:t>
            </a:r>
          </a:p>
          <a:p>
            <a:pPr algn="just"/>
            <a:r>
              <a:rPr lang="es-US" b="1" dirty="0"/>
              <a:t>Docente supervisora:</a:t>
            </a:r>
          </a:p>
          <a:p>
            <a:pPr algn="just"/>
            <a:r>
              <a:rPr lang="es-US" dirty="0"/>
              <a:t>Ing. Lorena del Cisne Condolo Herrera</a:t>
            </a:r>
          </a:p>
          <a:p>
            <a:pPr algn="l"/>
            <a:r>
              <a:rPr lang="es-US" b="1" dirty="0"/>
              <a:t>Link repositorio: </a:t>
            </a:r>
            <a:r>
              <a:rPr lang="es-EC" dirty="0">
                <a:hlinkClick r:id="rId2"/>
              </a:rPr>
              <a:t>https://github.com/vysery98/proyectoIntegrador_IV</a:t>
            </a:r>
            <a:endParaRPr lang="es-US" b="1" dirty="0"/>
          </a:p>
          <a:p>
            <a:r>
              <a:rPr lang="es-US" dirty="0"/>
              <a:t>Abril – Agosto 2020</a:t>
            </a:r>
          </a:p>
          <a:p>
            <a:r>
              <a:rPr lang="es-US" dirty="0"/>
              <a:t>IV Ciclo</a:t>
            </a:r>
          </a:p>
          <a:p>
            <a:pPr algn="just"/>
            <a:endParaRPr lang="es-US" dirty="0"/>
          </a:p>
          <a:p>
            <a:endParaRPr lang="es-US" dirty="0"/>
          </a:p>
          <a:p>
            <a:endParaRPr lang="es-US" dirty="0"/>
          </a:p>
        </p:txBody>
      </p:sp>
    </p:spTree>
    <p:extLst>
      <p:ext uri="{BB962C8B-B14F-4D97-AF65-F5344CB8AC3E}">
        <p14:creationId xmlns:p14="http://schemas.microsoft.com/office/powerpoint/2010/main" val="236215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14690" y="73882"/>
            <a:ext cx="3910555" cy="3355118"/>
          </a:xfrm>
        </p:spPr>
        <p:txBody>
          <a:bodyPr anchor="t">
            <a:normAutofit/>
          </a:bodyPr>
          <a:lstStyle/>
          <a:p>
            <a:r>
              <a:rPr lang="es-ES" sz="3600" dirty="0">
                <a:solidFill>
                  <a:schemeClr val="bg1"/>
                </a:solidFill>
                <a:ea typeface="+mj-lt"/>
                <a:cs typeface="+mj-lt"/>
              </a:rPr>
              <a:t>¿Las personas que recurren al trabajo informal, que nivel de instrucción tienen?</a:t>
            </a:r>
            <a:endParaRPr lang="en-US" dirty="0">
              <a:solidFill>
                <a:schemeClr val="bg1"/>
              </a:solidFill>
              <a:ea typeface="+mj-lt"/>
              <a:cs typeface="+mj-lt"/>
            </a:endParaRPr>
          </a:p>
          <a:p>
            <a:endParaRPr lang="es-ES" sz="3600" dirty="0">
              <a:solidFill>
                <a:schemeClr val="bg1"/>
              </a:solidFill>
              <a:cs typeface="Calibri Light"/>
            </a:endParaRPr>
          </a:p>
        </p:txBody>
      </p:sp>
      <p:pic>
        <p:nvPicPr>
          <p:cNvPr id="6" name="Imagen 5">
            <a:extLst>
              <a:ext uri="{FF2B5EF4-FFF2-40B4-BE49-F238E27FC236}">
                <a16:creationId xmlns:a16="http://schemas.microsoft.com/office/drawing/2014/main" id="{AB9B9B2F-3616-4525-8460-5B4B7E6A858E}"/>
              </a:ext>
            </a:extLst>
          </p:cNvPr>
          <p:cNvPicPr>
            <a:picLocks noChangeAspect="1"/>
          </p:cNvPicPr>
          <p:nvPr/>
        </p:nvPicPr>
        <p:blipFill>
          <a:blip r:embed="rId2"/>
          <a:stretch>
            <a:fillRect/>
          </a:stretch>
        </p:blipFill>
        <p:spPr>
          <a:xfrm>
            <a:off x="4482942" y="709343"/>
            <a:ext cx="7594368" cy="4591050"/>
          </a:xfrm>
          <a:prstGeom prst="rect">
            <a:avLst/>
          </a:prstGeom>
        </p:spPr>
      </p:pic>
    </p:spTree>
    <p:extLst>
      <p:ext uri="{BB962C8B-B14F-4D97-AF65-F5344CB8AC3E}">
        <p14:creationId xmlns:p14="http://schemas.microsoft.com/office/powerpoint/2010/main" val="1008142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14691" y="73882"/>
            <a:ext cx="4117538" cy="2659891"/>
          </a:xfrm>
        </p:spPr>
        <p:txBody>
          <a:bodyPr anchor="t">
            <a:normAutofit/>
          </a:bodyPr>
          <a:lstStyle/>
          <a:p>
            <a:r>
              <a:rPr lang="es-ES" sz="3600" dirty="0">
                <a:solidFill>
                  <a:schemeClr val="bg1"/>
                </a:solidFill>
              </a:rPr>
              <a:t>¿En qué rama existen más personas con títulos de post grado?</a:t>
            </a:r>
          </a:p>
        </p:txBody>
      </p:sp>
      <p:pic>
        <p:nvPicPr>
          <p:cNvPr id="6" name="Imagen 5">
            <a:extLst>
              <a:ext uri="{FF2B5EF4-FFF2-40B4-BE49-F238E27FC236}">
                <a16:creationId xmlns:a16="http://schemas.microsoft.com/office/drawing/2014/main" id="{C9518CD4-2738-4142-8F5B-E1F5C0BD3F51}"/>
              </a:ext>
            </a:extLst>
          </p:cNvPr>
          <p:cNvPicPr>
            <a:picLocks noChangeAspect="1"/>
          </p:cNvPicPr>
          <p:nvPr/>
        </p:nvPicPr>
        <p:blipFill>
          <a:blip r:embed="rId2"/>
          <a:stretch>
            <a:fillRect/>
          </a:stretch>
        </p:blipFill>
        <p:spPr>
          <a:xfrm>
            <a:off x="4618990" y="998023"/>
            <a:ext cx="7200900" cy="3810000"/>
          </a:xfrm>
          <a:prstGeom prst="rect">
            <a:avLst/>
          </a:prstGeom>
        </p:spPr>
      </p:pic>
    </p:spTree>
    <p:extLst>
      <p:ext uri="{BB962C8B-B14F-4D97-AF65-F5344CB8AC3E}">
        <p14:creationId xmlns:p14="http://schemas.microsoft.com/office/powerpoint/2010/main" val="1037639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14690" y="73882"/>
            <a:ext cx="3910555" cy="3355118"/>
          </a:xfrm>
        </p:spPr>
        <p:txBody>
          <a:bodyPr anchor="t">
            <a:normAutofit fontScale="90000"/>
          </a:bodyPr>
          <a:lstStyle/>
          <a:p>
            <a:r>
              <a:rPr lang="es-ES" sz="3600" dirty="0">
                <a:solidFill>
                  <a:schemeClr val="bg1"/>
                </a:solidFill>
              </a:rPr>
              <a:t>¿Según la etnia, en donde existen más personas analfabetas y en donde existen más personas que han adquirido un título superior al cuarto nivel?</a:t>
            </a:r>
          </a:p>
        </p:txBody>
      </p:sp>
      <p:pic>
        <p:nvPicPr>
          <p:cNvPr id="7" name="Imagen 6">
            <a:extLst>
              <a:ext uri="{FF2B5EF4-FFF2-40B4-BE49-F238E27FC236}">
                <a16:creationId xmlns:a16="http://schemas.microsoft.com/office/drawing/2014/main" id="{A1267C27-EB91-4C18-B6D8-79001FE9B132}"/>
              </a:ext>
            </a:extLst>
          </p:cNvPr>
          <p:cNvPicPr>
            <a:picLocks noChangeAspect="1"/>
          </p:cNvPicPr>
          <p:nvPr/>
        </p:nvPicPr>
        <p:blipFill>
          <a:blip r:embed="rId2"/>
          <a:stretch>
            <a:fillRect/>
          </a:stretch>
        </p:blipFill>
        <p:spPr>
          <a:xfrm>
            <a:off x="4536021" y="388571"/>
            <a:ext cx="7506508" cy="5162550"/>
          </a:xfrm>
          <a:prstGeom prst="rect">
            <a:avLst/>
          </a:prstGeom>
        </p:spPr>
      </p:pic>
    </p:spTree>
    <p:extLst>
      <p:ext uri="{BB962C8B-B14F-4D97-AF65-F5344CB8AC3E}">
        <p14:creationId xmlns:p14="http://schemas.microsoft.com/office/powerpoint/2010/main" val="138667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2235320" y="275815"/>
            <a:ext cx="6802150" cy="1388141"/>
          </a:xfrm>
        </p:spPr>
        <p:txBody>
          <a:bodyPr anchor="t">
            <a:normAutofit fontScale="90000"/>
          </a:bodyPr>
          <a:lstStyle/>
          <a:p>
            <a:r>
              <a:rPr lang="es-ES" sz="3600" dirty="0">
                <a:solidFill>
                  <a:srgbClr val="002060"/>
                </a:solidFill>
              </a:rPr>
              <a:t>¿En qué rama se encuentra un mayor ingreso laboral promedio?</a:t>
            </a:r>
          </a:p>
        </p:txBody>
      </p:sp>
      <p:pic>
        <p:nvPicPr>
          <p:cNvPr id="6" name="Imagen 5">
            <a:extLst>
              <a:ext uri="{FF2B5EF4-FFF2-40B4-BE49-F238E27FC236}">
                <a16:creationId xmlns:a16="http://schemas.microsoft.com/office/drawing/2014/main" id="{E843BE87-F528-4490-B670-E32F994FFE64}"/>
              </a:ext>
            </a:extLst>
          </p:cNvPr>
          <p:cNvPicPr>
            <a:picLocks noChangeAspect="1"/>
          </p:cNvPicPr>
          <p:nvPr/>
        </p:nvPicPr>
        <p:blipFill>
          <a:blip r:embed="rId2"/>
          <a:stretch>
            <a:fillRect/>
          </a:stretch>
        </p:blipFill>
        <p:spPr>
          <a:xfrm>
            <a:off x="639587" y="1486382"/>
            <a:ext cx="11349213" cy="4490891"/>
          </a:xfrm>
          <a:prstGeom prst="rect">
            <a:avLst/>
          </a:prstGeom>
        </p:spPr>
      </p:pic>
    </p:spTree>
    <p:extLst>
      <p:ext uri="{BB962C8B-B14F-4D97-AF65-F5344CB8AC3E}">
        <p14:creationId xmlns:p14="http://schemas.microsoft.com/office/powerpoint/2010/main" val="2549726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435490" y="0"/>
            <a:ext cx="3910555" cy="3355118"/>
          </a:xfrm>
        </p:spPr>
        <p:txBody>
          <a:bodyPr vert="horz" lIns="91440" tIns="45720" rIns="91440" bIns="45720" rtlCol="0" anchor="t">
            <a:normAutofit/>
          </a:bodyPr>
          <a:lstStyle/>
          <a:p>
            <a:r>
              <a:rPr lang="es-ES" dirty="0">
                <a:solidFill>
                  <a:srgbClr val="002060"/>
                </a:solidFill>
              </a:rPr>
              <a:t>¿Con qué tipo de sectorización los ecuatorianos generan más ingresos?</a:t>
            </a:r>
          </a:p>
        </p:txBody>
      </p:sp>
      <p:pic>
        <p:nvPicPr>
          <p:cNvPr id="6" name="Imagen 5">
            <a:extLst>
              <a:ext uri="{FF2B5EF4-FFF2-40B4-BE49-F238E27FC236}">
                <a16:creationId xmlns:a16="http://schemas.microsoft.com/office/drawing/2014/main" id="{6EBEBC94-326B-45C1-A104-B426E27B4DC6}"/>
              </a:ext>
            </a:extLst>
          </p:cNvPr>
          <p:cNvPicPr>
            <a:picLocks noChangeAspect="1"/>
          </p:cNvPicPr>
          <p:nvPr/>
        </p:nvPicPr>
        <p:blipFill>
          <a:blip r:embed="rId2"/>
          <a:stretch>
            <a:fillRect/>
          </a:stretch>
        </p:blipFill>
        <p:spPr>
          <a:xfrm>
            <a:off x="4847207" y="1677559"/>
            <a:ext cx="6152225" cy="4081092"/>
          </a:xfrm>
          <a:prstGeom prst="rect">
            <a:avLst/>
          </a:prstGeom>
        </p:spPr>
      </p:pic>
    </p:spTree>
    <p:extLst>
      <p:ext uri="{BB962C8B-B14F-4D97-AF65-F5344CB8AC3E}">
        <p14:creationId xmlns:p14="http://schemas.microsoft.com/office/powerpoint/2010/main" val="508031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547251" y="430336"/>
            <a:ext cx="4023676" cy="2659891"/>
          </a:xfrm>
        </p:spPr>
        <p:txBody>
          <a:bodyPr vert="horz" lIns="91440" tIns="45720" rIns="91440" bIns="45720" rtlCol="0" anchor="t">
            <a:normAutofit/>
          </a:bodyPr>
          <a:lstStyle/>
          <a:p>
            <a:r>
              <a:rPr lang="es-ES" dirty="0">
                <a:solidFill>
                  <a:srgbClr val="002060"/>
                </a:solidFill>
              </a:rPr>
              <a:t>¿Cuál es el grupo étnico con menor remuneración ?</a:t>
            </a:r>
          </a:p>
        </p:txBody>
      </p:sp>
      <p:pic>
        <p:nvPicPr>
          <p:cNvPr id="4" name="Imagen 3">
            <a:extLst>
              <a:ext uri="{FF2B5EF4-FFF2-40B4-BE49-F238E27FC236}">
                <a16:creationId xmlns:a16="http://schemas.microsoft.com/office/drawing/2014/main" id="{25C9B7E1-13CC-440A-A13C-0FCB09F2841A}"/>
              </a:ext>
            </a:extLst>
          </p:cNvPr>
          <p:cNvPicPr>
            <a:picLocks noChangeAspect="1"/>
          </p:cNvPicPr>
          <p:nvPr/>
        </p:nvPicPr>
        <p:blipFill>
          <a:blip r:embed="rId2"/>
          <a:stretch>
            <a:fillRect/>
          </a:stretch>
        </p:blipFill>
        <p:spPr>
          <a:xfrm>
            <a:off x="5667757" y="979364"/>
            <a:ext cx="4976992" cy="4436015"/>
          </a:xfrm>
          <a:prstGeom prst="rect">
            <a:avLst/>
          </a:prstGeom>
        </p:spPr>
      </p:pic>
    </p:spTree>
    <p:extLst>
      <p:ext uri="{BB962C8B-B14F-4D97-AF65-F5344CB8AC3E}">
        <p14:creationId xmlns:p14="http://schemas.microsoft.com/office/powerpoint/2010/main" val="1562406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608211" y="124682"/>
            <a:ext cx="4117538" cy="1868040"/>
          </a:xfrm>
        </p:spPr>
        <p:txBody>
          <a:bodyPr vert="horz" lIns="91440" tIns="45720" rIns="91440" bIns="45720" rtlCol="0" anchor="t">
            <a:normAutofit fontScale="90000"/>
          </a:bodyPr>
          <a:lstStyle/>
          <a:p>
            <a:r>
              <a:rPr lang="es-ES" dirty="0">
                <a:solidFill>
                  <a:srgbClr val="002060"/>
                </a:solidFill>
              </a:rPr>
              <a:t>¿En qué año los indígenas obtuvieron más ingresos?</a:t>
            </a:r>
          </a:p>
        </p:txBody>
      </p:sp>
      <p:pic>
        <p:nvPicPr>
          <p:cNvPr id="4" name="Imagen 3">
            <a:extLst>
              <a:ext uri="{FF2B5EF4-FFF2-40B4-BE49-F238E27FC236}">
                <a16:creationId xmlns:a16="http://schemas.microsoft.com/office/drawing/2014/main" id="{4894D100-971A-46B4-A188-5EE7F2F1D3C1}"/>
              </a:ext>
            </a:extLst>
          </p:cNvPr>
          <p:cNvPicPr>
            <a:picLocks noChangeAspect="1"/>
          </p:cNvPicPr>
          <p:nvPr/>
        </p:nvPicPr>
        <p:blipFill>
          <a:blip r:embed="rId2"/>
          <a:stretch>
            <a:fillRect/>
          </a:stretch>
        </p:blipFill>
        <p:spPr>
          <a:xfrm>
            <a:off x="5021831" y="1127517"/>
            <a:ext cx="6347210" cy="3498326"/>
          </a:xfrm>
          <a:prstGeom prst="rect">
            <a:avLst/>
          </a:prstGeom>
        </p:spPr>
      </p:pic>
    </p:spTree>
    <p:extLst>
      <p:ext uri="{BB962C8B-B14F-4D97-AF65-F5344CB8AC3E}">
        <p14:creationId xmlns:p14="http://schemas.microsoft.com/office/powerpoint/2010/main" val="3937756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537090" y="73882"/>
            <a:ext cx="4117538" cy="2415318"/>
          </a:xfrm>
        </p:spPr>
        <p:txBody>
          <a:bodyPr vert="horz" lIns="91440" tIns="45720" rIns="91440" bIns="45720" rtlCol="0" anchor="t">
            <a:normAutofit/>
          </a:bodyPr>
          <a:lstStyle/>
          <a:p>
            <a:r>
              <a:rPr lang="es-ES" dirty="0">
                <a:solidFill>
                  <a:srgbClr val="002060"/>
                </a:solidFill>
              </a:rPr>
              <a:t>¿Existe una brecha salarial entre hombres y mujeres ?</a:t>
            </a:r>
          </a:p>
        </p:txBody>
      </p:sp>
      <p:pic>
        <p:nvPicPr>
          <p:cNvPr id="4" name="Imagen 3">
            <a:extLst>
              <a:ext uri="{FF2B5EF4-FFF2-40B4-BE49-F238E27FC236}">
                <a16:creationId xmlns:a16="http://schemas.microsoft.com/office/drawing/2014/main" id="{1630965D-8B04-4F70-BB51-27911B70C944}"/>
              </a:ext>
            </a:extLst>
          </p:cNvPr>
          <p:cNvPicPr>
            <a:picLocks noChangeAspect="1"/>
          </p:cNvPicPr>
          <p:nvPr/>
        </p:nvPicPr>
        <p:blipFill>
          <a:blip r:embed="rId2"/>
          <a:stretch>
            <a:fillRect/>
          </a:stretch>
        </p:blipFill>
        <p:spPr>
          <a:xfrm>
            <a:off x="4075607" y="1852294"/>
            <a:ext cx="6032891" cy="3329306"/>
          </a:xfrm>
          <a:prstGeom prst="rect">
            <a:avLst/>
          </a:prstGeom>
        </p:spPr>
      </p:pic>
    </p:spTree>
    <p:extLst>
      <p:ext uri="{BB962C8B-B14F-4D97-AF65-F5344CB8AC3E}">
        <p14:creationId xmlns:p14="http://schemas.microsoft.com/office/powerpoint/2010/main" val="956423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408703" y="2714572"/>
            <a:ext cx="3200400" cy="3824340"/>
          </a:xfrm>
        </p:spPr>
        <p:txBody>
          <a:bodyPr vert="horz" lIns="91440" tIns="45720" rIns="91440" bIns="45720" rtlCol="0" anchor="ctr">
            <a:normAutofit fontScale="90000"/>
          </a:bodyPr>
          <a:lstStyle/>
          <a:p>
            <a:r>
              <a:rPr lang="en-US" sz="3200" kern="1200" dirty="0">
                <a:solidFill>
                  <a:srgbClr val="FFFFFF"/>
                </a:solidFill>
                <a:latin typeface="+mj-lt"/>
                <a:ea typeface="+mj-ea"/>
                <a:cs typeface="+mj-cs"/>
              </a:rPr>
              <a:t>¿A pesar de la crisis de nuestro país, es posible que la cantidad de personas casadas con empleo adecuado haya aumentado con el pasar de los años?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Imagen 4">
            <a:extLst>
              <a:ext uri="{FF2B5EF4-FFF2-40B4-BE49-F238E27FC236}">
                <a16:creationId xmlns:a16="http://schemas.microsoft.com/office/drawing/2014/main" id="{FB6703FA-D006-4027-8005-3EB8EBA0E212}"/>
              </a:ext>
            </a:extLst>
          </p:cNvPr>
          <p:cNvPicPr>
            <a:picLocks noChangeAspect="1"/>
          </p:cNvPicPr>
          <p:nvPr/>
        </p:nvPicPr>
        <p:blipFill>
          <a:blip r:embed="rId2"/>
          <a:stretch>
            <a:fillRect/>
          </a:stretch>
        </p:blipFill>
        <p:spPr>
          <a:xfrm>
            <a:off x="4167268" y="2455479"/>
            <a:ext cx="7510056" cy="4245124"/>
          </a:xfrm>
          <a:prstGeom prst="rect">
            <a:avLst/>
          </a:prstGeom>
        </p:spPr>
      </p:pic>
      <p:sp>
        <p:nvSpPr>
          <p:cNvPr id="8" name="Título 1">
            <a:extLst>
              <a:ext uri="{FF2B5EF4-FFF2-40B4-BE49-F238E27FC236}">
                <a16:creationId xmlns:a16="http://schemas.microsoft.com/office/drawing/2014/main" id="{D67C8F15-0A2D-4F40-AF91-769C661821ED}"/>
              </a:ext>
            </a:extLst>
          </p:cNvPr>
          <p:cNvSpPr txBox="1">
            <a:spLocks/>
          </p:cNvSpPr>
          <p:nvPr/>
        </p:nvSpPr>
        <p:spPr>
          <a:xfrm>
            <a:off x="408703" y="366096"/>
            <a:ext cx="3758565" cy="1854944"/>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dirty="0">
                <a:solidFill>
                  <a:srgbClr val="FFFFFF"/>
                </a:solidFill>
              </a:rPr>
              <a:t>¿Qué porcentaje de personas casadas que tienen un empleo adecuado?</a:t>
            </a:r>
          </a:p>
        </p:txBody>
      </p:sp>
      <p:sp>
        <p:nvSpPr>
          <p:cNvPr id="4" name="CuadroTexto 3">
            <a:extLst>
              <a:ext uri="{FF2B5EF4-FFF2-40B4-BE49-F238E27FC236}">
                <a16:creationId xmlns:a16="http://schemas.microsoft.com/office/drawing/2014/main" id="{06945CCC-E320-42F3-A40A-21738E0CDB3B}"/>
              </a:ext>
            </a:extLst>
          </p:cNvPr>
          <p:cNvSpPr txBox="1"/>
          <p:nvPr/>
        </p:nvSpPr>
        <p:spPr>
          <a:xfrm>
            <a:off x="4571488" y="740979"/>
            <a:ext cx="6906491" cy="977814"/>
          </a:xfrm>
          <a:prstGeom prst="rect">
            <a:avLst/>
          </a:prstGeom>
        </p:spPr>
        <p:txBody>
          <a:bodyPr vert="horz" lIns="91440" tIns="45720" rIns="91440" bIns="45720" rtlCol="0" anchor="ctr">
            <a:normAutofit fontScale="92500" lnSpcReduction="10000"/>
          </a:bodyPr>
          <a:lstStyle/>
          <a:p>
            <a:pPr>
              <a:lnSpc>
                <a:spcPct val="90000"/>
              </a:lnSpc>
              <a:spcAft>
                <a:spcPts val="600"/>
              </a:spcAft>
            </a:pPr>
            <a:endParaRPr lang="en-US" dirty="0">
              <a:highlight>
                <a:srgbClr val="FFFF00"/>
              </a:highlight>
            </a:endParaRPr>
          </a:p>
          <a:p>
            <a:pPr>
              <a:lnSpc>
                <a:spcPct val="90000"/>
              </a:lnSpc>
              <a:spcAft>
                <a:spcPts val="600"/>
              </a:spcAft>
            </a:pPr>
            <a:r>
              <a:rPr lang="en-US" sz="2600" dirty="0"/>
              <a:t>44.95% De personas </a:t>
            </a:r>
            <a:r>
              <a:rPr lang="es-EC" sz="2600" dirty="0"/>
              <a:t>casadas</a:t>
            </a:r>
            <a:r>
              <a:rPr lang="en-US" sz="2600" dirty="0"/>
              <a:t> </a:t>
            </a:r>
            <a:r>
              <a:rPr lang="es-EC" sz="2600" dirty="0"/>
              <a:t>tienen</a:t>
            </a:r>
            <a:r>
              <a:rPr lang="en-US" sz="2600" dirty="0"/>
              <a:t> empleo adecuado con respecto al total de casados.</a:t>
            </a:r>
          </a:p>
        </p:txBody>
      </p:sp>
    </p:spTree>
    <p:extLst>
      <p:ext uri="{BB962C8B-B14F-4D97-AF65-F5344CB8AC3E}">
        <p14:creationId xmlns:p14="http://schemas.microsoft.com/office/powerpoint/2010/main" val="3280992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356188" y="1396686"/>
            <a:ext cx="3055391" cy="4110262"/>
          </a:xfrm>
        </p:spPr>
        <p:txBody>
          <a:bodyPr vert="horz" lIns="91440" tIns="45720" rIns="91440" bIns="45720" rtlCol="0" anchor="ctr">
            <a:normAutofit/>
          </a:bodyPr>
          <a:lstStyle/>
          <a:p>
            <a:r>
              <a:rPr lang="en-US" sz="2800" kern="1200" dirty="0">
                <a:solidFill>
                  <a:srgbClr val="FFFFFF"/>
                </a:solidFill>
                <a:latin typeface="+mj-lt"/>
                <a:ea typeface="+mj-ea"/>
                <a:cs typeface="+mj-cs"/>
              </a:rPr>
              <a:t>Y en cambio con las personas casadas con desempleo abierto y oculto ¿Ha habido la misma situación de decrecimiento con el tiempo?</a:t>
            </a:r>
          </a:p>
        </p:txBody>
      </p:sp>
      <p:sp>
        <p:nvSpPr>
          <p:cNvPr id="31" name="Arc 30">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5" name="Imagen 4">
            <a:extLst>
              <a:ext uri="{FF2B5EF4-FFF2-40B4-BE49-F238E27FC236}">
                <a16:creationId xmlns:a16="http://schemas.microsoft.com/office/drawing/2014/main" id="{BE4F603A-B08B-446A-8348-C87B35632FD3}"/>
              </a:ext>
            </a:extLst>
          </p:cNvPr>
          <p:cNvPicPr>
            <a:picLocks noChangeAspect="1"/>
          </p:cNvPicPr>
          <p:nvPr/>
        </p:nvPicPr>
        <p:blipFill>
          <a:blip r:embed="rId2"/>
          <a:stretch>
            <a:fillRect/>
          </a:stretch>
        </p:blipFill>
        <p:spPr>
          <a:xfrm>
            <a:off x="5483123" y="1119031"/>
            <a:ext cx="5537803" cy="4089570"/>
          </a:xfrm>
          <a:prstGeom prst="rect">
            <a:avLst/>
          </a:prstGeom>
        </p:spPr>
      </p:pic>
    </p:spTree>
    <p:extLst>
      <p:ext uri="{BB962C8B-B14F-4D97-AF65-F5344CB8AC3E}">
        <p14:creationId xmlns:p14="http://schemas.microsoft.com/office/powerpoint/2010/main" val="3507976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069655D-5E70-44A1-BD2E-206D7EA04334}"/>
              </a:ext>
            </a:extLst>
          </p:cNvPr>
          <p:cNvSpPr>
            <a:spLocks noGrp="1"/>
          </p:cNvSpPr>
          <p:nvPr>
            <p:ph type="title"/>
          </p:nvPr>
        </p:nvSpPr>
        <p:spPr>
          <a:xfrm>
            <a:off x="808638" y="386930"/>
            <a:ext cx="9236700" cy="1188950"/>
          </a:xfrm>
        </p:spPr>
        <p:txBody>
          <a:bodyPr anchor="b">
            <a:normAutofit/>
          </a:bodyPr>
          <a:lstStyle/>
          <a:p>
            <a:r>
              <a:rPr lang="es-US" sz="5400"/>
              <a:t>INTRODUCCIÓN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5E999820-09DA-429B-A736-2C74DD7FF522}"/>
              </a:ext>
            </a:extLst>
          </p:cNvPr>
          <p:cNvSpPr>
            <a:spLocks noGrp="1"/>
          </p:cNvSpPr>
          <p:nvPr>
            <p:ph idx="1"/>
          </p:nvPr>
        </p:nvSpPr>
        <p:spPr>
          <a:xfrm>
            <a:off x="793660" y="2599509"/>
            <a:ext cx="10143668" cy="3435531"/>
          </a:xfrm>
        </p:spPr>
        <p:txBody>
          <a:bodyPr anchor="ctr">
            <a:normAutofit/>
          </a:bodyPr>
          <a:lstStyle/>
          <a:p>
            <a:pPr marL="0" indent="0">
              <a:buNone/>
            </a:pPr>
            <a:r>
              <a:rPr lang="es-US" sz="2200"/>
              <a:t>En este proyecto se trabajó con un archivo en formato CSV de la encuesta ENEMDU cuya entidad responsable es el INEC, el cual contiene los datos de 622777 ciudadanos ecuatorianos. Estos datos fueron recopilados desde el año 2015 al 2019, </a:t>
            </a:r>
            <a:r>
              <a:rPr lang="es-ES" sz="2200"/>
              <a:t>con el fin de analizar información y extraer patrones que otorguen información acerca del progreso o decrecimiento del empleo en el Ecuador durante estos años.</a:t>
            </a:r>
          </a:p>
          <a:p>
            <a:pPr marL="0" indent="0">
              <a:buNone/>
            </a:pPr>
            <a:r>
              <a:rPr lang="es-US" sz="2200"/>
              <a:t>Para el almacenamiento y el análisis de estos datos se decidió usar el motor de base de datos MySQL debido a que es la base de datos de mayor éxito en el ámbito, conjuntamente con Apache Spark desarrollado especialmente para el Análisis Exploratorio de Datos (EDA) de grandes cantidades de datos.</a:t>
            </a:r>
          </a:p>
        </p:txBody>
      </p:sp>
    </p:spTree>
    <p:extLst>
      <p:ext uri="{BB962C8B-B14F-4D97-AF65-F5344CB8AC3E}">
        <p14:creationId xmlns:p14="http://schemas.microsoft.com/office/powerpoint/2010/main" val="1185644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ítulo 1">
            <a:extLst>
              <a:ext uri="{FF2B5EF4-FFF2-40B4-BE49-F238E27FC236}">
                <a16:creationId xmlns:a16="http://schemas.microsoft.com/office/drawing/2014/main" id="{D67C8F15-0A2D-4F40-AF91-769C661821ED}"/>
              </a:ext>
            </a:extLst>
          </p:cNvPr>
          <p:cNvSpPr txBox="1">
            <a:spLocks/>
          </p:cNvSpPr>
          <p:nvPr/>
        </p:nvSpPr>
        <p:spPr>
          <a:xfrm>
            <a:off x="226031" y="2235341"/>
            <a:ext cx="3788727" cy="238731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dirty="0">
                <a:solidFill>
                  <a:srgbClr val="FFFFFF"/>
                </a:solidFill>
              </a:rPr>
              <a:t>¿Qué cantidad de personas por provincial poseen un trabajo informal?</a:t>
            </a:r>
          </a:p>
        </p:txBody>
      </p:sp>
      <p:pic>
        <p:nvPicPr>
          <p:cNvPr id="11" name="Imagen 10">
            <a:extLst>
              <a:ext uri="{FF2B5EF4-FFF2-40B4-BE49-F238E27FC236}">
                <a16:creationId xmlns:a16="http://schemas.microsoft.com/office/drawing/2014/main" id="{51EF8D58-1C72-4DA4-82A2-7E89655AADC1}"/>
              </a:ext>
            </a:extLst>
          </p:cNvPr>
          <p:cNvPicPr>
            <a:picLocks noChangeAspect="1"/>
          </p:cNvPicPr>
          <p:nvPr/>
        </p:nvPicPr>
        <p:blipFill>
          <a:blip r:embed="rId2"/>
          <a:stretch>
            <a:fillRect/>
          </a:stretch>
        </p:blipFill>
        <p:spPr>
          <a:xfrm>
            <a:off x="5410255" y="514347"/>
            <a:ext cx="4572000" cy="5829300"/>
          </a:xfrm>
          <a:prstGeom prst="rect">
            <a:avLst/>
          </a:prstGeom>
        </p:spPr>
      </p:pic>
    </p:spTree>
    <p:extLst>
      <p:ext uri="{BB962C8B-B14F-4D97-AF65-F5344CB8AC3E}">
        <p14:creationId xmlns:p14="http://schemas.microsoft.com/office/powerpoint/2010/main" val="2046624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922BD39-6B5B-493A-BE62-58ECD0F7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a:extLst>
              <a:ext uri="{FF2B5EF4-FFF2-40B4-BE49-F238E27FC236}">
                <a16:creationId xmlns:a16="http://schemas.microsoft.com/office/drawing/2014/main" id="{4741521E-DC76-41B9-8A47-448CD4F9FA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372661" y="-3359290"/>
            <a:ext cx="5470372" cy="12188952"/>
          </a:xfrm>
          <a:prstGeom prst="rect">
            <a:avLst/>
          </a:prstGeom>
        </p:spPr>
      </p:pic>
      <p:sp>
        <p:nvSpPr>
          <p:cNvPr id="12" name="Título 1">
            <a:extLst>
              <a:ext uri="{FF2B5EF4-FFF2-40B4-BE49-F238E27FC236}">
                <a16:creationId xmlns:a16="http://schemas.microsoft.com/office/drawing/2014/main" id="{33F1284A-040E-4302-B642-07C5FC7B8D55}"/>
              </a:ext>
            </a:extLst>
          </p:cNvPr>
          <p:cNvSpPr txBox="1">
            <a:spLocks/>
          </p:cNvSpPr>
          <p:nvPr/>
        </p:nvSpPr>
        <p:spPr>
          <a:xfrm>
            <a:off x="1355683" y="414464"/>
            <a:ext cx="9283781" cy="140596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s-EC" sz="3200" b="1" dirty="0"/>
              <a:t>¿Cuántas personas trabajan en cada rama de actividad según el área?</a:t>
            </a:r>
            <a:endParaRPr lang="en-US" sz="3100" b="1" dirty="0"/>
          </a:p>
        </p:txBody>
      </p:sp>
      <p:sp>
        <p:nvSpPr>
          <p:cNvPr id="26" name="Rectangle 25">
            <a:extLst>
              <a:ext uri="{FF2B5EF4-FFF2-40B4-BE49-F238E27FC236}">
                <a16:creationId xmlns:a16="http://schemas.microsoft.com/office/drawing/2014/main" id="{53FD85F6-ECDC-4124-9916-6444E142C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B5D26B4-74AD-4118-8F13-7051DA3BF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rcador de texto 2">
            <a:extLst>
              <a:ext uri="{FF2B5EF4-FFF2-40B4-BE49-F238E27FC236}">
                <a16:creationId xmlns:a16="http://schemas.microsoft.com/office/drawing/2014/main" id="{253659A8-2B4E-42FE-9C5D-D8A591A55192}"/>
              </a:ext>
            </a:extLst>
          </p:cNvPr>
          <p:cNvSpPr txBox="1">
            <a:spLocks/>
          </p:cNvSpPr>
          <p:nvPr/>
        </p:nvSpPr>
        <p:spPr>
          <a:xfrm>
            <a:off x="839787" y="2073136"/>
            <a:ext cx="5157787" cy="42195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C" dirty="0"/>
              <a:t>Urbana</a:t>
            </a:r>
          </a:p>
        </p:txBody>
      </p:sp>
      <p:pic>
        <p:nvPicPr>
          <p:cNvPr id="13" name="Picture 2">
            <a:extLst>
              <a:ext uri="{FF2B5EF4-FFF2-40B4-BE49-F238E27FC236}">
                <a16:creationId xmlns:a16="http://schemas.microsoft.com/office/drawing/2014/main" id="{A5363C5F-6EEA-4509-BC6A-E5B76306E15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94610" y="2505075"/>
            <a:ext cx="4848142" cy="3684588"/>
          </a:xfrm>
          <a:prstGeom prst="rect">
            <a:avLst/>
          </a:prstGeom>
          <a:noFill/>
          <a:extLst>
            <a:ext uri="{909E8E84-426E-40DD-AFC4-6F175D3DCCD1}">
              <a14:hiddenFill xmlns:a14="http://schemas.microsoft.com/office/drawing/2010/main">
                <a:solidFill>
                  <a:srgbClr val="FFFFFF"/>
                </a:solidFill>
              </a14:hiddenFill>
            </a:ext>
          </a:extLst>
        </p:spPr>
      </p:pic>
      <p:sp>
        <p:nvSpPr>
          <p:cNvPr id="14" name="Marcador de texto 4">
            <a:extLst>
              <a:ext uri="{FF2B5EF4-FFF2-40B4-BE49-F238E27FC236}">
                <a16:creationId xmlns:a16="http://schemas.microsoft.com/office/drawing/2014/main" id="{019FEBF1-8C6E-4C02-AC26-96A4BF9BD19E}"/>
              </a:ext>
            </a:extLst>
          </p:cNvPr>
          <p:cNvSpPr txBox="1">
            <a:spLocks/>
          </p:cNvSpPr>
          <p:nvPr/>
        </p:nvSpPr>
        <p:spPr>
          <a:xfrm>
            <a:off x="6194428" y="2083117"/>
            <a:ext cx="5183188" cy="4219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C" dirty="0"/>
              <a:t>Rural</a:t>
            </a:r>
          </a:p>
        </p:txBody>
      </p:sp>
      <p:pic>
        <p:nvPicPr>
          <p:cNvPr id="15" name="Picture 2">
            <a:extLst>
              <a:ext uri="{FF2B5EF4-FFF2-40B4-BE49-F238E27FC236}">
                <a16:creationId xmlns:a16="http://schemas.microsoft.com/office/drawing/2014/main" id="{7BBDDDAF-58EA-471D-A371-D8278576527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43262" y="2505075"/>
            <a:ext cx="4841064" cy="3684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225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F03AE69-368E-4E98-AB87-ED23441C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a:extLst>
              <a:ext uri="{FF2B5EF4-FFF2-40B4-BE49-F238E27FC236}">
                <a16:creationId xmlns:a16="http://schemas.microsoft.com/office/drawing/2014/main" id="{49882614-11C4-4368-9534-6EBAC3488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2684274" y="-4610867"/>
            <a:ext cx="7223503" cy="16095236"/>
          </a:xfrm>
          <a:prstGeom prst="rect">
            <a:avLst/>
          </a:prstGeom>
        </p:spPr>
      </p:pic>
      <p:sp>
        <p:nvSpPr>
          <p:cNvPr id="12" name="Título 1">
            <a:extLst>
              <a:ext uri="{FF2B5EF4-FFF2-40B4-BE49-F238E27FC236}">
                <a16:creationId xmlns:a16="http://schemas.microsoft.com/office/drawing/2014/main" id="{33F1284A-040E-4302-B642-07C5FC7B8D55}"/>
              </a:ext>
            </a:extLst>
          </p:cNvPr>
          <p:cNvSpPr txBox="1">
            <a:spLocks/>
          </p:cNvSpPr>
          <p:nvPr/>
        </p:nvSpPr>
        <p:spPr>
          <a:xfrm>
            <a:off x="384048" y="228918"/>
            <a:ext cx="11689080" cy="22643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100" b="1" dirty="0"/>
              <a:t>¿</a:t>
            </a:r>
            <a:r>
              <a:rPr lang="en-US" sz="3100" b="1" dirty="0" err="1"/>
              <a:t>Cuál</a:t>
            </a:r>
            <a:r>
              <a:rPr lang="en-US" sz="3100" b="1" dirty="0"/>
              <a:t> es el </a:t>
            </a:r>
            <a:r>
              <a:rPr lang="en-US" sz="3100" b="1" dirty="0" err="1"/>
              <a:t>ingreso</a:t>
            </a:r>
            <a:r>
              <a:rPr lang="en-US" sz="3100" b="1" dirty="0"/>
              <a:t> que </a:t>
            </a:r>
            <a:r>
              <a:rPr lang="en-US" sz="3100" b="1" dirty="0" err="1"/>
              <a:t>registran</a:t>
            </a:r>
            <a:r>
              <a:rPr lang="en-US" sz="3100" b="1" dirty="0"/>
              <a:t> las personas que </a:t>
            </a:r>
            <a:r>
              <a:rPr lang="en-US" sz="3100" b="1" dirty="0" err="1"/>
              <a:t>ganan</a:t>
            </a:r>
            <a:r>
              <a:rPr lang="en-US" sz="3100" b="1" dirty="0"/>
              <a:t> </a:t>
            </a:r>
            <a:r>
              <a:rPr lang="en-US" sz="3100" b="1" dirty="0" err="1"/>
              <a:t>más</a:t>
            </a:r>
            <a:r>
              <a:rPr lang="en-US" sz="3100" b="1" dirty="0"/>
              <a:t> de $30.000 </a:t>
            </a:r>
            <a:r>
              <a:rPr lang="en-US" sz="3100" b="1" dirty="0" err="1"/>
              <a:t>mensuales</a:t>
            </a:r>
            <a:r>
              <a:rPr lang="en-US" sz="3100" b="1" dirty="0"/>
              <a:t> que solo </a:t>
            </a:r>
            <a:r>
              <a:rPr lang="en-US" sz="3100" b="1" dirty="0" err="1"/>
              <a:t>poseen</a:t>
            </a:r>
            <a:r>
              <a:rPr lang="en-US" sz="3100" b="1" dirty="0"/>
              <a:t> </a:t>
            </a:r>
            <a:r>
              <a:rPr lang="en-US" sz="3100" b="1" dirty="0" err="1"/>
              <a:t>instrucción</a:t>
            </a:r>
            <a:r>
              <a:rPr lang="en-US" sz="3100" b="1" dirty="0"/>
              <a:t> </a:t>
            </a:r>
            <a:r>
              <a:rPr lang="en-US" sz="3100" b="1" dirty="0" err="1"/>
              <a:t>primaria</a:t>
            </a:r>
            <a:r>
              <a:rPr lang="en-US" sz="3100" b="1" dirty="0"/>
              <a:t> y </a:t>
            </a:r>
            <a:r>
              <a:rPr lang="en-US" sz="3100" b="1" dirty="0" err="1"/>
              <a:t>cuál</a:t>
            </a:r>
            <a:r>
              <a:rPr lang="en-US" sz="3100" b="1" dirty="0"/>
              <a:t> es </a:t>
            </a:r>
            <a:r>
              <a:rPr lang="en-US" sz="3100" b="1" dirty="0" err="1"/>
              <a:t>su</a:t>
            </a:r>
            <a:r>
              <a:rPr lang="en-US" sz="3100" b="1" dirty="0"/>
              <a:t> </a:t>
            </a:r>
            <a:r>
              <a:rPr lang="en-US" sz="3100" b="1" dirty="0" err="1"/>
              <a:t>condición</a:t>
            </a:r>
            <a:r>
              <a:rPr lang="en-US" sz="3100" b="1" dirty="0"/>
              <a:t> de </a:t>
            </a:r>
            <a:r>
              <a:rPr lang="en-US" sz="3100" b="1" dirty="0" err="1"/>
              <a:t>actividad</a:t>
            </a:r>
            <a:r>
              <a:rPr lang="en-US" sz="3100" b="1" dirty="0"/>
              <a:t>?</a:t>
            </a:r>
          </a:p>
        </p:txBody>
      </p:sp>
      <p:sp>
        <p:nvSpPr>
          <p:cNvPr id="22" name="Rectangle 21">
            <a:extLst>
              <a:ext uri="{FF2B5EF4-FFF2-40B4-BE49-F238E27FC236}">
                <a16:creationId xmlns:a16="http://schemas.microsoft.com/office/drawing/2014/main" id="{2010FDC2-8038-452C-BBFC-E9F3A8B1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D65985B-D548-44B4-9714-27AEC913D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421A4ECA-371A-4C00-A698-1D0835AF7927}"/>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391428" y="2722228"/>
            <a:ext cx="9809193" cy="2413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299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DE61157-A9FD-48B7-994D-7998264EB805}"/>
              </a:ext>
            </a:extLst>
          </p:cNvPr>
          <p:cNvSpPr>
            <a:spLocks noGrp="1"/>
          </p:cNvSpPr>
          <p:nvPr>
            <p:ph sz="half" idx="1"/>
          </p:nvPr>
        </p:nvSpPr>
        <p:spPr>
          <a:xfrm>
            <a:off x="4380855" y="292608"/>
            <a:ext cx="3740389" cy="5852160"/>
          </a:xfrm>
        </p:spPr>
        <p:txBody>
          <a:bodyPr>
            <a:normAutofit fontScale="92500" lnSpcReduction="10000"/>
          </a:bodyPr>
          <a:lstStyle/>
          <a:p>
            <a:pPr marL="0" indent="0">
              <a:buNone/>
            </a:pPr>
            <a:r>
              <a:rPr lang="es-EC" sz="2000" b="1" dirty="0">
                <a:latin typeface="Segoe UI" panose="020B0502040204020203" pitchFamily="34" charset="0"/>
              </a:rPr>
              <a:t>CONCLUSIONES</a:t>
            </a:r>
          </a:p>
          <a:p>
            <a:r>
              <a:rPr lang="es-EC" sz="2000" dirty="0">
                <a:latin typeface="Segoe UI" panose="020B0502040204020203" pitchFamily="34" charset="0"/>
              </a:rPr>
              <a:t>Las personas con un mayor nivel de instrucción tienen mayores oportunidades laborales que conllevan a un mayor ingreso económico.</a:t>
            </a:r>
          </a:p>
          <a:p>
            <a:r>
              <a:rPr lang="es-ES" sz="2000" dirty="0">
                <a:latin typeface="Segoe UI" panose="020B0502040204020203" pitchFamily="34" charset="0"/>
              </a:rPr>
              <a:t>La rama actividad de agricultura, ganadería, caza, y silvicultura y pesca es la rama con más personas en ella con un total de 193 985, siendo la mayoría del área rural con 161 027.</a:t>
            </a:r>
          </a:p>
          <a:p>
            <a:r>
              <a:rPr lang="es-ES" sz="2000" dirty="0">
                <a:latin typeface="Segoe UI" panose="020B0502040204020203" pitchFamily="34" charset="0"/>
              </a:rPr>
              <a:t>Tanto en hombres como en mujeres no existe una diferencia notable entre lo que ganan sus trabajos, pero al existir una relación conyugal los datos demuestran que la mayoría de estas personas se encuentran sin un empleo pleno</a:t>
            </a:r>
          </a:p>
          <a:p>
            <a:endParaRPr lang="es-US" sz="1400" dirty="0"/>
          </a:p>
        </p:txBody>
      </p:sp>
      <p:cxnSp>
        <p:nvCxnSpPr>
          <p:cNvPr id="16"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Marcador de contenido 3">
            <a:extLst>
              <a:ext uri="{FF2B5EF4-FFF2-40B4-BE49-F238E27FC236}">
                <a16:creationId xmlns:a16="http://schemas.microsoft.com/office/drawing/2014/main" id="{12E2F0FC-CF5F-4607-8179-195E981A6F2F}"/>
              </a:ext>
            </a:extLst>
          </p:cNvPr>
          <p:cNvSpPr>
            <a:spLocks noGrp="1"/>
          </p:cNvSpPr>
          <p:nvPr>
            <p:ph sz="half" idx="2"/>
          </p:nvPr>
        </p:nvSpPr>
        <p:spPr>
          <a:xfrm>
            <a:off x="8276175" y="292608"/>
            <a:ext cx="3740390" cy="3232663"/>
          </a:xfrm>
        </p:spPr>
        <p:txBody>
          <a:bodyPr>
            <a:normAutofit fontScale="92500" lnSpcReduction="10000"/>
          </a:bodyPr>
          <a:lstStyle/>
          <a:p>
            <a:pPr marL="0" indent="0">
              <a:buNone/>
            </a:pPr>
            <a:r>
              <a:rPr lang="es-ES" sz="2000" b="1" dirty="0">
                <a:latin typeface="Segoe UI" panose="020B0502040204020203" pitchFamily="34" charset="0"/>
              </a:rPr>
              <a:t>RECOMENDACIONES</a:t>
            </a:r>
          </a:p>
          <a:p>
            <a:pPr marL="0" indent="0">
              <a:buNone/>
            </a:pPr>
            <a:r>
              <a:rPr lang="es-ES" sz="2000" dirty="0">
                <a:latin typeface="Segoe UI" panose="020B0502040204020203" pitchFamily="34" charset="0"/>
              </a:rPr>
              <a:t>Tener en cuenta la incidencia de varios factores que podrían no ser controlados dentro del análisis, lo cual llevaría a conclusiones erróneas, como lo son valores poco frecuentes, valores vacíos o nulos, entre algunos mas.</a:t>
            </a:r>
          </a:p>
          <a:p>
            <a:endParaRPr lang="es-US" sz="2000" dirty="0"/>
          </a:p>
        </p:txBody>
      </p:sp>
      <p:pic>
        <p:nvPicPr>
          <p:cNvPr id="8" name="Imagen 7">
            <a:extLst>
              <a:ext uri="{FF2B5EF4-FFF2-40B4-BE49-F238E27FC236}">
                <a16:creationId xmlns:a16="http://schemas.microsoft.com/office/drawing/2014/main" id="{A26BB9E6-F493-4F4E-B6A1-8F66DC6682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480" y="2067635"/>
            <a:ext cx="1123824" cy="2302106"/>
          </a:xfrm>
          <a:prstGeom prst="rect">
            <a:avLst/>
          </a:prstGeom>
        </p:spPr>
      </p:pic>
    </p:spTree>
    <p:extLst>
      <p:ext uri="{BB962C8B-B14F-4D97-AF65-F5344CB8AC3E}">
        <p14:creationId xmlns:p14="http://schemas.microsoft.com/office/powerpoint/2010/main" val="1499166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069655D-5E70-44A1-BD2E-206D7EA04334}"/>
              </a:ext>
            </a:extLst>
          </p:cNvPr>
          <p:cNvSpPr>
            <a:spLocks noGrp="1"/>
          </p:cNvSpPr>
          <p:nvPr>
            <p:ph type="title"/>
          </p:nvPr>
        </p:nvSpPr>
        <p:spPr>
          <a:xfrm>
            <a:off x="838200" y="365125"/>
            <a:ext cx="10515600" cy="1325563"/>
          </a:xfrm>
        </p:spPr>
        <p:txBody>
          <a:bodyPr>
            <a:normAutofit/>
          </a:bodyPr>
          <a:lstStyle/>
          <a:p>
            <a:pPr algn="ctr"/>
            <a:r>
              <a:rPr lang="es-US" dirty="0"/>
              <a:t>OBJETIVOS</a:t>
            </a:r>
            <a:endParaRPr lang="es-US"/>
          </a:p>
        </p:txBody>
      </p:sp>
      <p:graphicFrame>
        <p:nvGraphicFramePr>
          <p:cNvPr id="5" name="Marcador de contenido 2">
            <a:extLst>
              <a:ext uri="{FF2B5EF4-FFF2-40B4-BE49-F238E27FC236}">
                <a16:creationId xmlns:a16="http://schemas.microsoft.com/office/drawing/2014/main" id="{A3C48D15-A8D2-4C65-955D-C7CF6CF32531}"/>
              </a:ext>
            </a:extLst>
          </p:cNvPr>
          <p:cNvGraphicFramePr>
            <a:graphicFrameLocks noGrp="1"/>
          </p:cNvGraphicFramePr>
          <p:nvPr>
            <p:ph idx="1"/>
            <p:extLst>
              <p:ext uri="{D42A27DB-BD31-4B8C-83A1-F6EECF244321}">
                <p14:modId xmlns:p14="http://schemas.microsoft.com/office/powerpoint/2010/main" val="36190406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5356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01CBA4F-FE12-46E6-804C-D2CB3E2D7120}"/>
              </a:ext>
            </a:extLst>
          </p:cNvPr>
          <p:cNvSpPr>
            <a:spLocks noGrp="1"/>
          </p:cNvSpPr>
          <p:nvPr>
            <p:ph type="title"/>
          </p:nvPr>
        </p:nvSpPr>
        <p:spPr>
          <a:xfrm>
            <a:off x="1046746" y="641850"/>
            <a:ext cx="3611880" cy="1535865"/>
          </a:xfrm>
        </p:spPr>
        <p:txBody>
          <a:bodyPr>
            <a:normAutofit/>
          </a:bodyPr>
          <a:lstStyle/>
          <a:p>
            <a:r>
              <a:rPr lang="es-US" sz="3200" dirty="0"/>
              <a:t>Conocimiento de información</a:t>
            </a:r>
          </a:p>
        </p:txBody>
      </p:sp>
      <p:sp>
        <p:nvSpPr>
          <p:cNvPr id="10"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2"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Marcador de contenido 4">
            <a:extLst>
              <a:ext uri="{FF2B5EF4-FFF2-40B4-BE49-F238E27FC236}">
                <a16:creationId xmlns:a16="http://schemas.microsoft.com/office/drawing/2014/main" id="{CE018992-1918-44AE-A914-BAF3E8087400}"/>
              </a:ext>
            </a:extLst>
          </p:cNvPr>
          <p:cNvSpPr>
            <a:spLocks noGrp="1"/>
          </p:cNvSpPr>
          <p:nvPr>
            <p:ph idx="1"/>
          </p:nvPr>
        </p:nvSpPr>
        <p:spPr>
          <a:xfrm>
            <a:off x="5354940" y="1057739"/>
            <a:ext cx="6053160" cy="1294862"/>
          </a:xfrm>
        </p:spPr>
        <p:txBody>
          <a:bodyPr anchor="ctr">
            <a:normAutofit fontScale="25000" lnSpcReduction="20000"/>
          </a:bodyPr>
          <a:lstStyle/>
          <a:p>
            <a:endParaRPr lang="es-ES" sz="8000" dirty="0"/>
          </a:p>
          <a:p>
            <a:endParaRPr lang="es-ES" sz="8000" dirty="0"/>
          </a:p>
          <a:p>
            <a:pPr marL="0" indent="0">
              <a:buNone/>
            </a:pPr>
            <a:r>
              <a:rPr lang="es-US" sz="9600" dirty="0"/>
              <a:t>Información extraída de la </a:t>
            </a:r>
            <a:r>
              <a:rPr lang="es-ES" sz="9600" dirty="0"/>
              <a:t>Encuesta Nacional de Empleo Desempleo y Subempleo (ENEMDU) provisto por el INEC</a:t>
            </a:r>
          </a:p>
          <a:p>
            <a:endParaRPr lang="es-ES" sz="500" dirty="0"/>
          </a:p>
          <a:p>
            <a:endParaRPr lang="es-ES" sz="500" dirty="0"/>
          </a:p>
          <a:p>
            <a:endParaRPr lang="es-ES" sz="500" dirty="0"/>
          </a:p>
          <a:p>
            <a:endParaRPr lang="es-ES" sz="500" dirty="0"/>
          </a:p>
          <a:p>
            <a:endParaRPr lang="es-ES" sz="500" dirty="0"/>
          </a:p>
          <a:p>
            <a:endParaRPr lang="es-ES" sz="500" dirty="0"/>
          </a:p>
          <a:p>
            <a:endParaRPr lang="es-ES" sz="500" dirty="0"/>
          </a:p>
          <a:p>
            <a:endParaRPr lang="es-ES" sz="500" dirty="0"/>
          </a:p>
          <a:p>
            <a:pPr marL="0" indent="0">
              <a:buNone/>
            </a:pPr>
            <a:r>
              <a:rPr lang="es-ES" sz="500" dirty="0"/>
              <a:t> </a:t>
            </a:r>
            <a:r>
              <a:rPr lang="es-US" sz="500" dirty="0">
                <a:hlinkClick r:id="rId2"/>
              </a:rPr>
              <a:t>https://aplicaciones3.ecuadorencifras.gob.ec/BIINEC-war/index.xhtml</a:t>
            </a:r>
            <a:endParaRPr lang="es-US" sz="500" dirty="0"/>
          </a:p>
        </p:txBody>
      </p:sp>
      <p:pic>
        <p:nvPicPr>
          <p:cNvPr id="6" name="Imagen 5">
            <a:extLst>
              <a:ext uri="{FF2B5EF4-FFF2-40B4-BE49-F238E27FC236}">
                <a16:creationId xmlns:a16="http://schemas.microsoft.com/office/drawing/2014/main" id="{40FC5CDF-7A62-426F-B213-C4B1144554BD}"/>
              </a:ext>
            </a:extLst>
          </p:cNvPr>
          <p:cNvPicPr>
            <a:picLocks noChangeAspect="1"/>
          </p:cNvPicPr>
          <p:nvPr/>
        </p:nvPicPr>
        <p:blipFill rotWithShape="1">
          <a:blip r:embed="rId3"/>
          <a:srcRect r="1" b="140"/>
          <a:stretch/>
        </p:blipFill>
        <p:spPr>
          <a:xfrm>
            <a:off x="554416" y="2731167"/>
            <a:ext cx="11167447" cy="3484983"/>
          </a:xfrm>
          <a:prstGeom prst="rect">
            <a:avLst/>
          </a:prstGeom>
        </p:spPr>
      </p:pic>
    </p:spTree>
    <p:extLst>
      <p:ext uri="{BB962C8B-B14F-4D97-AF65-F5344CB8AC3E}">
        <p14:creationId xmlns:p14="http://schemas.microsoft.com/office/powerpoint/2010/main" val="1000727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A4BA6A5-B148-42A1-84CD-2D2BCDE0E9DA}"/>
              </a:ext>
            </a:extLst>
          </p:cNvPr>
          <p:cNvSpPr>
            <a:spLocks noGrp="1"/>
          </p:cNvSpPr>
          <p:nvPr>
            <p:ph type="title"/>
          </p:nvPr>
        </p:nvSpPr>
        <p:spPr>
          <a:xfrm>
            <a:off x="686834" y="1153572"/>
            <a:ext cx="3200400" cy="4461163"/>
          </a:xfrm>
        </p:spPr>
        <p:txBody>
          <a:bodyPr>
            <a:normAutofit/>
          </a:bodyPr>
          <a:lstStyle/>
          <a:p>
            <a:r>
              <a:rPr lang="es-US" dirty="0">
                <a:solidFill>
                  <a:srgbClr val="FFFFFF"/>
                </a:solidFill>
              </a:rPr>
              <a:t>Significado de los campos (Diccionario)</a:t>
            </a:r>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F41998DC-EDF2-416A-BE1B-32FCA8BCDCC4}"/>
              </a:ext>
            </a:extLst>
          </p:cNvPr>
          <p:cNvSpPr>
            <a:spLocks noGrp="1"/>
          </p:cNvSpPr>
          <p:nvPr>
            <p:ph idx="1"/>
          </p:nvPr>
        </p:nvSpPr>
        <p:spPr>
          <a:xfrm>
            <a:off x="4167272" y="319088"/>
            <a:ext cx="7186527" cy="5857875"/>
          </a:xfrm>
        </p:spPr>
        <p:txBody>
          <a:bodyPr anchor="ctr">
            <a:normAutofit lnSpcReduction="10000"/>
          </a:bodyPr>
          <a:lstStyle/>
          <a:p>
            <a:r>
              <a:rPr lang="es-ES" sz="1200" b="1" dirty="0"/>
              <a:t>id_persona</a:t>
            </a:r>
            <a:r>
              <a:rPr lang="es-ES" sz="1200" dirty="0"/>
              <a:t>: Identificador único de cada encuesta. Cada encuesta se corresponde con una persona encuestada. </a:t>
            </a:r>
          </a:p>
          <a:p>
            <a:r>
              <a:rPr lang="es-ES" sz="1200" b="1" dirty="0"/>
              <a:t>anio</a:t>
            </a:r>
            <a:r>
              <a:rPr lang="es-ES" sz="1200" dirty="0"/>
              <a:t>: Año de la encuesta </a:t>
            </a:r>
          </a:p>
          <a:p>
            <a:r>
              <a:rPr lang="es-ES" sz="1200" b="1" dirty="0"/>
              <a:t>mes</a:t>
            </a:r>
            <a:r>
              <a:rPr lang="es-ES" sz="1200" dirty="0"/>
              <a:t>: Mes en de la encuesta. Se realiza trimestralmente, los meses 3, 6, 9 y 12. </a:t>
            </a:r>
          </a:p>
          <a:p>
            <a:r>
              <a:rPr lang="es-ES" sz="1200" b="1" dirty="0"/>
              <a:t>provincia</a:t>
            </a:r>
            <a:r>
              <a:rPr lang="es-ES" sz="1200" dirty="0"/>
              <a:t>: Código oficial de la provincia a la que corresponde la encuesta. </a:t>
            </a:r>
          </a:p>
          <a:p>
            <a:r>
              <a:rPr lang="es-US" sz="1200" b="1" dirty="0"/>
              <a:t>canton</a:t>
            </a:r>
            <a:r>
              <a:rPr lang="es-US" sz="1200" dirty="0"/>
              <a:t>: Código oficial del cantón </a:t>
            </a:r>
          </a:p>
          <a:p>
            <a:r>
              <a:rPr lang="es-ES" sz="1200" b="1" dirty="0"/>
              <a:t>area</a:t>
            </a:r>
            <a:r>
              <a:rPr lang="es-ES" sz="1200" dirty="0"/>
              <a:t>: Indica si el encuestado reside en zona urbana o rural </a:t>
            </a:r>
          </a:p>
          <a:p>
            <a:r>
              <a:rPr lang="es-ES" sz="1200" b="1" dirty="0"/>
              <a:t>genero</a:t>
            </a:r>
            <a:r>
              <a:rPr lang="es-ES" sz="1200" dirty="0"/>
              <a:t>: Género de la persona encuestada </a:t>
            </a:r>
          </a:p>
          <a:p>
            <a:r>
              <a:rPr lang="es-ES" sz="1200" b="1" dirty="0"/>
              <a:t>edad</a:t>
            </a:r>
            <a:r>
              <a:rPr lang="es-ES" sz="1200" dirty="0"/>
              <a:t>: Edad de la persona a la fecha de la encuesta </a:t>
            </a:r>
          </a:p>
          <a:p>
            <a:r>
              <a:rPr lang="es-ES" sz="1200" b="1" dirty="0"/>
              <a:t>estado_civil</a:t>
            </a:r>
            <a:r>
              <a:rPr lang="es-ES" sz="1200" dirty="0"/>
              <a:t>: Estado civil de la persona </a:t>
            </a:r>
          </a:p>
          <a:p>
            <a:r>
              <a:rPr lang="es-ES" sz="1200" b="1" dirty="0"/>
              <a:t>nivel_de_instruccion</a:t>
            </a:r>
            <a:r>
              <a:rPr lang="es-ES" sz="1200" dirty="0"/>
              <a:t>: Grado de estudios más alto al que ha llegado la persona encuestada </a:t>
            </a:r>
          </a:p>
          <a:p>
            <a:r>
              <a:rPr lang="es-ES" sz="1200" b="1" dirty="0"/>
              <a:t>etnia</a:t>
            </a:r>
            <a:r>
              <a:rPr lang="es-ES" sz="1200" dirty="0"/>
              <a:t>: Grupo étnico al que declara pertenecer el encuestado </a:t>
            </a:r>
          </a:p>
          <a:p>
            <a:r>
              <a:rPr lang="es-ES" sz="1200" b="1" dirty="0"/>
              <a:t>ingreso_laboral</a:t>
            </a:r>
            <a:r>
              <a:rPr lang="es-ES" sz="1200" dirty="0"/>
              <a:t>: Ingreso mensual que declara pertenecer el encuestado </a:t>
            </a:r>
          </a:p>
          <a:p>
            <a:r>
              <a:rPr lang="es-ES" sz="1200" b="1" dirty="0"/>
              <a:t>condicion_actividad</a:t>
            </a:r>
            <a:r>
              <a:rPr lang="es-ES" sz="1200" dirty="0"/>
              <a:t>: Indica la condición actual de empleo o desempleo del encuestado. Al momento de realizarse la encuesta. </a:t>
            </a:r>
          </a:p>
          <a:p>
            <a:r>
              <a:rPr lang="es-ES" sz="1200" b="1" dirty="0"/>
              <a:t>sectorizacion</a:t>
            </a:r>
            <a:r>
              <a:rPr lang="es-ES" sz="1200" dirty="0"/>
              <a:t>: Sector en el que se encuentra empleado el encuestado. No aplica cuando la condición de actividad es de desempleo. </a:t>
            </a:r>
          </a:p>
          <a:p>
            <a:r>
              <a:rPr lang="es-ES" sz="1200" b="1" dirty="0"/>
              <a:t>grupo_ocupacion</a:t>
            </a:r>
            <a:r>
              <a:rPr lang="es-ES" sz="1200" dirty="0"/>
              <a:t>: Tipo de ocupación del encuestado. No aplica cuando la condición de actividad es de desempleo. </a:t>
            </a:r>
          </a:p>
          <a:p>
            <a:r>
              <a:rPr lang="es-ES" sz="1200" b="1" dirty="0"/>
              <a:t>rama_actividad</a:t>
            </a:r>
            <a:r>
              <a:rPr lang="es-ES" sz="1200" dirty="0"/>
              <a:t>: Rama de actividad económica en la que trabaja el encuestado. No aplica cuando la condición de actividad es de desempleo. </a:t>
            </a:r>
          </a:p>
          <a:p>
            <a:r>
              <a:rPr lang="es-ES" sz="1200" b="1" dirty="0"/>
              <a:t>factor_expansion</a:t>
            </a:r>
            <a:r>
              <a:rPr lang="es-ES" sz="1200" dirty="0"/>
              <a:t>: Indica el peso que tiene cada encuesta en la muestra de cara a la proyección de indicadores a nivel poblacional. </a:t>
            </a:r>
            <a:endParaRPr lang="es-US" sz="1200" dirty="0"/>
          </a:p>
        </p:txBody>
      </p:sp>
    </p:spTree>
    <p:extLst>
      <p:ext uri="{BB962C8B-B14F-4D97-AF65-F5344CB8AC3E}">
        <p14:creationId xmlns:p14="http://schemas.microsoft.com/office/powerpoint/2010/main" val="1931160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A826B85-D58A-48FB-ABB8-881A5F8CC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F964237-31B2-4B80-90A1-099EB77D3823}"/>
              </a:ext>
            </a:extLst>
          </p:cNvPr>
          <p:cNvSpPr>
            <a:spLocks noGrp="1"/>
          </p:cNvSpPr>
          <p:nvPr>
            <p:ph type="title"/>
          </p:nvPr>
        </p:nvSpPr>
        <p:spPr>
          <a:xfrm>
            <a:off x="960120" y="5775374"/>
            <a:ext cx="10271760" cy="936626"/>
          </a:xfrm>
          <a:solidFill>
            <a:schemeClr val="accent2"/>
          </a:solidFill>
        </p:spPr>
        <p:txBody>
          <a:bodyPr vert="horz" lIns="91440" tIns="45720" rIns="91440" bIns="45720" rtlCol="0" anchor="ctr">
            <a:normAutofit/>
          </a:bodyPr>
          <a:lstStyle/>
          <a:p>
            <a:pPr algn="ctr"/>
            <a:r>
              <a:rPr lang="en-US" sz="2800" b="1" dirty="0">
                <a:solidFill>
                  <a:schemeClr val="bg1"/>
                </a:solidFill>
              </a:rPr>
              <a:t>Elaboración de Base de Datos</a:t>
            </a:r>
            <a:br>
              <a:rPr lang="en-US" sz="2800" b="1" dirty="0">
                <a:solidFill>
                  <a:schemeClr val="bg1"/>
                </a:solidFill>
              </a:rPr>
            </a:br>
            <a:r>
              <a:rPr lang="en-US" sz="2800" b="1" dirty="0">
                <a:solidFill>
                  <a:schemeClr val="bg1"/>
                </a:solidFill>
              </a:rPr>
              <a:t>Diseño Conceptual:</a:t>
            </a:r>
          </a:p>
        </p:txBody>
      </p:sp>
      <p:sp>
        <p:nvSpPr>
          <p:cNvPr id="30" name="Rounded Rectangle 5">
            <a:extLst>
              <a:ext uri="{FF2B5EF4-FFF2-40B4-BE49-F238E27FC236}">
                <a16:creationId xmlns:a16="http://schemas.microsoft.com/office/drawing/2014/main" id="{20B579A7-44A3-4863-B4F6-E1E3D667A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990600"/>
            <a:ext cx="10271760" cy="43053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n 8" descr="Imagen que contiene texto, mapa&#10;&#10;Descripción generada automáticamente">
            <a:extLst>
              <a:ext uri="{FF2B5EF4-FFF2-40B4-BE49-F238E27FC236}">
                <a16:creationId xmlns:a16="http://schemas.microsoft.com/office/drawing/2014/main" id="{BFAEE540-7C01-4E30-BBCC-D1F654151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20" y="211469"/>
            <a:ext cx="10271760" cy="5563905"/>
          </a:xfrm>
          <a:prstGeom prst="rect">
            <a:avLst/>
          </a:prstGeom>
        </p:spPr>
      </p:pic>
    </p:spTree>
    <p:extLst>
      <p:ext uri="{BB962C8B-B14F-4D97-AF65-F5344CB8AC3E}">
        <p14:creationId xmlns:p14="http://schemas.microsoft.com/office/powerpoint/2010/main" val="1507319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3EEB8ED6-9142-4A11-B029-18DDE98C4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2B02875-4245-4566-92AA-BF573F217654}"/>
              </a:ext>
            </a:extLst>
          </p:cNvPr>
          <p:cNvSpPr>
            <a:spLocks noGrp="1"/>
          </p:cNvSpPr>
          <p:nvPr>
            <p:ph type="title"/>
          </p:nvPr>
        </p:nvSpPr>
        <p:spPr>
          <a:xfrm>
            <a:off x="199571" y="190954"/>
            <a:ext cx="11716657" cy="1288784"/>
          </a:xfrm>
          <a:solidFill>
            <a:schemeClr val="accent2"/>
          </a:solidFill>
        </p:spPr>
        <p:txBody>
          <a:bodyPr>
            <a:normAutofit/>
          </a:bodyPr>
          <a:lstStyle/>
          <a:p>
            <a:r>
              <a:rPr lang="es-US" sz="4000" b="1" dirty="0">
                <a:solidFill>
                  <a:schemeClr val="bg1"/>
                </a:solidFill>
              </a:rPr>
              <a:t>Diseño Lógico</a:t>
            </a:r>
          </a:p>
        </p:txBody>
      </p:sp>
      <p:pic>
        <p:nvPicPr>
          <p:cNvPr id="9" name="Imagen 8" descr="Captura de pantalla de un celular con letras&#10;&#10;Descripción generada automáticamente">
            <a:extLst>
              <a:ext uri="{FF2B5EF4-FFF2-40B4-BE49-F238E27FC236}">
                <a16:creationId xmlns:a16="http://schemas.microsoft.com/office/drawing/2014/main" id="{43C55119-583A-449A-9D78-ED31F8CD46C5}"/>
              </a:ext>
            </a:extLst>
          </p:cNvPr>
          <p:cNvPicPr>
            <a:picLocks noChangeAspect="1"/>
          </p:cNvPicPr>
          <p:nvPr/>
        </p:nvPicPr>
        <p:blipFill rotWithShape="1">
          <a:blip r:embed="rId2">
            <a:extLst>
              <a:ext uri="{28A0092B-C50C-407E-A947-70E740481C1C}">
                <a14:useLocalDpi xmlns:a14="http://schemas.microsoft.com/office/drawing/2010/main" val="0"/>
              </a:ext>
            </a:extLst>
          </a:blip>
          <a:srcRect l="382"/>
          <a:stretch/>
        </p:blipFill>
        <p:spPr>
          <a:xfrm>
            <a:off x="3145796" y="835346"/>
            <a:ext cx="8770432" cy="5725111"/>
          </a:xfrm>
          <a:prstGeom prst="rect">
            <a:avLst/>
          </a:prstGeom>
        </p:spPr>
      </p:pic>
    </p:spTree>
    <p:extLst>
      <p:ext uri="{BB962C8B-B14F-4D97-AF65-F5344CB8AC3E}">
        <p14:creationId xmlns:p14="http://schemas.microsoft.com/office/powerpoint/2010/main" val="2962131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0CB123-5643-4077-A16D-62CF005B3CB1}"/>
              </a:ext>
            </a:extLst>
          </p:cNvPr>
          <p:cNvSpPr>
            <a:spLocks noGrp="1"/>
          </p:cNvSpPr>
          <p:nvPr>
            <p:ph type="title"/>
          </p:nvPr>
        </p:nvSpPr>
        <p:spPr>
          <a:xfrm>
            <a:off x="715617" y="365126"/>
            <a:ext cx="10638183" cy="602284"/>
          </a:xfrm>
          <a:solidFill>
            <a:schemeClr val="accent2"/>
          </a:solidFill>
        </p:spPr>
        <p:txBody>
          <a:bodyPr>
            <a:normAutofit fontScale="90000"/>
          </a:bodyPr>
          <a:lstStyle/>
          <a:p>
            <a:r>
              <a:rPr lang="es-US" b="1" dirty="0">
                <a:solidFill>
                  <a:schemeClr val="bg1"/>
                </a:solidFill>
              </a:rPr>
              <a:t>Diseño Físico</a:t>
            </a:r>
          </a:p>
        </p:txBody>
      </p:sp>
      <p:sp>
        <p:nvSpPr>
          <p:cNvPr id="3" name="Marcador de contenido 2">
            <a:extLst>
              <a:ext uri="{FF2B5EF4-FFF2-40B4-BE49-F238E27FC236}">
                <a16:creationId xmlns:a16="http://schemas.microsoft.com/office/drawing/2014/main" id="{D90ACA92-41DD-47F1-B2EE-EADA7DA4D279}"/>
              </a:ext>
            </a:extLst>
          </p:cNvPr>
          <p:cNvSpPr>
            <a:spLocks noGrp="1"/>
          </p:cNvSpPr>
          <p:nvPr>
            <p:ph idx="1"/>
          </p:nvPr>
        </p:nvSpPr>
        <p:spPr>
          <a:xfrm>
            <a:off x="715617" y="1086678"/>
            <a:ext cx="10638183" cy="5090285"/>
          </a:xfrm>
        </p:spPr>
        <p:txBody>
          <a:bodyPr/>
          <a:lstStyle/>
          <a:p>
            <a:pPr marL="0" indent="0">
              <a:buNone/>
            </a:pPr>
            <a:r>
              <a:rPr lang="es-US" dirty="0"/>
              <a:t>La implementación de la base de datos se realizo mediante INSERT por cada una de las 622776 encuestas del archivo. Pero con tratamiento para que los datos correspondan al diseño que se realizo con anterioridad.</a:t>
            </a:r>
          </a:p>
          <a:p>
            <a:endParaRPr lang="es-US" dirty="0"/>
          </a:p>
        </p:txBody>
      </p:sp>
      <p:pic>
        <p:nvPicPr>
          <p:cNvPr id="5" name="Imagen 4">
            <a:extLst>
              <a:ext uri="{FF2B5EF4-FFF2-40B4-BE49-F238E27FC236}">
                <a16:creationId xmlns:a16="http://schemas.microsoft.com/office/drawing/2014/main" id="{2607651C-255F-4EF7-B0AB-8DA0C3DDA1E7}"/>
              </a:ext>
            </a:extLst>
          </p:cNvPr>
          <p:cNvPicPr>
            <a:picLocks noChangeAspect="1"/>
          </p:cNvPicPr>
          <p:nvPr/>
        </p:nvPicPr>
        <p:blipFill rotWithShape="1">
          <a:blip r:embed="rId2"/>
          <a:srcRect t="22788" r="17787" b="9123"/>
          <a:stretch/>
        </p:blipFill>
        <p:spPr>
          <a:xfrm>
            <a:off x="1749104" y="2630184"/>
            <a:ext cx="8571208" cy="3992969"/>
          </a:xfrm>
          <a:prstGeom prst="rect">
            <a:avLst/>
          </a:prstGeom>
        </p:spPr>
      </p:pic>
    </p:spTree>
    <p:extLst>
      <p:ext uri="{BB962C8B-B14F-4D97-AF65-F5344CB8AC3E}">
        <p14:creationId xmlns:p14="http://schemas.microsoft.com/office/powerpoint/2010/main" val="935028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14691" y="73882"/>
            <a:ext cx="4117538" cy="3355118"/>
          </a:xfrm>
        </p:spPr>
        <p:txBody>
          <a:bodyPr anchor="t">
            <a:normAutofit fontScale="90000"/>
          </a:bodyPr>
          <a:lstStyle/>
          <a:p>
            <a:r>
              <a:rPr lang="es-ES" sz="3600" dirty="0">
                <a:solidFill>
                  <a:schemeClr val="bg1"/>
                </a:solidFill>
              </a:rPr>
              <a:t>¿Ha aumentado el trabajo informal entre las personas que solamente tienen una instrucción secundaria?</a:t>
            </a:r>
          </a:p>
        </p:txBody>
      </p:sp>
      <p:pic>
        <p:nvPicPr>
          <p:cNvPr id="3" name="Imagen 2">
            <a:extLst>
              <a:ext uri="{FF2B5EF4-FFF2-40B4-BE49-F238E27FC236}">
                <a16:creationId xmlns:a16="http://schemas.microsoft.com/office/drawing/2014/main" id="{BAAFC85D-7FD8-46CD-92B8-59BB19DA23B2}"/>
              </a:ext>
            </a:extLst>
          </p:cNvPr>
          <p:cNvPicPr>
            <a:picLocks noChangeAspect="1"/>
          </p:cNvPicPr>
          <p:nvPr/>
        </p:nvPicPr>
        <p:blipFill>
          <a:blip r:embed="rId2"/>
          <a:stretch>
            <a:fillRect/>
          </a:stretch>
        </p:blipFill>
        <p:spPr>
          <a:xfrm>
            <a:off x="4780033" y="671008"/>
            <a:ext cx="6146695" cy="4234192"/>
          </a:xfrm>
          <a:prstGeom prst="rect">
            <a:avLst/>
          </a:prstGeom>
        </p:spPr>
      </p:pic>
    </p:spTree>
    <p:extLst>
      <p:ext uri="{BB962C8B-B14F-4D97-AF65-F5344CB8AC3E}">
        <p14:creationId xmlns:p14="http://schemas.microsoft.com/office/powerpoint/2010/main" val="36079339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3CF1B290F91CB4695BCB9E07590B34E" ma:contentTypeVersion="5" ma:contentTypeDescription="Crear nuevo documento." ma:contentTypeScope="" ma:versionID="0bf9f946f7f4b97dd1373a1f83134575">
  <xsd:schema xmlns:xsd="http://www.w3.org/2001/XMLSchema" xmlns:xs="http://www.w3.org/2001/XMLSchema" xmlns:p="http://schemas.microsoft.com/office/2006/metadata/properties" xmlns:ns3="4339c887-7e7e-4094-b368-48139e5588e6" xmlns:ns4="fa871293-5eaf-4f52-aa85-515367615801" targetNamespace="http://schemas.microsoft.com/office/2006/metadata/properties" ma:root="true" ma:fieldsID="69e5061406d7c1d362ee8ab851357f0b" ns3:_="" ns4:_="">
    <xsd:import namespace="4339c887-7e7e-4094-b368-48139e5588e6"/>
    <xsd:import namespace="fa871293-5eaf-4f52-aa85-51536761580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39c887-7e7e-4094-b368-48139e5588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a871293-5eaf-4f52-aa85-515367615801"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D30DFA-097D-4EDA-A136-F0B2237F4F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39c887-7e7e-4094-b368-48139e5588e6"/>
    <ds:schemaRef ds:uri="fa871293-5eaf-4f52-aa85-5153676158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4E9CD8-72C5-43FE-83B8-3DD4D070AC6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8447FE1-E585-44D7-9564-AAAC7B03B4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TotalTime>
  <Words>994</Words>
  <Application>Microsoft Office PowerPoint</Application>
  <PresentationFormat>Panorámica</PresentationFormat>
  <Paragraphs>77</Paragraphs>
  <Slides>23</Slides>
  <Notes>1</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23</vt:i4>
      </vt:variant>
    </vt:vector>
  </HeadingPairs>
  <TitlesOfParts>
    <vt:vector size="31" baseType="lpstr">
      <vt:lpstr>Arial</vt:lpstr>
      <vt:lpstr>Calibri</vt:lpstr>
      <vt:lpstr>Calibri Light</vt:lpstr>
      <vt:lpstr>Century Gothic</vt:lpstr>
      <vt:lpstr>Segoe UI</vt:lpstr>
      <vt:lpstr>Wingdings 3</vt:lpstr>
      <vt:lpstr>Tema de Office</vt:lpstr>
      <vt:lpstr>Espiral</vt:lpstr>
      <vt:lpstr>Exploratory Data Analysis  (EDA)</vt:lpstr>
      <vt:lpstr>INTRODUCCIÓN</vt:lpstr>
      <vt:lpstr>OBJETIVOS</vt:lpstr>
      <vt:lpstr>Conocimiento de información</vt:lpstr>
      <vt:lpstr>Significado de los campos (Diccionario)</vt:lpstr>
      <vt:lpstr>Elaboración de Base de Datos Diseño Conceptual:</vt:lpstr>
      <vt:lpstr>Diseño Lógico</vt:lpstr>
      <vt:lpstr>Diseño Físico</vt:lpstr>
      <vt:lpstr>¿Ha aumentado el trabajo informal entre las personas que solamente tienen una instrucción secundaria?</vt:lpstr>
      <vt:lpstr>¿Las personas que recurren al trabajo informal, que nivel de instrucción tienen? </vt:lpstr>
      <vt:lpstr>¿En qué rama existen más personas con títulos de post grado?</vt:lpstr>
      <vt:lpstr>¿Según la etnia, en donde existen más personas analfabetas y en donde existen más personas que han adquirido un título superior al cuarto nivel?</vt:lpstr>
      <vt:lpstr>¿En qué rama se encuentra un mayor ingreso laboral promedio?</vt:lpstr>
      <vt:lpstr>¿Con qué tipo de sectorización los ecuatorianos generan más ingresos?</vt:lpstr>
      <vt:lpstr>¿Cuál es el grupo étnico con menor remuneración ?</vt:lpstr>
      <vt:lpstr>¿En qué año los indígenas obtuvieron más ingresos?</vt:lpstr>
      <vt:lpstr>¿Existe una brecha salarial entre hombres y mujeres ?</vt:lpstr>
      <vt:lpstr>¿A pesar de la crisis de nuestro país, es posible que la cantidad de personas casadas con empleo adecuado haya aumentado con el pasar de los años?</vt:lpstr>
      <vt:lpstr>Y en cambio con las personas casadas con desempleo abierto y oculto ¿Ha habido la misma situación de decrecimiento con el tiempo?</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(EDA)</dc:title>
  <dc:creator>SANTIAGO DAVID GARCIA JAEN</dc:creator>
  <cp:lastModifiedBy>SANTIAGO DAVID GARCIA JAEN</cp:lastModifiedBy>
  <cp:revision>6</cp:revision>
  <dcterms:created xsi:type="dcterms:W3CDTF">2020-08-20T14:41:31Z</dcterms:created>
  <dcterms:modified xsi:type="dcterms:W3CDTF">2020-08-20T15:03:10Z</dcterms:modified>
</cp:coreProperties>
</file>