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AE1EE0-8B8F-41FA-B52D-DB21271F4C3D}">
  <a:tblStyle styleId="{72AE1EE0-8B8F-41FA-B52D-DB21271F4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3e0f820c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3e0f820c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3e0f820c0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3e0f820c0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f5bc76af5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f5bc76af5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f5bc76af5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f5bc76af5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6ef77823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6ef77823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6ef77823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6ef77823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e0f820c0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e0f820c0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c8ab818a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c8ab818a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c8ab818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fc8ab818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fc8ab818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fc8ab818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3e0f820c0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3e0f820c0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3e0f820c0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3e0f820c0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f5bc76a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f5bc76a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c8ab81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fc8ab81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2 tables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calendar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host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revenue per sq. ft, price per sq. feet, occupancy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track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5bc76af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f5bc76af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2 tables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calendar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host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revenue per sq. ft, price per sq. feet, occupancy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track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fc8ab818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fc8ab818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3e0f820c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3e0f820c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3e0f820c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3e0f820c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4650" y="1322450"/>
            <a:ext cx="84399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Airbnb Berlin Performance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01027" y="2106099"/>
            <a:ext cx="7688100" cy="1172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Calibri"/>
                <a:ea typeface="Calibri"/>
                <a:cs typeface="Calibri"/>
                <a:sym typeface="Calibri"/>
              </a:rPr>
              <a:t>Visual Analytics Assessment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Calibri"/>
                <a:ea typeface="Calibri"/>
                <a:cs typeface="Calibri"/>
                <a:sym typeface="Calibri"/>
              </a:rPr>
              <a:t>Vyshak Sugunan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775" y="169725"/>
            <a:ext cx="2762900" cy="5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0823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Final Visualizations: Tableau Dashboards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0823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Key Insights and Recommendations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Listing and Neighborhood performance </a:t>
            </a:r>
            <a:endParaRPr sz="1400"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b="1"/>
              <a:t>Summers are more profitable than other months</a:t>
            </a:r>
            <a:r>
              <a:rPr lang="en" sz="1300"/>
              <a:t> - December is an outlier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b="1"/>
              <a:t>Location matters -</a:t>
            </a:r>
            <a:r>
              <a:rPr lang="en" sz="1300"/>
              <a:t> Highest performing listings by revenue have high price per sq. feet but have poor quality score</a:t>
            </a:r>
            <a:endParaRPr sz="13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 b="1"/>
              <a:t>Xmas bonus - </a:t>
            </a:r>
            <a:r>
              <a:rPr lang="en" sz="1300"/>
              <a:t>Neighborhoods charge their highest price in the Christmas season(Nov-Dec)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 b="1"/>
              <a:t>Least popular neighborhood</a:t>
            </a:r>
            <a:r>
              <a:rPr lang="en" sz="1300"/>
              <a:t> (based off occupancy %) seems to be the eastern neighborhood of Marzahn-Hellersdorf</a:t>
            </a:r>
            <a:r>
              <a:rPr lang="en" sz="1400"/>
              <a:t> 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Host performance</a:t>
            </a:r>
            <a:endParaRPr sz="1400"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b="1"/>
              <a:t>Superhost? - </a:t>
            </a:r>
            <a:r>
              <a:rPr lang="en" sz="1300"/>
              <a:t>Only 4 out of the 10 top hosts by Revenue are superhosts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b="1"/>
              <a:t>Primary business - </a:t>
            </a:r>
            <a:r>
              <a:rPr lang="en" sz="1300"/>
              <a:t>Hosts with multiple listings bring in a huge share of revenue even though majority of hosts own a single listing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b="1"/>
              <a:t>Undivided attention - </a:t>
            </a:r>
            <a:r>
              <a:rPr lang="en" sz="1300"/>
              <a:t>Hosts having listings in the same neighborhood tend to have better reviews and higher chances of being a superhost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b="1"/>
              <a:t>“Mitte” matters -  </a:t>
            </a:r>
            <a:r>
              <a:rPr lang="en" sz="1300"/>
              <a:t>Most hosts with higher revenue have listings in Mitte neighborhood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Additional Data Inputs from Client</a:t>
            </a:r>
            <a:endParaRPr sz="16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Historical Data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from different cities to compare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Knowledge of industry or company’s benchmarks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Understanding company’s long-term goals</a:t>
            </a:r>
            <a:endParaRPr sz="1400"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0" y="472100"/>
            <a:ext cx="15744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l="2087" r="9853" b="4177"/>
          <a:stretch/>
        </p:blipFill>
        <p:spPr>
          <a:xfrm>
            <a:off x="1736075" y="66000"/>
            <a:ext cx="7407924" cy="50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Objectives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and Analysis Methodology &amp; Wireframes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 Visualizations: Tableau Dashboard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Insights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Steps</a:t>
            </a:r>
            <a:endParaRPr sz="1600"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Assessing Overall Market Performance of Listings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Identify the factors separating high revenue listings from under performing ones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Identifying top revenue generating neighbourhood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Recommend strategies for improving  poor performing properties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Evaluating performance of Host Listings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Identifying and tracking the characteristics of  top performing hosts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Highlightling traits of superhosts’ success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Recommend strategies or best practices for all the hosts on Airbnb.</a:t>
            </a:r>
            <a:endParaRPr sz="1400"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9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&amp;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4830477" cy="30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Original Tables: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Listings_summary: 22,552 listings, 90+ columns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Calendar_summary: 8,231,480 (367 days)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Time Frame: </a:t>
            </a:r>
            <a:r>
              <a:rPr lang="en" dirty="0"/>
              <a:t>November 2018 - November 2019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Main Parameters used: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Availability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Price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Score Rating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Neighborhood names &amp; locations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Calculated  Variables: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Occupancy – for each listing calculated as % of total days available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Revenue  - derived from occupancy multiplied by listing price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Price / Sq ft, Revenue / Sq ft – for each neighborhood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925" y="3406575"/>
            <a:ext cx="3420025" cy="11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927" y="1918162"/>
            <a:ext cx="3420025" cy="55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7157600" y="2752950"/>
            <a:ext cx="302100" cy="701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6305100" cy="25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pre-processing and exploratory data analysis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Created new data tables for faster processing and ease of analysis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Finalizing Scope of Analysis  -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Narrowed scope from initial 2 personas into 1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Identified dashboard targets - listing market performance, individual host performance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Creating Wireframe and Tableau Dashboard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9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4998425" y="954000"/>
            <a:ext cx="3455400" cy="220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5287900" y="979050"/>
            <a:ext cx="29148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Neighborhoods Grouped Cleansed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569525" y="838925"/>
            <a:ext cx="4184700" cy="199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4998425" y="3271750"/>
            <a:ext cx="3455400" cy="185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69525" y="2921975"/>
            <a:ext cx="4184700" cy="220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569650" y="954000"/>
            <a:ext cx="3872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Revenue </a:t>
            </a:r>
            <a:endParaRPr sz="1100" b="1"/>
          </a:p>
        </p:txBody>
      </p:sp>
      <p:sp>
        <p:nvSpPr>
          <p:cNvPr id="138" name="Google Shape;138;p20"/>
          <p:cNvSpPr txBox="1"/>
          <p:nvPr/>
        </p:nvSpPr>
        <p:spPr>
          <a:xfrm>
            <a:off x="5215300" y="3191800"/>
            <a:ext cx="30600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Neighborhoods Quality Performance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14350" y="2983700"/>
            <a:ext cx="4701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Revenue/sq. ft  vs Price/sq.ft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Neighborhood </a:t>
            </a:r>
            <a:r>
              <a:rPr lang="en" sz="1300" b="1">
                <a:latin typeface="Trebuchet MS"/>
                <a:ea typeface="Trebuchet MS"/>
                <a:cs typeface="Trebuchet MS"/>
                <a:sym typeface="Trebuchet MS"/>
              </a:rPr>
              <a:t>(Size quantity of listings or available)</a:t>
            </a:r>
            <a:endParaRPr sz="13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25" y="1473737"/>
            <a:ext cx="2483199" cy="16141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" name="Google Shape;141;p20"/>
          <p:cNvSpPr txBox="1"/>
          <p:nvPr/>
        </p:nvSpPr>
        <p:spPr>
          <a:xfrm>
            <a:off x="205000" y="95750"/>
            <a:ext cx="37263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Trebuchet MS"/>
                <a:ea typeface="Trebuchet MS"/>
                <a:cs typeface="Trebuchet MS"/>
                <a:sym typeface="Trebuchet MS"/>
              </a:rPr>
              <a:t>Performance Dashboard Wireframe</a:t>
            </a:r>
            <a:endParaRPr sz="17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103125" y="59600"/>
            <a:ext cx="50817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At the Neighborhood level -  check characteristics that makes certain locations more appealing than others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alibri"/>
                <a:ea typeface="Calibri"/>
                <a:cs typeface="Calibri"/>
                <a:sym typeface="Calibri"/>
              </a:rPr>
              <a:t>Audience: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Airbnb officials and potential Customers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475" y="3581675"/>
            <a:ext cx="2858825" cy="1500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0"/>
          <p:cNvGraphicFramePr/>
          <p:nvPr/>
        </p:nvGraphicFramePr>
        <p:xfrm>
          <a:off x="1527250" y="838935"/>
          <a:ext cx="2914800" cy="655260"/>
        </p:xfrm>
        <a:graphic>
          <a:graphicData uri="http://schemas.openxmlformats.org/drawingml/2006/table">
            <a:tbl>
              <a:tblPr>
                <a:noFill/>
                <a:tableStyleId>{72AE1EE0-8B8F-41FA-B52D-DB21271F4C3D}</a:tableStyleId>
              </a:tblPr>
              <a:tblGrid>
                <a:gridCol w="92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Current Revenue Month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Average Revenue per Month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Occupancy 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525" y="1565069"/>
            <a:ext cx="2365575" cy="1182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6">
            <a:alphaModFix/>
          </a:blip>
          <a:srcRect l="29328" t="21269" r="20920" b="13905"/>
          <a:stretch/>
        </p:blipFill>
        <p:spPr>
          <a:xfrm>
            <a:off x="5484525" y="3644200"/>
            <a:ext cx="2365574" cy="13717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47" name="Google Shape;147;p20"/>
          <p:cNvCxnSpPr/>
          <p:nvPr/>
        </p:nvCxnSpPr>
        <p:spPr>
          <a:xfrm>
            <a:off x="5728006" y="3865153"/>
            <a:ext cx="140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539725" y="970925"/>
            <a:ext cx="8085600" cy="15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463525" y="194900"/>
            <a:ext cx="31782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Trebuchet MS"/>
                <a:ea typeface="Trebuchet MS"/>
                <a:cs typeface="Trebuchet MS"/>
                <a:sym typeface="Trebuchet MS"/>
              </a:rPr>
              <a:t>Host Dashboard Wireframe</a:t>
            </a:r>
            <a:endParaRPr sz="17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842725" y="2642063"/>
            <a:ext cx="4782600" cy="251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175" y="3403100"/>
            <a:ext cx="1523363" cy="15810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1"/>
          <p:cNvSpPr/>
          <p:nvPr/>
        </p:nvSpPr>
        <p:spPr>
          <a:xfrm>
            <a:off x="539725" y="2642063"/>
            <a:ext cx="3178200" cy="251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75525" y="1078650"/>
            <a:ext cx="10860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How do you compare with other hosts?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3984825" y="2745000"/>
            <a:ext cx="3512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Which listings are more popular?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075" y="3359642"/>
            <a:ext cx="1989849" cy="656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21"/>
          <p:cNvSpPr txBox="1"/>
          <p:nvPr/>
        </p:nvSpPr>
        <p:spPr>
          <a:xfrm>
            <a:off x="6223075" y="3042225"/>
            <a:ext cx="18894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Room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044200" y="3042225"/>
            <a:ext cx="16914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Num Listing per NB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075" y="4305825"/>
            <a:ext cx="1989849" cy="656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3" name="Google Shape;163;p21"/>
          <p:cNvSpPr txBox="1"/>
          <p:nvPr/>
        </p:nvSpPr>
        <p:spPr>
          <a:xfrm>
            <a:off x="6223075" y="3988408"/>
            <a:ext cx="20748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Property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837" y="3186002"/>
            <a:ext cx="2288176" cy="1844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p21"/>
          <p:cNvSpPr txBox="1"/>
          <p:nvPr/>
        </p:nvSpPr>
        <p:spPr>
          <a:xfrm>
            <a:off x="675525" y="2745000"/>
            <a:ext cx="25548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Where are my listings?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66" name="Google Shape;166;p21"/>
          <p:cNvGraphicFramePr/>
          <p:nvPr/>
        </p:nvGraphicFramePr>
        <p:xfrm>
          <a:off x="1978125" y="1078660"/>
          <a:ext cx="6514800" cy="1280070"/>
        </p:xfrm>
        <a:graphic>
          <a:graphicData uri="http://schemas.openxmlformats.org/drawingml/2006/table">
            <a:tbl>
              <a:tblPr>
                <a:noFill/>
                <a:tableStyleId>{72AE1EE0-8B8F-41FA-B52D-DB21271F4C3D}</a:tableStyleId>
              </a:tblPr>
              <a:tblGrid>
                <a:gridCol w="10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Rating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Response 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Price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Number of Amenities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Number of reviews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Hosts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Google Shape;167;p21"/>
          <p:cNvSpPr txBox="1"/>
          <p:nvPr/>
        </p:nvSpPr>
        <p:spPr>
          <a:xfrm>
            <a:off x="3489325" y="53550"/>
            <a:ext cx="50817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At the Host level -  compare key metrics about listings to the average ones and identify which types are more popular.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alibri"/>
                <a:ea typeface="Calibri"/>
                <a:cs typeface="Calibri"/>
                <a:sym typeface="Calibri"/>
              </a:rPr>
              <a:t>Audience: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Airbnb officials and Hosts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609</Words>
  <Application>Microsoft Office PowerPoint</Application>
  <PresentationFormat>On-screen Show (16:9)</PresentationFormat>
  <Paragraphs>105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Trebuchet MS</vt:lpstr>
      <vt:lpstr>Calibri</vt:lpstr>
      <vt:lpstr>Lato</vt:lpstr>
      <vt:lpstr>Raleway</vt:lpstr>
      <vt:lpstr>Arial</vt:lpstr>
      <vt:lpstr>Streamline</vt:lpstr>
      <vt:lpstr>Airbnb Berlin Performance</vt:lpstr>
      <vt:lpstr>Agenda</vt:lpstr>
      <vt:lpstr>Project Objectives</vt:lpstr>
      <vt:lpstr>Data &amp; Analysis</vt:lpstr>
      <vt:lpstr>Data Description</vt:lpstr>
      <vt:lpstr>Analysis Methodology</vt:lpstr>
      <vt:lpstr>Wireframes</vt:lpstr>
      <vt:lpstr>PowerPoint Presentation</vt:lpstr>
      <vt:lpstr>PowerPoint Presentation</vt:lpstr>
      <vt:lpstr>Final Visualizations: Tableau Dashboards</vt:lpstr>
      <vt:lpstr>PowerPoint Presentation</vt:lpstr>
      <vt:lpstr>PowerPoint Presentation</vt:lpstr>
      <vt:lpstr>Key Insights and Recommendations</vt:lpstr>
      <vt:lpstr>Key Insights </vt:lpstr>
      <vt:lpstr>Key Insights </vt:lpstr>
      <vt:lpstr>Future Steps</vt:lpstr>
      <vt:lpstr>Appendix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Berlin Performance</dc:title>
  <cp:lastModifiedBy>Sugunan, Vyshak</cp:lastModifiedBy>
  <cp:revision>3</cp:revision>
  <dcterms:modified xsi:type="dcterms:W3CDTF">2020-12-21T21:57:55Z</dcterms:modified>
</cp:coreProperties>
</file>