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2d786374e_0_3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2d786374e_0_3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2d786374e_0_4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2d786374e_0_4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c80904c0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c80904c0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c80904c0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c80904c0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36f5b96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36f5b96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c80904c0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c80904c0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2d786374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2d786374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d786374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2d786374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d786374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d786374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2d786374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2d786374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2d786374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2d786374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36f5b9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36f5b9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2d786374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2d786374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2d786374e_0_3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2d786374e_0_3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744575"/>
            <a:ext cx="85206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HRM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ABOUT </a:t>
            </a:r>
            <a:r>
              <a:rPr lang="en"/>
              <a:t>RANDSTAD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93750"/>
            <a:ext cx="70389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</a:t>
            </a:r>
            <a:r>
              <a:rPr lang="en"/>
              <a:t>ACQUISITION</a:t>
            </a:r>
            <a:r>
              <a:rPr lang="en"/>
              <a:t> STRATEGY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297500" y="1567550"/>
            <a:ext cx="70389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RANDSTAD DEVELOPED </a:t>
            </a:r>
            <a:r>
              <a:rPr lang="en">
                <a:highlight>
                  <a:srgbClr val="4A86E8"/>
                </a:highlight>
              </a:rPr>
              <a:t>LARGE EMPLOYEE AND CLIENT BASED NETWORK </a:t>
            </a:r>
            <a:r>
              <a:rPr lang="en"/>
              <a:t>USING </a:t>
            </a:r>
            <a:r>
              <a:rPr lang="en">
                <a:highlight>
                  <a:srgbClr val="0000FF"/>
                </a:highlight>
              </a:rPr>
              <a:t>TALENT VELOCITY.</a:t>
            </a:r>
            <a:endParaRPr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TALENT VELOCITY IS A </a:t>
            </a:r>
            <a:r>
              <a:rPr lang="en">
                <a:highlight>
                  <a:srgbClr val="0000FF"/>
                </a:highlight>
              </a:rPr>
              <a:t>CLOUD BASED  SOFTWARE</a:t>
            </a:r>
            <a:r>
              <a:rPr lang="en"/>
              <a:t> WHERE HR MANAGERS CAN ACCESS UPDATED INFORMATION OF JOB SEEKERS ACCORDING TO THEIR NEEDS.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WIDE  NETWORK OF 39 COUNTRIES  WHERE  RECRUITER CAN  COMPLETE HR PROCESS WITH IN </a:t>
            </a:r>
            <a:r>
              <a:rPr lang="en">
                <a:highlight>
                  <a:srgbClr val="4A86E8"/>
                </a:highlight>
              </a:rPr>
              <a:t> 1 WEEK.</a:t>
            </a:r>
            <a:endParaRPr>
              <a:highlight>
                <a:srgbClr val="4A86E8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4294967295" type="title"/>
          </p:nvPr>
        </p:nvSpPr>
        <p:spPr>
          <a:xfrm>
            <a:off x="874800" y="393750"/>
            <a:ext cx="7461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 TALENT VELOCITY SOFTWARE</a:t>
            </a:r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6077707" y="1644751"/>
            <a:ext cx="1854000" cy="1854000"/>
            <a:chOff x="6077707" y="1644751"/>
            <a:chExt cx="1854000" cy="1854000"/>
          </a:xfrm>
        </p:grpSpPr>
        <p:sp>
          <p:nvSpPr>
            <p:cNvPr id="215" name="Google Shape;215;p23"/>
            <p:cNvSpPr/>
            <p:nvPr/>
          </p:nvSpPr>
          <p:spPr>
            <a:xfrm>
              <a:off x="6077707" y="1644751"/>
              <a:ext cx="1854000" cy="1854000"/>
            </a:xfrm>
            <a:prstGeom prst="ellipse">
              <a:avLst/>
            </a:prstGeom>
            <a:solidFill>
              <a:srgbClr val="085630"/>
            </a:solidFill>
            <a:ln cap="flat" cmpd="sng" w="28575">
              <a:solidFill>
                <a:srgbClr val="65F0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 txBox="1"/>
            <p:nvPr/>
          </p:nvSpPr>
          <p:spPr>
            <a:xfrm>
              <a:off x="6386100" y="2311040"/>
              <a:ext cx="12906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3"/>
          <p:cNvGrpSpPr/>
          <p:nvPr/>
        </p:nvGrpSpPr>
        <p:grpSpPr>
          <a:xfrm>
            <a:off x="4455905" y="1644751"/>
            <a:ext cx="1854000" cy="1854000"/>
            <a:chOff x="4455905" y="1644751"/>
            <a:chExt cx="1854000" cy="1854000"/>
          </a:xfrm>
        </p:grpSpPr>
        <p:sp>
          <p:nvSpPr>
            <p:cNvPr id="218" name="Google Shape;218;p23"/>
            <p:cNvSpPr/>
            <p:nvPr/>
          </p:nvSpPr>
          <p:spPr>
            <a:xfrm>
              <a:off x="4455905" y="1644751"/>
              <a:ext cx="1854000" cy="1854000"/>
            </a:xfrm>
            <a:prstGeom prst="ellipse">
              <a:avLst/>
            </a:prstGeom>
            <a:solidFill>
              <a:srgbClr val="0B713F"/>
            </a:solidFill>
            <a:ln cap="flat" cmpd="sng" w="28575">
              <a:solidFill>
                <a:srgbClr val="65F0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 txBox="1"/>
            <p:nvPr/>
          </p:nvSpPr>
          <p:spPr>
            <a:xfrm>
              <a:off x="4764300" y="2311040"/>
              <a:ext cx="12906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3"/>
          <p:cNvGrpSpPr/>
          <p:nvPr/>
        </p:nvGrpSpPr>
        <p:grpSpPr>
          <a:xfrm>
            <a:off x="2834102" y="1644762"/>
            <a:ext cx="1854000" cy="1854000"/>
            <a:chOff x="2834102" y="1644762"/>
            <a:chExt cx="1854000" cy="1854000"/>
          </a:xfrm>
        </p:grpSpPr>
        <p:sp>
          <p:nvSpPr>
            <p:cNvPr id="221" name="Google Shape;221;p23"/>
            <p:cNvSpPr/>
            <p:nvPr/>
          </p:nvSpPr>
          <p:spPr>
            <a:xfrm>
              <a:off x="2834102" y="1644762"/>
              <a:ext cx="1854000" cy="1854000"/>
            </a:xfrm>
            <a:prstGeom prst="ellipse">
              <a:avLst/>
            </a:prstGeom>
            <a:solidFill>
              <a:srgbClr val="0B7743"/>
            </a:solidFill>
            <a:ln cap="flat" cmpd="sng" w="28575">
              <a:solidFill>
                <a:srgbClr val="65F0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3"/>
            <p:cNvSpPr txBox="1"/>
            <p:nvPr/>
          </p:nvSpPr>
          <p:spPr>
            <a:xfrm>
              <a:off x="3142502" y="2311050"/>
              <a:ext cx="12906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23"/>
          <p:cNvGrpSpPr/>
          <p:nvPr/>
        </p:nvGrpSpPr>
        <p:grpSpPr>
          <a:xfrm>
            <a:off x="1212300" y="1644762"/>
            <a:ext cx="1854000" cy="1854000"/>
            <a:chOff x="1212300" y="1644762"/>
            <a:chExt cx="1854000" cy="1854000"/>
          </a:xfrm>
        </p:grpSpPr>
        <p:sp>
          <p:nvSpPr>
            <p:cNvPr id="224" name="Google Shape;224;p23"/>
            <p:cNvSpPr/>
            <p:nvPr/>
          </p:nvSpPr>
          <p:spPr>
            <a:xfrm>
              <a:off x="1212300" y="1644762"/>
              <a:ext cx="1854000" cy="1854000"/>
            </a:xfrm>
            <a:prstGeom prst="ellipse">
              <a:avLst/>
            </a:prstGeom>
            <a:solidFill>
              <a:srgbClr val="0C8148"/>
            </a:solidFill>
            <a:ln cap="flat" cmpd="sng" w="28575">
              <a:solidFill>
                <a:srgbClr val="65F0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 txBox="1"/>
            <p:nvPr/>
          </p:nvSpPr>
          <p:spPr>
            <a:xfrm>
              <a:off x="1275350" y="2311050"/>
              <a:ext cx="12906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" name="Google Shape;226;p23"/>
          <p:cNvGrpSpPr/>
          <p:nvPr/>
        </p:nvGrpSpPr>
        <p:grpSpPr>
          <a:xfrm>
            <a:off x="6077707" y="1644751"/>
            <a:ext cx="1854000" cy="1854000"/>
            <a:chOff x="6077707" y="1644751"/>
            <a:chExt cx="1854000" cy="1854000"/>
          </a:xfrm>
        </p:grpSpPr>
        <p:sp>
          <p:nvSpPr>
            <p:cNvPr id="227" name="Google Shape;227;p23"/>
            <p:cNvSpPr/>
            <p:nvPr/>
          </p:nvSpPr>
          <p:spPr>
            <a:xfrm>
              <a:off x="6077707" y="1644751"/>
              <a:ext cx="1854000" cy="1854000"/>
            </a:xfrm>
            <a:prstGeom prst="ellipse">
              <a:avLst/>
            </a:prstGeom>
            <a:solidFill>
              <a:srgbClr val="085630"/>
            </a:solidFill>
            <a:ln cap="flat" cmpd="sng" w="28575">
              <a:solidFill>
                <a:srgbClr val="65F0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3"/>
            <p:cNvSpPr txBox="1"/>
            <p:nvPr/>
          </p:nvSpPr>
          <p:spPr>
            <a:xfrm>
              <a:off x="6386100" y="2311040"/>
              <a:ext cx="12906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ANALYSES AND PREDICTS 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ABOUT HR TRENDS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" name="Google Shape;229;p23"/>
          <p:cNvGrpSpPr/>
          <p:nvPr/>
        </p:nvGrpSpPr>
        <p:grpSpPr>
          <a:xfrm>
            <a:off x="4455900" y="1644830"/>
            <a:ext cx="1854000" cy="1914440"/>
            <a:chOff x="4455905" y="1644751"/>
            <a:chExt cx="1854000" cy="1854000"/>
          </a:xfrm>
        </p:grpSpPr>
        <p:sp>
          <p:nvSpPr>
            <p:cNvPr id="230" name="Google Shape;230;p23"/>
            <p:cNvSpPr/>
            <p:nvPr/>
          </p:nvSpPr>
          <p:spPr>
            <a:xfrm>
              <a:off x="4455905" y="1644751"/>
              <a:ext cx="1854000" cy="1854000"/>
            </a:xfrm>
            <a:prstGeom prst="ellipse">
              <a:avLst/>
            </a:prstGeom>
            <a:solidFill>
              <a:srgbClr val="0B713F"/>
            </a:solidFill>
            <a:ln cap="flat" cmpd="sng" w="28575">
              <a:solidFill>
                <a:srgbClr val="65F0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 txBox="1"/>
            <p:nvPr/>
          </p:nvSpPr>
          <p:spPr>
            <a:xfrm>
              <a:off x="4764300" y="2311040"/>
              <a:ext cx="12906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 DEMAND INTERVIEWING AND SCHEDULING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" name="Google Shape;232;p23"/>
          <p:cNvGrpSpPr/>
          <p:nvPr/>
        </p:nvGrpSpPr>
        <p:grpSpPr>
          <a:xfrm>
            <a:off x="2834102" y="1644762"/>
            <a:ext cx="1854000" cy="1854000"/>
            <a:chOff x="2834102" y="1644762"/>
            <a:chExt cx="1854000" cy="1854000"/>
          </a:xfrm>
        </p:grpSpPr>
        <p:sp>
          <p:nvSpPr>
            <p:cNvPr id="233" name="Google Shape;233;p23"/>
            <p:cNvSpPr/>
            <p:nvPr/>
          </p:nvSpPr>
          <p:spPr>
            <a:xfrm>
              <a:off x="2834102" y="1644762"/>
              <a:ext cx="1854000" cy="1854000"/>
            </a:xfrm>
            <a:prstGeom prst="ellipse">
              <a:avLst/>
            </a:prstGeom>
            <a:solidFill>
              <a:srgbClr val="0B7743"/>
            </a:solidFill>
            <a:ln cap="flat" cmpd="sng" w="28575">
              <a:solidFill>
                <a:srgbClr val="65F0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 txBox="1"/>
            <p:nvPr/>
          </p:nvSpPr>
          <p:spPr>
            <a:xfrm>
              <a:off x="3142502" y="2311050"/>
              <a:ext cx="12906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ONLINE EMPLOYEE 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REFERRALS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AND ENGAGEMENT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23"/>
          <p:cNvGrpSpPr/>
          <p:nvPr/>
        </p:nvGrpSpPr>
        <p:grpSpPr>
          <a:xfrm>
            <a:off x="1212300" y="1644762"/>
            <a:ext cx="1854000" cy="1854000"/>
            <a:chOff x="1212300" y="1644762"/>
            <a:chExt cx="1854000" cy="1854000"/>
          </a:xfrm>
        </p:grpSpPr>
        <p:sp>
          <p:nvSpPr>
            <p:cNvPr id="236" name="Google Shape;236;p23"/>
            <p:cNvSpPr/>
            <p:nvPr/>
          </p:nvSpPr>
          <p:spPr>
            <a:xfrm>
              <a:off x="1212300" y="1644762"/>
              <a:ext cx="1854000" cy="1854000"/>
            </a:xfrm>
            <a:prstGeom prst="ellipse">
              <a:avLst/>
            </a:prstGeom>
            <a:solidFill>
              <a:srgbClr val="0C8148"/>
            </a:solidFill>
            <a:ln cap="flat" cmpd="sng" w="28575">
              <a:solidFill>
                <a:srgbClr val="65F0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 txBox="1"/>
            <p:nvPr/>
          </p:nvSpPr>
          <p:spPr>
            <a:xfrm>
              <a:off x="1275350" y="2311050"/>
              <a:ext cx="12906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AI CHATBOTS FOR CANDIDATE INTERVIEWS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1297500" y="393750"/>
            <a:ext cx="7038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TALENT RADAR ANALYTICS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TRANSLATES THE RAW DATA INTO MARKETING TRENDS AND INDUSTRY INSIGHTS AND PREDICTIVE  REQUIREMENT OF TALENT ACQUISITION OF INDUSTRIES.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HELPS IN REDUCING THE DIFFICULTIES  IN RECRUITING.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RECENTLY AN US BASED INSURANCE COMPANY  COMPLETED </a:t>
            </a:r>
            <a:r>
              <a:rPr lang="en">
                <a:highlight>
                  <a:srgbClr val="4A86E8"/>
                </a:highlight>
              </a:rPr>
              <a:t>75%</a:t>
            </a:r>
            <a:r>
              <a:rPr lang="en"/>
              <a:t> OF DIRECT </a:t>
            </a:r>
            <a:r>
              <a:rPr lang="en">
                <a:highlight>
                  <a:srgbClr val="4A86E8"/>
                </a:highlight>
              </a:rPr>
              <a:t>HIRING PROCESS WITH IN 4 WEEKS  FROM 12 WEEKS.</a:t>
            </a:r>
            <a:endParaRPr>
              <a:highlight>
                <a:srgbClr val="4A86E8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ALSO HELPED IN INCREASING </a:t>
            </a:r>
            <a:r>
              <a:rPr lang="en">
                <a:highlight>
                  <a:srgbClr val="4A86E8"/>
                </a:highlight>
              </a:rPr>
              <a:t>NET PROMOTER SCORE UPTO 55 /60  .</a:t>
            </a:r>
            <a:endParaRPr>
              <a:highlight>
                <a:srgbClr val="4A86E8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IDEAL SCORE IS </a:t>
            </a:r>
            <a:r>
              <a:rPr lang="en">
                <a:highlight>
                  <a:srgbClr val="4A86E8"/>
                </a:highlight>
              </a:rPr>
              <a:t>35 </a:t>
            </a:r>
            <a:r>
              <a:rPr lang="en"/>
              <a:t>FOR AN HR COMPANY.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1297500" y="393750"/>
            <a:ext cx="70389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 OF RANDSTAD</a:t>
            </a:r>
            <a:endParaRPr/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977275" y="1567550"/>
            <a:ext cx="73590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OVERALL REVENUE  OF RANDSTAD INDIA IS 500 CRORES.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INITIAL REVENUE   2.5 CR-5CR GENERATED FROM TEMPORARY AND CONTRACT HIRING PROCESS.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WHERE THE COMPANY RECEIVED RECRUITMENT COST  WITH ONE TIME PAYMENT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 CHARGES WERE OF 10%-15% INITIALLY.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AFTER IMPLEMENTATION OF  TALENT RADAR ANALYTICS AND TALENT VELOCITY THE REVENUE  OF RANDSTAD GOT </a:t>
            </a:r>
            <a:r>
              <a:rPr lang="en"/>
              <a:t>TRIPLED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1297500" y="393750"/>
            <a:ext cx="70389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RAISED REVENUE OF RANDSTAD</a:t>
            </a:r>
            <a:endParaRPr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1297500" y="1567550"/>
            <a:ext cx="7038900" cy="26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EBITDA                                            -          74.37%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RAISE OF NET WORTH        -            7.71%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AUTHORISED CAPITAL        -          63 CRORES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PAID UP CAPITAL                     -          59.29 CRORES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FUNDS RAISED                          -         2.65BILLION DOLLARS WITH 326 FUNDING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                                                                        ROUNDS A ROUND 511 INVESTORS.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STRATEGIES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990125" y="1567550"/>
            <a:ext cx="734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AIM TO PROVIDE THE PAYOUT RATIO OF 35%-40% OF NET PROFIT TO INVESTORS EVEN IN ADVERSE CONDITIONS OF MARKET.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PROVIDE PERFORMANCE SHARES TO EMPLOYERS  WHICH HELPS IN INCREASING PRODUCTIVITY OF EMPLOYERS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RANDSTAD COMPANY PROVIDES 35% OF SHARES  FOR EMPLOYERS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HAD MAINTAINED LEVERAGE RATIO LESS THAN 1 (MEANS PROFITABLE COMPANY)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MANAGEMENT OF PEOPLE IN A FIRM</a:t>
            </a:r>
            <a:endParaRPr sz="733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 IT INCLUDES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 RECRUITMENT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 COMPENSATION BENEFITS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 TRAINING AND DEVELOPMENT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 EMPLOYEE RELATIONS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 ABOUT INDIAN HRM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THERE ARE 5000+ HUMAN RESOURCE CONSULTING FIRMS IN INDIA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 THE HR FIRMS WAS GROWN BY</a:t>
            </a:r>
            <a:r>
              <a:rPr lang="en">
                <a:highlight>
                  <a:srgbClr val="0000FF"/>
                </a:highlight>
              </a:rPr>
              <a:t> 26% </a:t>
            </a:r>
            <a:r>
              <a:rPr lang="en"/>
              <a:t>FROM 2020-2022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 ACCORDING TO THE SKILL REPORT OF INDIA  THE INDIAN HR INDUSTRY IS WORTH OF  USD15 BILLION AND EMPLOYEES APPROXIMATELY </a:t>
            </a:r>
            <a:r>
              <a:rPr lang="en">
                <a:highlight>
                  <a:srgbClr val="4A86E8"/>
                </a:highlight>
              </a:rPr>
              <a:t>600,000 PEOPLE.</a:t>
            </a:r>
            <a:endParaRPr>
              <a:highlight>
                <a:srgbClr val="4A86E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.THE ANNUAL GROWTH PERCENTAGE OF BETTER  </a:t>
            </a:r>
            <a:r>
              <a:rPr lang="en"/>
              <a:t>PERFORMANCE OF EMPLOYEES</a:t>
            </a:r>
            <a:r>
              <a:rPr lang="en"/>
              <a:t> WAS GROWN FROM </a:t>
            </a:r>
            <a:r>
              <a:rPr lang="en">
                <a:highlight>
                  <a:srgbClr val="4A86E8"/>
                </a:highlight>
              </a:rPr>
              <a:t>3.6%</a:t>
            </a:r>
            <a:r>
              <a:rPr lang="en"/>
              <a:t> TO </a:t>
            </a:r>
            <a:r>
              <a:rPr lang="en">
                <a:highlight>
                  <a:srgbClr val="4A86E8"/>
                </a:highlight>
              </a:rPr>
              <a:t>4.5%</a:t>
            </a:r>
            <a:r>
              <a:rPr lang="en"/>
              <a:t> FROM </a:t>
            </a:r>
            <a:r>
              <a:rPr lang="en">
                <a:highlight>
                  <a:srgbClr val="4A86E8"/>
                </a:highlight>
              </a:rPr>
              <a:t>INDIAN HR MARKET.</a:t>
            </a:r>
            <a:endParaRPr>
              <a:highlight>
                <a:srgbClr val="4A86E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RANDSTAD COMPANY[INDIA]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08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STARTED IN THE YEAR 1992  AFTER ACQUIRING </a:t>
            </a:r>
            <a:r>
              <a:rPr lang="en" sz="1400">
                <a:highlight>
                  <a:srgbClr val="4A86E8"/>
                </a:highlight>
              </a:rPr>
              <a:t>MA </a:t>
            </a:r>
            <a:r>
              <a:rPr lang="en" sz="1400">
                <a:highlight>
                  <a:srgbClr val="0000FF"/>
                </a:highlight>
              </a:rPr>
              <a:t>FOI FIRM</a:t>
            </a:r>
            <a:r>
              <a:rPr lang="en" sz="1400"/>
              <a:t>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COMPANY HAS 31 YEARS OF LEGACY IN INDIA.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PROVIDED 5000 PLACEMENTS PER MONTH APPROXIMATELY.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HAVE 1400+ CLIENTS  IN DIVERSE INDUSTRIES ACROSS INDIA.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CEO OF RANDSTAD INDIAN FIRM IS </a:t>
            </a:r>
            <a:r>
              <a:rPr lang="en" sz="1400">
                <a:highlight>
                  <a:srgbClr val="0000FF"/>
                </a:highlight>
              </a:rPr>
              <a:t> P.S VISWANATH.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15% OF GLOBAL TALENT ACROSS VARIOUS INDUSTRIES WERE HIRED THROUGH RANDSTAD.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INDIAN HEAD QUARTERS OF RANDSTAD IS AT CHENNAI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3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PROVIDE FOLLOWING TYPES OF SERVICES.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PERMANENT RECRUITMENT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SALES  FORCE ENABLEMENT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EXECUTIVE 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 HUNTING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PAYROLL TRANSFER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SALES AND TRADE MARKETING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TEMPORARY &amp; SPECIALITY STAFFING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RANDSTAD PROVIDES  SERVICES ACROSS  17 MAJOR  INDUSTRIES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BANKING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PETROLEUM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FMCG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TELECOM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HEALTHCARE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RETAIL AND LOGISTICS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INFORMATION TECHNOLOGY  ETC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 OF RANDSTAD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ARE  THE MAJOR CLIENTS OF RANDSTAD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TATA STEEL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MUMBAI METRO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SCHUECO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STEELCASE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CANARA ROBECO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OF RANDSTAD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</a:t>
            </a:r>
            <a:r>
              <a:rPr lang="en">
                <a:highlight>
                  <a:srgbClr val="4A86E8"/>
                </a:highlight>
              </a:rPr>
              <a:t>5000 </a:t>
            </a:r>
            <a:r>
              <a:rPr lang="en"/>
              <a:t>BRANCHES  ACROSS  </a:t>
            </a:r>
            <a:r>
              <a:rPr lang="en">
                <a:highlight>
                  <a:srgbClr val="4A86E8"/>
                </a:highlight>
              </a:rPr>
              <a:t>39 </a:t>
            </a:r>
            <a:r>
              <a:rPr lang="en"/>
              <a:t>COUNTRIES.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</a:t>
            </a:r>
            <a:r>
              <a:rPr lang="en">
                <a:highlight>
                  <a:srgbClr val="4A86E8"/>
                </a:highlight>
              </a:rPr>
              <a:t>46000</a:t>
            </a:r>
            <a:r>
              <a:rPr lang="en"/>
              <a:t> EMPLOYEES AROUND THE WORLD.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 RANDSTAD HAS </a:t>
            </a:r>
            <a:r>
              <a:rPr lang="en">
                <a:highlight>
                  <a:srgbClr val="4A86E8"/>
                </a:highlight>
              </a:rPr>
              <a:t>70000</a:t>
            </a:r>
            <a:r>
              <a:rPr lang="en"/>
              <a:t> WORKING CLIENTS AROUND THE WORLD.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RANDSTAD INDIA HAS </a:t>
            </a:r>
            <a:r>
              <a:rPr lang="en">
                <a:highlight>
                  <a:srgbClr val="3C78D8"/>
                </a:highlight>
              </a:rPr>
              <a:t>5000-10000 </a:t>
            </a:r>
            <a:r>
              <a:rPr lang="en"/>
              <a:t>EMPLOYERS FROM INDIA.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INDIA RANDSTAD HAS </a:t>
            </a:r>
            <a:r>
              <a:rPr lang="en">
                <a:highlight>
                  <a:srgbClr val="0000FF"/>
                </a:highlight>
              </a:rPr>
              <a:t>14 OFFICES </a:t>
            </a:r>
            <a:r>
              <a:rPr lang="en"/>
              <a:t>IN MAJOR LOCATIONS.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30400" y="103975"/>
            <a:ext cx="60852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STRATEGY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630725" y="825775"/>
            <a:ext cx="8135100" cy="4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-491022" y="1088550"/>
            <a:ext cx="8416374" cy="629715"/>
            <a:chOff x="630730" y="880983"/>
            <a:chExt cx="7380842" cy="810132"/>
          </a:xfrm>
        </p:grpSpPr>
        <p:sp>
          <p:nvSpPr>
            <p:cNvPr id="185" name="Google Shape;185;p21"/>
            <p:cNvSpPr txBox="1"/>
            <p:nvPr/>
          </p:nvSpPr>
          <p:spPr>
            <a:xfrm>
              <a:off x="630730" y="931190"/>
              <a:ext cx="1238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>
                  <a:solidFill>
                    <a:srgbClr val="08563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200">
                <a:solidFill>
                  <a:srgbClr val="08563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2370072" y="880983"/>
              <a:ext cx="5641500" cy="7317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2884264" y="1115715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DEVELOPED INTO MULTIPLE SERVICE PROVIDER LIKE PERMANENT &amp; DIRECT STAFFING,PAYROLL SERVICES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1"/>
          <p:cNvGrpSpPr/>
          <p:nvPr/>
        </p:nvGrpSpPr>
        <p:grpSpPr>
          <a:xfrm>
            <a:off x="1014120" y="2082977"/>
            <a:ext cx="6084984" cy="629701"/>
            <a:chOff x="1614273" y="1765340"/>
            <a:chExt cx="6289389" cy="731700"/>
          </a:xfrm>
        </p:grpSpPr>
        <p:sp>
          <p:nvSpPr>
            <p:cNvPr id="189" name="Google Shape;189;p21"/>
            <p:cNvSpPr txBox="1"/>
            <p:nvPr/>
          </p:nvSpPr>
          <p:spPr>
            <a:xfrm>
              <a:off x="1614273" y="1815562"/>
              <a:ext cx="238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0B713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2117262" y="1765340"/>
              <a:ext cx="5786400" cy="7317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BUILDS RELATIONSHIP WITH REASONABLE CHARGES AND GENUINE CONTRACTS WITH 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HIRING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MANAGERS OF CLIENTS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21"/>
          <p:cNvGrpSpPr/>
          <p:nvPr/>
        </p:nvGrpSpPr>
        <p:grpSpPr>
          <a:xfrm>
            <a:off x="444109" y="2969638"/>
            <a:ext cx="5626736" cy="731713"/>
            <a:chOff x="1048253" y="2696625"/>
            <a:chExt cx="6082958" cy="731713"/>
          </a:xfrm>
        </p:grpSpPr>
        <p:sp>
          <p:nvSpPr>
            <p:cNvPr id="193" name="Google Shape;193;p21"/>
            <p:cNvSpPr txBox="1"/>
            <p:nvPr/>
          </p:nvSpPr>
          <p:spPr>
            <a:xfrm>
              <a:off x="1048253" y="2696625"/>
              <a:ext cx="1666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200">
                <a:solidFill>
                  <a:srgbClr val="0B77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2118810" y="2696638"/>
              <a:ext cx="50124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2914388" y="2852992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CONVERTED TEMPORARY CONTRACTS TO ONE YEAR CONTRACT WITH ONE FULL TIME PAYMENT BY CLIENTS.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21"/>
          <p:cNvGrpSpPr/>
          <p:nvPr/>
        </p:nvGrpSpPr>
        <p:grpSpPr>
          <a:xfrm>
            <a:off x="50" y="4070836"/>
            <a:ext cx="5390074" cy="629701"/>
            <a:chOff x="1184436" y="3530813"/>
            <a:chExt cx="5741451" cy="731700"/>
          </a:xfrm>
        </p:grpSpPr>
        <p:sp>
          <p:nvSpPr>
            <p:cNvPr id="197" name="Google Shape;197;p21"/>
            <p:cNvSpPr txBox="1"/>
            <p:nvPr/>
          </p:nvSpPr>
          <p:spPr>
            <a:xfrm>
              <a:off x="1184436" y="3581001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0C8148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2914388" y="3737366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STARTED WITH TEMPORARY AND CONTRACT(BULK) HIRING BY ADS AND WEBSITES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0" name="Google Shape;200;p21"/>
          <p:cNvSpPr/>
          <p:nvPr/>
        </p:nvSpPr>
        <p:spPr>
          <a:xfrm>
            <a:off x="3695475" y="3701350"/>
            <a:ext cx="633300" cy="369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3604975" y="2712675"/>
            <a:ext cx="723900" cy="257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3476725" y="1712925"/>
            <a:ext cx="852000" cy="369600"/>
          </a:xfrm>
          <a:prstGeom prst="upArrow">
            <a:avLst>
              <a:gd fmla="val 50000" name="adj1"/>
              <a:gd fmla="val 5747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