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73" r:id="rId10"/>
    <p:sldId id="279" r:id="rId11"/>
    <p:sldId id="277" r:id="rId12"/>
    <p:sldId id="276" r:id="rId13"/>
    <p:sldId id="280" r:id="rId14"/>
    <p:sldId id="281" r:id="rId15"/>
    <p:sldId id="282" r:id="rId16"/>
    <p:sldId id="283" r:id="rId17"/>
    <p:sldId id="284" r:id="rId18"/>
    <p:sldId id="285" r:id="rId19"/>
    <p:sldId id="287" r:id="rId20"/>
    <p:sldId id="286" r:id="rId21"/>
    <p:sldId id="288" r:id="rId22"/>
    <p:sldId id="289" r:id="rId23"/>
    <p:sldId id="290" r:id="rId24"/>
    <p:sldId id="291" r:id="rId25"/>
    <p:sldId id="292" r:id="rId26"/>
    <p:sldId id="293" r:id="rId27"/>
    <p:sldId id="294" r:id="rId28"/>
    <p:sldId id="296" r:id="rId29"/>
    <p:sldId id="297" r:id="rId30"/>
    <p:sldId id="298" r:id="rId31"/>
    <p:sldId id="299" r:id="rId32"/>
    <p:sldId id="300" r:id="rId33"/>
    <p:sldId id="301" r:id="rId34"/>
    <p:sldId id="302" r:id="rId35"/>
    <p:sldId id="267" r:id="rId36"/>
    <p:sldId id="303" r:id="rId37"/>
    <p:sldId id="268" r:id="rId38"/>
    <p:sldId id="3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33" autoAdjust="0"/>
  </p:normalViewPr>
  <p:slideViewPr>
    <p:cSldViewPr snapToGrid="0">
      <p:cViewPr>
        <p:scale>
          <a:sx n="96" d="100"/>
          <a:sy n="96" d="100"/>
        </p:scale>
        <p:origin x="6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C76D9-063F-4745-A81C-22F33CC6555B}"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0014F-271E-4DBB-9224-2D9374D7D1C6}" type="slidenum">
              <a:rPr lang="en-US" smtClean="0"/>
              <a:t>‹#›</a:t>
            </a:fld>
            <a:endParaRPr lang="en-US"/>
          </a:p>
        </p:txBody>
      </p:sp>
    </p:spTree>
    <p:extLst>
      <p:ext uri="{BB962C8B-B14F-4D97-AF65-F5344CB8AC3E}">
        <p14:creationId xmlns:p14="http://schemas.microsoft.com/office/powerpoint/2010/main" val="3922479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D0014F-271E-4DBB-9224-2D9374D7D1C6}" type="slidenum">
              <a:rPr lang="en-US" smtClean="0"/>
              <a:t>1</a:t>
            </a:fld>
            <a:endParaRPr lang="en-US"/>
          </a:p>
        </p:txBody>
      </p:sp>
    </p:spTree>
    <p:extLst>
      <p:ext uri="{BB962C8B-B14F-4D97-AF65-F5344CB8AC3E}">
        <p14:creationId xmlns:p14="http://schemas.microsoft.com/office/powerpoint/2010/main" val="292605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25000" dirty="0"/>
              <a:t>=</a:t>
            </a:r>
          </a:p>
        </p:txBody>
      </p:sp>
      <p:sp>
        <p:nvSpPr>
          <p:cNvPr id="4" name="Slide Number Placeholder 3"/>
          <p:cNvSpPr>
            <a:spLocks noGrp="1"/>
          </p:cNvSpPr>
          <p:nvPr>
            <p:ph type="sldNum" sz="quarter" idx="5"/>
          </p:nvPr>
        </p:nvSpPr>
        <p:spPr/>
        <p:txBody>
          <a:bodyPr/>
          <a:lstStyle/>
          <a:p>
            <a:fld id="{CED0014F-271E-4DBB-9224-2D9374D7D1C6}" type="slidenum">
              <a:rPr lang="en-US" smtClean="0"/>
              <a:t>7</a:t>
            </a:fld>
            <a:endParaRPr lang="en-US"/>
          </a:p>
        </p:txBody>
      </p:sp>
    </p:spTree>
    <p:extLst>
      <p:ext uri="{BB962C8B-B14F-4D97-AF65-F5344CB8AC3E}">
        <p14:creationId xmlns:p14="http://schemas.microsoft.com/office/powerpoint/2010/main" val="264092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111948c9dc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111948c9dc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517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240C-2577-425A-920F-17C844B0A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9DC4C-C21D-AC66-835B-886FD782C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2BCE35-ABA9-6593-6B1F-8A5E2C3F334F}"/>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516D7BDE-A9DB-4EC0-DB2A-CC739A30A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1A0B-A49E-B557-4C08-8B3A58765C5E}"/>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399277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0FAD-5A9B-5B48-95B3-C5F9860A5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A3C00-20C4-A90A-E7C1-0AC75A1AD7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0D50B-7698-61C0-66E0-F3EABD9ECAFD}"/>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84BB4C38-EBCD-74F3-B5AA-C109DEC78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C4C14-CCE0-DB14-3A58-946980400B27}"/>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119637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D3806-5B0E-A496-8299-B7FEE974A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88257D-A824-A7AB-93CC-8086B601B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9B887-C67D-18A0-2790-6ACE1FE95DA2}"/>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B93C7C69-C060-DC5A-C4A2-799B41204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40D6-E911-5003-0A1D-F3066BF27C64}"/>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303123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753E-3271-5908-6779-B59B9F72D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D7F47-9447-8904-B087-2BD5BE547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72E20-60ED-51A1-C139-F7CAD8391E92}"/>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97BA95D6-F8F2-276C-408C-5017E82C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40AA2-15DD-D52E-4048-99F06ED90BC2}"/>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173178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03C6-5AB2-65DD-F0A8-42B5E716C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15E5EC-9782-3736-C790-E55FB9819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16BB38-D812-4BC5-728B-B29A1D98D3FF}"/>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A8DDE3DD-F9EF-D970-E50C-C35BA4C01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3A2F0-3498-3748-BB57-B7AE10791AB9}"/>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330118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35CA-C4A6-4A15-19AE-6ECA24327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84448-D1AB-4761-9A12-6CD8A0816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7D8BAA-1F3E-23BF-54B2-0EAD6D163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9F5ED-6A52-C1BC-4E0A-0F71100C3259}"/>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6" name="Footer Placeholder 5">
            <a:extLst>
              <a:ext uri="{FF2B5EF4-FFF2-40B4-BE49-F238E27FC236}">
                <a16:creationId xmlns:a16="http://schemas.microsoft.com/office/drawing/2014/main" id="{1426F133-1164-2B84-494D-7F992E7E0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40E22-1806-1A57-7E79-8C6CE5D05E7F}"/>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30694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DEB0-566F-CDD8-9CA5-EC3EB00E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13599D-BDD9-8B7F-9F11-99E2310F1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7DDD40-72C8-4D14-F0F3-D902785ED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AF1D3A-FF73-9AAF-B398-012BD5C54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CED10-2208-F4F4-05A7-969C6F454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17213-DBA5-11C8-4C34-BD7DFD1B6AC4}"/>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8" name="Footer Placeholder 7">
            <a:extLst>
              <a:ext uri="{FF2B5EF4-FFF2-40B4-BE49-F238E27FC236}">
                <a16:creationId xmlns:a16="http://schemas.microsoft.com/office/drawing/2014/main" id="{799D0888-3C4F-0EAF-EE6C-977F7A0561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3B31AD-E426-A2DD-174C-5ED5FCF5DFFF}"/>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220233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1663-0242-1AB8-8D90-926084D8B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5A4B5-4111-F24B-902C-B852577483B7}"/>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4" name="Footer Placeholder 3">
            <a:extLst>
              <a:ext uri="{FF2B5EF4-FFF2-40B4-BE49-F238E27FC236}">
                <a16:creationId xmlns:a16="http://schemas.microsoft.com/office/drawing/2014/main" id="{C3E0725E-E92F-E0B0-BEFA-912591E8E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57A3C6-5F23-8B7B-C866-A2AD5A010967}"/>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215231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98369D-4B90-504D-0984-A110EF27B7D3}"/>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3" name="Footer Placeholder 2">
            <a:extLst>
              <a:ext uri="{FF2B5EF4-FFF2-40B4-BE49-F238E27FC236}">
                <a16:creationId xmlns:a16="http://schemas.microsoft.com/office/drawing/2014/main" id="{290A599C-B3CA-F390-7D85-A8A8BB83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AF518-A282-4292-85EA-6B3A2D1AEA2B}"/>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288329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5A45-0DB1-4901-2214-15704F98B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3F307-D208-AA9C-9A13-67FCD012D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61F7C-3AA2-D8B6-449D-617CA2B08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7D41C-7A2F-4962-9B9C-B7FE52DB4E70}"/>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6" name="Footer Placeholder 5">
            <a:extLst>
              <a:ext uri="{FF2B5EF4-FFF2-40B4-BE49-F238E27FC236}">
                <a16:creationId xmlns:a16="http://schemas.microsoft.com/office/drawing/2014/main" id="{28278DA5-B0AE-ACDA-6819-11A13D6BC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6364F-8577-1842-3847-641F8E572514}"/>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234406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4179-40B8-2F09-5A5E-CECF082BD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0BDD4-9063-0A3E-65C3-3100313B9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256B7-3D41-ED3B-8B45-0059281AE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173F3-B355-A8E7-9E47-E41A9EA85446}"/>
              </a:ext>
            </a:extLst>
          </p:cNvPr>
          <p:cNvSpPr>
            <a:spLocks noGrp="1"/>
          </p:cNvSpPr>
          <p:nvPr>
            <p:ph type="dt" sz="half" idx="10"/>
          </p:nvPr>
        </p:nvSpPr>
        <p:spPr/>
        <p:txBody>
          <a:bodyPr/>
          <a:lstStyle/>
          <a:p>
            <a:fld id="{B7536EEB-D669-4DEE-8515-174BA4D51F92}" type="datetimeFigureOut">
              <a:rPr lang="en-US" smtClean="0"/>
              <a:t>11/29/2023</a:t>
            </a:fld>
            <a:endParaRPr lang="en-US"/>
          </a:p>
        </p:txBody>
      </p:sp>
      <p:sp>
        <p:nvSpPr>
          <p:cNvPr id="6" name="Footer Placeholder 5">
            <a:extLst>
              <a:ext uri="{FF2B5EF4-FFF2-40B4-BE49-F238E27FC236}">
                <a16:creationId xmlns:a16="http://schemas.microsoft.com/office/drawing/2014/main" id="{DE468C6E-38D4-9CD0-EF5D-7DA6A641D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1C44-6D93-972C-3C41-080A6319D1C7}"/>
              </a:ext>
            </a:extLst>
          </p:cNvPr>
          <p:cNvSpPr>
            <a:spLocks noGrp="1"/>
          </p:cNvSpPr>
          <p:nvPr>
            <p:ph type="sldNum" sz="quarter" idx="12"/>
          </p:nvPr>
        </p:nvSpPr>
        <p:spPr/>
        <p:txBody>
          <a:bodyPr/>
          <a:lstStyle/>
          <a:p>
            <a:fld id="{7776F06D-FC44-410E-A26D-FFCB59035284}" type="slidenum">
              <a:rPr lang="en-US" smtClean="0"/>
              <a:t>‹#›</a:t>
            </a:fld>
            <a:endParaRPr lang="en-US"/>
          </a:p>
        </p:txBody>
      </p:sp>
    </p:spTree>
    <p:extLst>
      <p:ext uri="{BB962C8B-B14F-4D97-AF65-F5344CB8AC3E}">
        <p14:creationId xmlns:p14="http://schemas.microsoft.com/office/powerpoint/2010/main" val="18153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F4578-588A-4456-258D-B067D6066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2B927-4C89-687E-BA5E-32AF2400F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E7F54-EA9D-0D3A-22C4-E7BBDCB4F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36EEB-D669-4DEE-8515-174BA4D51F92}" type="datetimeFigureOut">
              <a:rPr lang="en-US" smtClean="0"/>
              <a:t>11/29/2023</a:t>
            </a:fld>
            <a:endParaRPr lang="en-US"/>
          </a:p>
        </p:txBody>
      </p:sp>
      <p:sp>
        <p:nvSpPr>
          <p:cNvPr id="5" name="Footer Placeholder 4">
            <a:extLst>
              <a:ext uri="{FF2B5EF4-FFF2-40B4-BE49-F238E27FC236}">
                <a16:creationId xmlns:a16="http://schemas.microsoft.com/office/drawing/2014/main" id="{F3720BF9-428F-F12A-4599-061A45162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62182-8F27-56C6-B8AE-08CB98204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6F06D-FC44-410E-A26D-FFCB59035284}" type="slidenum">
              <a:rPr lang="en-US" smtClean="0"/>
              <a:t>‹#›</a:t>
            </a:fld>
            <a:endParaRPr lang="en-US"/>
          </a:p>
        </p:txBody>
      </p:sp>
    </p:spTree>
    <p:extLst>
      <p:ext uri="{BB962C8B-B14F-4D97-AF65-F5344CB8AC3E}">
        <p14:creationId xmlns:p14="http://schemas.microsoft.com/office/powerpoint/2010/main" val="4020605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669E-FA7C-B529-8207-ABBEBE104C17}"/>
              </a:ext>
            </a:extLst>
          </p:cNvPr>
          <p:cNvSpPr>
            <a:spLocks noGrp="1"/>
          </p:cNvSpPr>
          <p:nvPr>
            <p:ph type="ctrTitle"/>
          </p:nvPr>
        </p:nvSpPr>
        <p:spPr>
          <a:xfrm>
            <a:off x="1524000" y="1122363"/>
            <a:ext cx="9144000" cy="1508870"/>
          </a:xfrm>
        </p:spPr>
        <p:txBody>
          <a:bodyPr/>
          <a:lstStyle/>
          <a:p>
            <a:pPr marL="0" lvl="0" indent="0" rtl="0">
              <a:spcBef>
                <a:spcPts val="0"/>
              </a:spcBef>
              <a:spcAft>
                <a:spcPts val="0"/>
              </a:spcAft>
            </a:pPr>
            <a:r>
              <a:rPr lang="en-US" sz="3600" b="1" dirty="0"/>
              <a:t>TEAM - 1</a:t>
            </a:r>
            <a:br>
              <a:rPr lang="en-US" sz="3600" dirty="0"/>
            </a:br>
            <a:r>
              <a:rPr lang="en-US" sz="6000" dirty="0"/>
              <a:t>SOFTWARE ARCHITECTURE</a:t>
            </a:r>
            <a:endParaRPr lang="en-US" dirty="0"/>
          </a:p>
        </p:txBody>
      </p:sp>
      <p:sp>
        <p:nvSpPr>
          <p:cNvPr id="3" name="Subtitle 2">
            <a:extLst>
              <a:ext uri="{FF2B5EF4-FFF2-40B4-BE49-F238E27FC236}">
                <a16:creationId xmlns:a16="http://schemas.microsoft.com/office/drawing/2014/main" id="{AC87DADD-6A07-9B49-9C9B-4F650A306513}"/>
              </a:ext>
            </a:extLst>
          </p:cNvPr>
          <p:cNvSpPr>
            <a:spLocks noGrp="1"/>
          </p:cNvSpPr>
          <p:nvPr>
            <p:ph type="subTitle" idx="1"/>
          </p:nvPr>
        </p:nvSpPr>
        <p:spPr>
          <a:xfrm>
            <a:off x="1527110" y="2780944"/>
            <a:ext cx="9144000" cy="1035276"/>
          </a:xfrm>
        </p:spPr>
        <p:txBody>
          <a:bodyPr/>
          <a:lstStyle/>
          <a:p>
            <a:r>
              <a:rPr lang="en-US" dirty="0"/>
              <a:t>"Architecture is about the important stuff. Whatever that is.“</a:t>
            </a:r>
          </a:p>
          <a:p>
            <a:pPr algn="r"/>
            <a:r>
              <a:rPr lang="en-US" dirty="0"/>
              <a:t>Ralph </a:t>
            </a:r>
            <a:r>
              <a:rPr lang="en-US" dirty="0" err="1"/>
              <a:t>Jhonson</a:t>
            </a:r>
            <a:endParaRPr lang="en-US" dirty="0"/>
          </a:p>
        </p:txBody>
      </p:sp>
      <p:sp>
        <p:nvSpPr>
          <p:cNvPr id="4" name="TextBox 3">
            <a:extLst>
              <a:ext uri="{FF2B5EF4-FFF2-40B4-BE49-F238E27FC236}">
                <a16:creationId xmlns:a16="http://schemas.microsoft.com/office/drawing/2014/main" id="{6AE86F4B-94EC-70C0-AEE7-5181124E8ECF}"/>
              </a:ext>
            </a:extLst>
          </p:cNvPr>
          <p:cNvSpPr txBox="1"/>
          <p:nvPr/>
        </p:nvSpPr>
        <p:spPr>
          <a:xfrm>
            <a:off x="7747819" y="4226768"/>
            <a:ext cx="4286865" cy="2308324"/>
          </a:xfrm>
          <a:prstGeom prst="rect">
            <a:avLst/>
          </a:prstGeom>
          <a:noFill/>
        </p:spPr>
        <p:txBody>
          <a:bodyPr wrap="square" rtlCol="0">
            <a:spAutoFit/>
          </a:bodyPr>
          <a:lstStyle/>
          <a:p>
            <a:r>
              <a:rPr lang="en-US" sz="2400" u="sng" dirty="0">
                <a:latin typeface="+mj-lt"/>
              </a:rPr>
              <a:t>Team:</a:t>
            </a:r>
          </a:p>
          <a:p>
            <a:r>
              <a:rPr lang="en-US" sz="2400" dirty="0"/>
              <a:t>Sandeep Kumar Sutharapu</a:t>
            </a:r>
          </a:p>
          <a:p>
            <a:r>
              <a:rPr lang="en-US" sz="2400" dirty="0"/>
              <a:t>Bhanu Prasad Kandula</a:t>
            </a:r>
          </a:p>
          <a:p>
            <a:r>
              <a:rPr lang="en-US" sz="2400" dirty="0"/>
              <a:t>Vyshnavi Reddy Mungi</a:t>
            </a:r>
          </a:p>
          <a:p>
            <a:r>
              <a:rPr lang="en-US" sz="2400" dirty="0"/>
              <a:t>Priyal Dharmendra Patel</a:t>
            </a:r>
            <a:br>
              <a:rPr lang="en-US" sz="2400" dirty="0"/>
            </a:br>
            <a:r>
              <a:rPr lang="en-US" sz="2400" dirty="0"/>
              <a:t>Pranavi Gunukula</a:t>
            </a:r>
          </a:p>
        </p:txBody>
      </p:sp>
    </p:spTree>
    <p:extLst>
      <p:ext uri="{BB962C8B-B14F-4D97-AF65-F5344CB8AC3E}">
        <p14:creationId xmlns:p14="http://schemas.microsoft.com/office/powerpoint/2010/main" val="278024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BB88-1EDF-7104-696C-C1AED9F93964}"/>
              </a:ext>
            </a:extLst>
          </p:cNvPr>
          <p:cNvSpPr>
            <a:spLocks noGrp="1"/>
          </p:cNvSpPr>
          <p:nvPr>
            <p:ph type="title"/>
          </p:nvPr>
        </p:nvSpPr>
        <p:spPr>
          <a:xfrm>
            <a:off x="0" y="0"/>
            <a:ext cx="12192000" cy="765585"/>
          </a:xfrm>
        </p:spPr>
        <p:txBody>
          <a:bodyPr>
            <a:normAutofit/>
          </a:bodyPr>
          <a:lstStyle/>
          <a:p>
            <a:r>
              <a:rPr lang="en-US" sz="4000" b="1" dirty="0"/>
              <a:t>Microservices Architecture In Logical View:</a:t>
            </a:r>
          </a:p>
        </p:txBody>
      </p:sp>
      <p:sp>
        <p:nvSpPr>
          <p:cNvPr id="3" name="Content Placeholder 2">
            <a:extLst>
              <a:ext uri="{FF2B5EF4-FFF2-40B4-BE49-F238E27FC236}">
                <a16:creationId xmlns:a16="http://schemas.microsoft.com/office/drawing/2014/main" id="{43E96FD1-B553-3C01-A2D5-F366ECB431FD}"/>
              </a:ext>
            </a:extLst>
          </p:cNvPr>
          <p:cNvSpPr>
            <a:spLocks noGrp="1"/>
          </p:cNvSpPr>
          <p:nvPr>
            <p:ph idx="1"/>
          </p:nvPr>
        </p:nvSpPr>
        <p:spPr>
          <a:xfrm>
            <a:off x="0" y="699797"/>
            <a:ext cx="12191999" cy="4581330"/>
          </a:xfrm>
        </p:spPr>
        <p:txBody>
          <a:bodyPr vert="horz" lIns="91440" tIns="45720" rIns="91440" bIns="45720" rtlCol="0" anchor="t">
            <a:noAutofit/>
          </a:bodyPr>
          <a:lstStyle/>
          <a:p>
            <a:pPr algn="l">
              <a:buFont typeface="+mj-lt"/>
              <a:buAutoNum type="arabicPeriod"/>
            </a:pPr>
            <a:r>
              <a:rPr lang="en-US" sz="1600" b="1" i="0" dirty="0">
                <a:effectLst/>
              </a:rPr>
              <a:t>Data Receiver and Processor Microservice:</a:t>
            </a:r>
            <a:endParaRPr lang="en-US" sz="1600" i="0" dirty="0">
              <a:effectLst/>
            </a:endParaRPr>
          </a:p>
          <a:p>
            <a:pPr marL="1143000" lvl="2" indent="-228600" algn="l">
              <a:buFont typeface="+mj-lt"/>
              <a:buAutoNum type="arabicPeriod"/>
            </a:pPr>
            <a:r>
              <a:rPr lang="en-US" sz="1600" b="0" i="0" dirty="0">
                <a:effectLst/>
              </a:rPr>
              <a:t>Acts as an Event Streaming Service directly coupled with sensors.</a:t>
            </a:r>
          </a:p>
          <a:p>
            <a:pPr marL="1143000" lvl="2" indent="-228600" algn="l">
              <a:buFont typeface="+mj-lt"/>
              <a:buAutoNum type="arabicPeriod"/>
            </a:pPr>
            <a:r>
              <a:rPr lang="en-US" sz="1600" b="0" i="0" dirty="0">
                <a:effectLst/>
              </a:rPr>
              <a:t>Continuously receives, processes</a:t>
            </a:r>
            <a:r>
              <a:rPr lang="en-US" sz="1600" dirty="0"/>
              <a:t> </a:t>
            </a:r>
            <a:r>
              <a:rPr lang="en-US" sz="1600" b="0" i="0" dirty="0">
                <a:effectLst/>
              </a:rPr>
              <a:t>and transforms incoming sensor data based on predefined rules.</a:t>
            </a:r>
          </a:p>
          <a:p>
            <a:pPr marL="1143000" lvl="2" indent="-228600" algn="l">
              <a:buFont typeface="+mj-lt"/>
              <a:buAutoNum type="arabicPeriod"/>
            </a:pPr>
            <a:r>
              <a:rPr lang="en-US" sz="1600" dirty="0"/>
              <a:t>Process the ingestion enqueues to FIFO queue in shared location.</a:t>
            </a:r>
            <a:endParaRPr lang="en-US" sz="1600" b="0" i="0" dirty="0">
              <a:effectLst/>
            </a:endParaRPr>
          </a:p>
          <a:p>
            <a:pPr algn="l">
              <a:buFont typeface="+mj-lt"/>
              <a:buAutoNum type="arabicPeriod"/>
            </a:pPr>
            <a:r>
              <a:rPr lang="en-US" sz="1600" b="1" i="0" dirty="0">
                <a:effectLst/>
              </a:rPr>
              <a:t>Storage Management </a:t>
            </a:r>
            <a:r>
              <a:rPr lang="en-US" sz="1600" b="1" dirty="0"/>
              <a:t>Microservice:</a:t>
            </a:r>
          </a:p>
          <a:p>
            <a:pPr lvl="2">
              <a:buFont typeface="+mj-lt"/>
              <a:buAutoNum type="arabicPeriod"/>
            </a:pPr>
            <a:r>
              <a:rPr lang="en-US" sz="1600" dirty="0"/>
              <a:t>Constantly monitors the shared memory flag and FIFO queue as sources for consumption .</a:t>
            </a:r>
          </a:p>
          <a:p>
            <a:pPr lvl="2">
              <a:buFont typeface="+mj-lt"/>
              <a:buAutoNum type="arabicPeriod"/>
            </a:pPr>
            <a:r>
              <a:rPr lang="en-US" sz="1600" dirty="0"/>
              <a:t>Dequeues and store the data into the NoSQL database extending up to 10 </a:t>
            </a:r>
            <a:r>
              <a:rPr lang="en-US" sz="1600" dirty="0" err="1"/>
              <a:t>hr’s</a:t>
            </a:r>
            <a:r>
              <a:rPr lang="en-US" sz="1600" dirty="0"/>
              <a:t>.</a:t>
            </a:r>
          </a:p>
          <a:p>
            <a:pPr lvl="2">
              <a:buFont typeface="+mj-lt"/>
              <a:buAutoNum type="arabicPeriod"/>
            </a:pPr>
            <a:r>
              <a:rPr lang="en-US" sz="1600" dirty="0"/>
              <a:t>Overwriting the data on time frequency exceeding 10 </a:t>
            </a:r>
            <a:r>
              <a:rPr lang="en-US" sz="1600" dirty="0" err="1"/>
              <a:t>hr’s</a:t>
            </a:r>
            <a:r>
              <a:rPr lang="en-US" sz="1600" dirty="0"/>
              <a:t> leaving space for new data.</a:t>
            </a:r>
          </a:p>
          <a:p>
            <a:pPr lvl="2">
              <a:buFont typeface="+mj-lt"/>
              <a:buAutoNum type="arabicPeriod"/>
            </a:pPr>
            <a:r>
              <a:rPr lang="en-US" sz="1600" dirty="0"/>
              <a:t>On retrieval Enqueues the data from NoSQL into queue.</a:t>
            </a:r>
          </a:p>
          <a:p>
            <a:pPr lvl="2">
              <a:buFont typeface="+mj-lt"/>
              <a:buAutoNum type="arabicPeriod"/>
            </a:pPr>
            <a:r>
              <a:rPr lang="en-US" sz="1600" dirty="0"/>
              <a:t>On 100% completion of data retrieval process than deletes the data in data base.</a:t>
            </a:r>
          </a:p>
          <a:p>
            <a:pPr marL="0" lvl="2" indent="0">
              <a:spcBef>
                <a:spcPts val="1000"/>
              </a:spcBef>
              <a:buNone/>
            </a:pPr>
            <a:r>
              <a:rPr lang="en-US" sz="1600" b="1" dirty="0">
                <a:latin typeface="Söhne"/>
              </a:rPr>
              <a:t>3.  </a:t>
            </a:r>
            <a:r>
              <a:rPr lang="en-US" sz="1600" b="1" dirty="0"/>
              <a:t>Data Retrieval and Access Control Microservice:</a:t>
            </a:r>
          </a:p>
          <a:p>
            <a:pPr lvl="2">
              <a:buFont typeface="+mj-lt"/>
              <a:buAutoNum type="arabicPeriod"/>
            </a:pPr>
            <a:r>
              <a:rPr lang="en-US" sz="1600" dirty="0"/>
              <a:t>Acts as Access control Authenticator facilitating ethernet port.</a:t>
            </a:r>
          </a:p>
          <a:p>
            <a:pPr lvl="2">
              <a:buFont typeface="+mj-lt"/>
              <a:buAutoNum type="arabicPeriod"/>
            </a:pPr>
            <a:r>
              <a:rPr lang="en-US" sz="1600" dirty="0"/>
              <a:t>Acts as data retrieval brokerage service from shared memory, Dequeues the data from the shared memory FIFO queue.</a:t>
            </a:r>
          </a:p>
          <a:p>
            <a:pPr lvl="2">
              <a:buFont typeface="+mj-lt"/>
              <a:buAutoNum type="arabicPeriod"/>
            </a:pPr>
            <a:r>
              <a:rPr lang="en-US" sz="1600" dirty="0"/>
              <a:t>Transforms and returns the data in native format with extracted parameters and process the retrieval. </a:t>
            </a:r>
            <a:r>
              <a:rPr lang="en-US" sz="1600" dirty="0">
                <a:latin typeface="Söhne"/>
              </a:rPr>
              <a:t> </a:t>
            </a:r>
            <a:endParaRPr lang="en-US" sz="1600" b="0" i="0" dirty="0">
              <a:effectLst/>
              <a:latin typeface="Söhne"/>
            </a:endParaRPr>
          </a:p>
        </p:txBody>
      </p:sp>
      <p:pic>
        <p:nvPicPr>
          <p:cNvPr id="7" name="Picture 6">
            <a:extLst>
              <a:ext uri="{FF2B5EF4-FFF2-40B4-BE49-F238E27FC236}">
                <a16:creationId xmlns:a16="http://schemas.microsoft.com/office/drawing/2014/main" id="{BD936C3A-56D4-9C90-7EAE-E3AD95317C1B}"/>
              </a:ext>
            </a:extLst>
          </p:cNvPr>
          <p:cNvPicPr>
            <a:picLocks noChangeAspect="1"/>
          </p:cNvPicPr>
          <p:nvPr/>
        </p:nvPicPr>
        <p:blipFill>
          <a:blip r:embed="rId2"/>
          <a:stretch>
            <a:fillRect/>
          </a:stretch>
        </p:blipFill>
        <p:spPr>
          <a:xfrm>
            <a:off x="717756" y="5281127"/>
            <a:ext cx="10962968" cy="1394308"/>
          </a:xfrm>
          <a:prstGeom prst="rect">
            <a:avLst/>
          </a:prstGeom>
        </p:spPr>
      </p:pic>
    </p:spTree>
    <p:extLst>
      <p:ext uri="{BB962C8B-B14F-4D97-AF65-F5344CB8AC3E}">
        <p14:creationId xmlns:p14="http://schemas.microsoft.com/office/powerpoint/2010/main" val="2864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BB88-1EDF-7104-696C-C1AED9F93964}"/>
              </a:ext>
            </a:extLst>
          </p:cNvPr>
          <p:cNvSpPr>
            <a:spLocks noGrp="1"/>
          </p:cNvSpPr>
          <p:nvPr>
            <p:ph type="title"/>
          </p:nvPr>
        </p:nvSpPr>
        <p:spPr>
          <a:xfrm>
            <a:off x="0" y="0"/>
            <a:ext cx="12192000" cy="765585"/>
          </a:xfrm>
        </p:spPr>
        <p:txBody>
          <a:bodyPr>
            <a:normAutofit/>
          </a:bodyPr>
          <a:lstStyle/>
          <a:p>
            <a:r>
              <a:rPr lang="en-US" b="1" dirty="0"/>
              <a:t>Microservices Architecture In Process View:</a:t>
            </a:r>
          </a:p>
        </p:txBody>
      </p:sp>
      <p:sp>
        <p:nvSpPr>
          <p:cNvPr id="3" name="Content Placeholder 2">
            <a:extLst>
              <a:ext uri="{FF2B5EF4-FFF2-40B4-BE49-F238E27FC236}">
                <a16:creationId xmlns:a16="http://schemas.microsoft.com/office/drawing/2014/main" id="{43E96FD1-B553-3C01-A2D5-F366ECB431FD}"/>
              </a:ext>
            </a:extLst>
          </p:cNvPr>
          <p:cNvSpPr>
            <a:spLocks noGrp="1"/>
          </p:cNvSpPr>
          <p:nvPr>
            <p:ph idx="1"/>
          </p:nvPr>
        </p:nvSpPr>
        <p:spPr>
          <a:xfrm>
            <a:off x="-1" y="643812"/>
            <a:ext cx="12191999" cy="6214187"/>
          </a:xfrm>
        </p:spPr>
        <p:txBody>
          <a:bodyPr>
            <a:noAutofit/>
          </a:bodyPr>
          <a:lstStyle/>
          <a:p>
            <a:pPr algn="l">
              <a:buFont typeface="+mj-lt"/>
              <a:buAutoNum type="arabicPeriod"/>
            </a:pPr>
            <a:r>
              <a:rPr lang="en-US" sz="1600" b="1" i="0" dirty="0">
                <a:effectLst/>
                <a:latin typeface="Söhne"/>
              </a:rPr>
              <a:t>Data Receiver and Processor Microservice:</a:t>
            </a:r>
            <a:endParaRPr lang="en-US" sz="1600" b="0" i="0" dirty="0">
              <a:effectLst/>
              <a:latin typeface="Söhne"/>
            </a:endParaRPr>
          </a:p>
          <a:p>
            <a:pPr marL="1143000" lvl="2" indent="-228600" algn="l">
              <a:buFont typeface="+mj-lt"/>
              <a:buAutoNum type="arabicPeriod"/>
            </a:pPr>
            <a:r>
              <a:rPr lang="en-US" sz="1600" b="0" i="0" dirty="0">
                <a:effectLst/>
                <a:latin typeface="Söhne"/>
              </a:rPr>
              <a:t>Turns the flag in the shared memory to blue at the start of the data insertion process.</a:t>
            </a:r>
          </a:p>
          <a:p>
            <a:pPr marL="1143000" lvl="2" indent="-228600" algn="l">
              <a:buFont typeface="+mj-lt"/>
              <a:buAutoNum type="arabicPeriod"/>
            </a:pPr>
            <a:r>
              <a:rPr lang="en-US" sz="1600" b="0" i="0" dirty="0">
                <a:effectLst/>
                <a:latin typeface="Söhne"/>
              </a:rPr>
              <a:t>Enqueues the produced events into the FIFO queue located in the shared memory for data processing.</a:t>
            </a:r>
          </a:p>
          <a:p>
            <a:pPr lvl="2">
              <a:buFont typeface="+mj-lt"/>
              <a:buAutoNum type="arabicPeriod"/>
            </a:pPr>
            <a:r>
              <a:rPr lang="en-US" sz="1600" b="0" i="0" dirty="0">
                <a:effectLst/>
                <a:latin typeface="Söhne"/>
              </a:rPr>
              <a:t>Persists the blue flag in shared memory until the data insertion process concludes</a:t>
            </a:r>
            <a:r>
              <a:rPr lang="en-US" sz="1600" dirty="0">
                <a:latin typeface="Söhne"/>
              </a:rPr>
              <a:t> and turns the flag </a:t>
            </a:r>
            <a:r>
              <a:rPr lang="en-US" sz="1600" b="0" i="0" dirty="0">
                <a:effectLst/>
                <a:latin typeface="Söhne"/>
              </a:rPr>
              <a:t>into red at the end of the data insertion process.</a:t>
            </a:r>
          </a:p>
          <a:p>
            <a:pPr algn="l">
              <a:buFont typeface="+mj-lt"/>
              <a:buAutoNum type="arabicPeriod"/>
            </a:pPr>
            <a:r>
              <a:rPr lang="en-US" sz="1600" b="1" i="0" dirty="0">
                <a:effectLst/>
                <a:latin typeface="Söhne"/>
              </a:rPr>
              <a:t>Storage Management </a:t>
            </a:r>
            <a:r>
              <a:rPr lang="en-US" sz="1600" b="1" dirty="0">
                <a:latin typeface="Söhne"/>
              </a:rPr>
              <a:t>Microservice:</a:t>
            </a:r>
          </a:p>
          <a:p>
            <a:pPr marL="457200" lvl="1" indent="0" algn="l">
              <a:buNone/>
            </a:pPr>
            <a:r>
              <a:rPr lang="en-US" sz="1600" b="1" i="0" dirty="0">
                <a:effectLst/>
                <a:latin typeface="Söhne"/>
              </a:rPr>
              <a:t>a) Actions During Flight:</a:t>
            </a:r>
            <a:endParaRPr lang="en-US" sz="1600" b="0" i="0" dirty="0">
              <a:effectLst/>
              <a:latin typeface="Söhne"/>
            </a:endParaRPr>
          </a:p>
          <a:p>
            <a:pPr marL="1143000" lvl="2" indent="-228600" algn="l">
              <a:buFont typeface="+mj-lt"/>
              <a:buAutoNum type="arabicPeriod"/>
            </a:pPr>
            <a:r>
              <a:rPr lang="en-US" sz="1600" b="0" i="0" dirty="0">
                <a:effectLst/>
                <a:latin typeface="Söhne"/>
              </a:rPr>
              <a:t>Monitors the blue flag in the shared memory as a signal for the ongoing data insertion process.</a:t>
            </a:r>
          </a:p>
          <a:p>
            <a:pPr marL="1143000" lvl="2" indent="-228600" algn="l">
              <a:buFont typeface="+mj-lt"/>
              <a:buAutoNum type="arabicPeriod"/>
            </a:pPr>
            <a:r>
              <a:rPr lang="en-US" sz="1600" b="0" i="0" dirty="0">
                <a:effectLst/>
                <a:latin typeface="Söhne"/>
              </a:rPr>
              <a:t>Detects and dequeues new events enqueued by the Data Receiver and Processor Microservice in the FIFO queue.</a:t>
            </a:r>
          </a:p>
          <a:p>
            <a:pPr marL="1143000" lvl="2" indent="-228600" algn="l">
              <a:buFont typeface="+mj-lt"/>
              <a:buAutoNum type="arabicPeriod"/>
            </a:pPr>
            <a:r>
              <a:rPr lang="en-US" sz="1600" b="0" i="0" dirty="0">
                <a:effectLst/>
                <a:latin typeface="Söhne"/>
              </a:rPr>
              <a:t>Performs storage actions, storing the event data into the NoSQL database based on the processed events.</a:t>
            </a:r>
          </a:p>
          <a:p>
            <a:pPr marL="1143000" lvl="2" indent="-228600" algn="l">
              <a:buFont typeface="+mj-lt"/>
              <a:buAutoNum type="arabicPeriod"/>
            </a:pPr>
            <a:r>
              <a:rPr lang="en-US" sz="1600" dirty="0">
                <a:latin typeface="Söhne"/>
              </a:rPr>
              <a:t>Maintains the 10 hours data persistence by overwriting the old data.</a:t>
            </a:r>
          </a:p>
          <a:p>
            <a:pPr marL="457200" lvl="1" indent="0" algn="l">
              <a:buNone/>
            </a:pPr>
            <a:r>
              <a:rPr lang="en-US" sz="1600" b="1" i="0" dirty="0">
                <a:effectLst/>
                <a:latin typeface="Söhne"/>
              </a:rPr>
              <a:t>b) Actions Post Landing:</a:t>
            </a:r>
            <a:endParaRPr lang="en-US" sz="1600" b="0" i="0" dirty="0">
              <a:effectLst/>
              <a:latin typeface="Söhne"/>
            </a:endParaRPr>
          </a:p>
          <a:p>
            <a:pPr lvl="2">
              <a:buFont typeface="+mj-lt"/>
              <a:buAutoNum type="arabicPeriod"/>
            </a:pPr>
            <a:r>
              <a:rPr lang="en-US" sz="1600" dirty="0">
                <a:latin typeface="Söhne"/>
              </a:rPr>
              <a:t>After landing, the Storage Management Microservice expands its role beyond data insertion to facilitate retrieval.</a:t>
            </a:r>
          </a:p>
          <a:p>
            <a:pPr lvl="2">
              <a:buFont typeface="+mj-lt"/>
              <a:buAutoNum type="arabicPeriod"/>
            </a:pPr>
            <a:r>
              <a:rPr lang="en-US" sz="1600" dirty="0">
                <a:latin typeface="Söhne"/>
              </a:rPr>
              <a:t>On ethernet human retrieval trigger, retrieves the information from NoSQL and insert the data into queue.</a:t>
            </a:r>
          </a:p>
          <a:p>
            <a:pPr lvl="2">
              <a:buFont typeface="+mj-lt"/>
              <a:buAutoNum type="arabicPeriod"/>
            </a:pPr>
            <a:r>
              <a:rPr lang="en-US" sz="1600" dirty="0">
                <a:latin typeface="Söhne"/>
              </a:rPr>
              <a:t>Once the 100% transaction of data retrieval is completed then and only system completely deletes the data.</a:t>
            </a:r>
          </a:p>
          <a:p>
            <a:pPr lvl="2">
              <a:buFont typeface="+mj-lt"/>
              <a:buAutoNum type="arabicPeriod"/>
            </a:pPr>
            <a:r>
              <a:rPr lang="en-US" sz="1600" dirty="0">
                <a:latin typeface="Söhne"/>
              </a:rPr>
              <a:t>Makes sure that the transaction is Atomic in nature, Turns the flag to red on completing the retrieval. </a:t>
            </a:r>
          </a:p>
          <a:p>
            <a:pPr marL="0" lvl="2" indent="0">
              <a:spcBef>
                <a:spcPts val="1000"/>
              </a:spcBef>
              <a:buNone/>
            </a:pPr>
            <a:r>
              <a:rPr lang="en-US" sz="1600" b="1" dirty="0">
                <a:latin typeface="Söhne"/>
              </a:rPr>
              <a:t>3. Data Retrieval and Access Control Microservice:</a:t>
            </a:r>
          </a:p>
          <a:p>
            <a:pPr lvl="2">
              <a:buFont typeface="+mj-lt"/>
              <a:buAutoNum type="arabicPeriod"/>
            </a:pPr>
            <a:r>
              <a:rPr lang="en-US" sz="1600" dirty="0">
                <a:latin typeface="Söhne"/>
              </a:rPr>
              <a:t>Consumes the event triggered for retrieval from human. </a:t>
            </a:r>
          </a:p>
          <a:p>
            <a:pPr lvl="2">
              <a:buFont typeface="+mj-lt"/>
              <a:buAutoNum type="arabicPeriod"/>
            </a:pPr>
            <a:r>
              <a:rPr lang="en-US" sz="1600" dirty="0">
                <a:latin typeface="Söhne"/>
              </a:rPr>
              <a:t>Handles access control and authentication post-landing by authorized personnel.</a:t>
            </a:r>
          </a:p>
          <a:p>
            <a:pPr lvl="2">
              <a:buFont typeface="+mj-lt"/>
              <a:buAutoNum type="arabicPeriod"/>
            </a:pPr>
            <a:r>
              <a:rPr lang="en-US" sz="1600" dirty="0">
                <a:latin typeface="Söhne"/>
              </a:rPr>
              <a:t>Turns the flag in shared memory to green , Initiates the data retrieval process and completes.</a:t>
            </a:r>
          </a:p>
          <a:p>
            <a:pPr lvl="2">
              <a:buFont typeface="+mj-lt"/>
              <a:buAutoNum type="arabicPeriod"/>
            </a:pPr>
            <a:r>
              <a:rPr lang="en-US" sz="1600" dirty="0">
                <a:latin typeface="Söhne"/>
              </a:rPr>
              <a:t>Any interruption while transaction eliminates the data inside the retrieved system and persist 0% of data retrieval.</a:t>
            </a:r>
          </a:p>
          <a:p>
            <a:pPr marL="914400" lvl="2" indent="0">
              <a:buNone/>
            </a:pPr>
            <a:endParaRPr lang="en-US" sz="1600" dirty="0">
              <a:solidFill>
                <a:srgbClr val="0F0F0F"/>
              </a:solidFill>
              <a:latin typeface="Söhne"/>
            </a:endParaRPr>
          </a:p>
          <a:p>
            <a:pPr marL="1143000" lvl="2" indent="-228600" algn="l">
              <a:buFont typeface="+mj-lt"/>
              <a:buAutoNum type="arabicPeriod"/>
            </a:pPr>
            <a:endParaRPr lang="en-US" sz="1600" b="0" i="0" dirty="0">
              <a:effectLst/>
              <a:latin typeface="Söhne"/>
            </a:endParaRPr>
          </a:p>
          <a:p>
            <a:pPr lvl="2">
              <a:buFont typeface="+mj-lt"/>
              <a:buAutoNum type="arabicPeriod"/>
            </a:pPr>
            <a:endParaRPr lang="en-US" sz="1600" dirty="0">
              <a:latin typeface="Söhne"/>
            </a:endParaRPr>
          </a:p>
          <a:p>
            <a:pPr lvl="2">
              <a:buFont typeface="+mj-lt"/>
              <a:buAutoNum type="arabicPeriod"/>
            </a:pPr>
            <a:endParaRPr lang="en-US" sz="1600" dirty="0">
              <a:latin typeface="Söhne"/>
            </a:endParaRPr>
          </a:p>
        </p:txBody>
      </p:sp>
    </p:spTree>
    <p:extLst>
      <p:ext uri="{BB962C8B-B14F-4D97-AF65-F5344CB8AC3E}">
        <p14:creationId xmlns:p14="http://schemas.microsoft.com/office/powerpoint/2010/main" val="291446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03FDB04-09EA-BC2C-B397-4E59DB9A244E}"/>
              </a:ext>
            </a:extLst>
          </p:cNvPr>
          <p:cNvSpPr>
            <a:spLocks noGrp="1"/>
          </p:cNvSpPr>
          <p:nvPr>
            <p:ph type="title"/>
          </p:nvPr>
        </p:nvSpPr>
        <p:spPr>
          <a:xfrm>
            <a:off x="376084" y="34412"/>
            <a:ext cx="10515600" cy="703006"/>
          </a:xfrm>
        </p:spPr>
        <p:txBody>
          <a:bodyPr/>
          <a:lstStyle/>
          <a:p>
            <a:pPr algn="ctr"/>
            <a:r>
              <a:rPr lang="en-US" b="1" dirty="0"/>
              <a:t>Process / Flow Diagram:</a:t>
            </a:r>
          </a:p>
        </p:txBody>
      </p:sp>
      <p:pic>
        <p:nvPicPr>
          <p:cNvPr id="5" name="Content Placeholder 4" descr="A diagram of a company">
            <a:extLst>
              <a:ext uri="{FF2B5EF4-FFF2-40B4-BE49-F238E27FC236}">
                <a16:creationId xmlns:a16="http://schemas.microsoft.com/office/drawing/2014/main" id="{C210C4EE-A0D8-B395-DCE1-1BC011256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68" y="859134"/>
            <a:ext cx="11749953" cy="5765197"/>
          </a:xfrm>
        </p:spPr>
      </p:pic>
    </p:spTree>
    <p:extLst>
      <p:ext uri="{BB962C8B-B14F-4D97-AF65-F5344CB8AC3E}">
        <p14:creationId xmlns:p14="http://schemas.microsoft.com/office/powerpoint/2010/main" val="117063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93306" y="122529"/>
            <a:ext cx="11980506" cy="857185"/>
          </a:xfrm>
        </p:spPr>
        <p:txBody>
          <a:bodyPr>
            <a:normAutofit/>
          </a:bodyPr>
          <a:lstStyle/>
          <a:p>
            <a:pPr algn="ctr"/>
            <a:r>
              <a:rPr lang="en-US" sz="4000" b="1" dirty="0"/>
              <a:t>Performance</a:t>
            </a:r>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821885" cy="5439746"/>
          </a:xfrm>
        </p:spPr>
        <p:txBody>
          <a:bodyPr>
            <a:normAutofit fontScale="77500" lnSpcReduction="20000"/>
          </a:bodyPr>
          <a:lstStyle/>
          <a:p>
            <a:pPr marL="0" indent="0">
              <a:buNone/>
            </a:pPr>
            <a:r>
              <a:rPr lang="en-US" sz="3200" b="1" dirty="0">
                <a:ea typeface="+mn-lt"/>
                <a:cs typeface="+mn-lt"/>
              </a:rPr>
              <a:t>System Description: </a:t>
            </a:r>
            <a:endParaRPr lang="en-US" sz="3200" b="1" dirty="0">
              <a:latin typeface="Times New Roman"/>
              <a:cs typeface="Times New Roman"/>
            </a:endParaRPr>
          </a:p>
          <a:p>
            <a:r>
              <a:rPr lang="en-US" sz="3200" dirty="0">
                <a:ea typeface="+mn-lt"/>
                <a:cs typeface="+mn-lt"/>
              </a:rPr>
              <a:t>The Data Receiver and Processor Microservice efficiently ingests data from sensors at up to 10 megabytes per second, utilizing a low-latency data ingestion pipeline.</a:t>
            </a:r>
          </a:p>
          <a:p>
            <a:r>
              <a:rPr lang="en-US" sz="3200" dirty="0">
                <a:ea typeface="+mn-lt"/>
                <a:cs typeface="+mn-lt"/>
              </a:rPr>
              <a:t>It processes ingested data in real-time using parallel processing and data streaming techniques, employing a NoSQL database optimized for high-performance data insertion and retrieval.</a:t>
            </a:r>
          </a:p>
          <a:p>
            <a:r>
              <a:rPr lang="en-US" sz="3200" dirty="0">
                <a:ea typeface="+mn-lt"/>
                <a:cs typeface="+mn-lt"/>
              </a:rPr>
              <a:t>The Data Retrieval and Access Control Microservice retrieves data from storage at up to 200 megabytes per second, leveraging a low-latency data retrieval pipeline.</a:t>
            </a:r>
          </a:p>
          <a:p>
            <a:r>
              <a:rPr lang="en-US" sz="3200" dirty="0">
                <a:ea typeface="+mn-lt"/>
                <a:cs typeface="+mn-lt"/>
              </a:rPr>
              <a:t>The Storage Management Microservice stores data on a 512GB solid-state drive (SSD), ensuring high-performance data storage and retrieval to meet data ingestion and retrieval requirements.</a:t>
            </a:r>
            <a:endParaRPr lang="en-US" sz="3200" b="1" dirty="0">
              <a:ea typeface="+mn-lt"/>
              <a:cs typeface="+mn-lt"/>
            </a:endParaRPr>
          </a:p>
          <a:p>
            <a:pPr marL="0" indent="0">
              <a:buNone/>
            </a:pPr>
            <a:r>
              <a:rPr lang="en-US" sz="3200" b="1" dirty="0">
                <a:ea typeface="+mn-lt"/>
                <a:cs typeface="+mn-lt"/>
              </a:rPr>
              <a:t>Overall Architecture Performance</a:t>
            </a:r>
          </a:p>
          <a:p>
            <a:pPr marL="0" indent="0">
              <a:buNone/>
            </a:pPr>
            <a:r>
              <a:rPr lang="en-US" sz="3200" dirty="0">
                <a:ea typeface="+mn-lt"/>
                <a:cs typeface="+mn-lt"/>
              </a:rPr>
              <a:t>The overall architecture of the system is designed to be highly performant. The use of a hybrid approach that combines Event-Driven Architecture (EDA) principles with Microservices Architecture allows the system to process the sensor data efficiently. The microservices also use a modular design that makes them easy to test and deploy.</a:t>
            </a:r>
          </a:p>
        </p:txBody>
      </p:sp>
    </p:spTree>
    <p:extLst>
      <p:ext uri="{BB962C8B-B14F-4D97-AF65-F5344CB8AC3E}">
        <p14:creationId xmlns:p14="http://schemas.microsoft.com/office/powerpoint/2010/main" val="214940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186611" y="186612"/>
            <a:ext cx="11709919" cy="6232849"/>
          </a:xfrm>
        </p:spPr>
        <p:txBody>
          <a:bodyPr>
            <a:normAutofit fontScale="70000" lnSpcReduction="20000"/>
          </a:bodyPr>
          <a:lstStyle/>
          <a:p>
            <a:pPr>
              <a:buNone/>
            </a:pPr>
            <a:r>
              <a:rPr lang="en-US" sz="4000" b="1" dirty="0">
                <a:ea typeface="+mn-lt"/>
                <a:cs typeface="+mn-lt"/>
              </a:rPr>
              <a:t>Tactics:</a:t>
            </a:r>
          </a:p>
          <a:p>
            <a:pPr>
              <a:buNone/>
            </a:pPr>
            <a:r>
              <a:rPr lang="en-US" sz="3200" b="1" dirty="0">
                <a:ea typeface="+mn-lt"/>
                <a:cs typeface="+mn-lt"/>
              </a:rPr>
              <a:t>Control Resource Demand</a:t>
            </a:r>
            <a:endParaRPr lang="en-US" sz="3200" dirty="0">
              <a:ea typeface="+mn-lt"/>
              <a:cs typeface="+mn-lt"/>
            </a:endParaRPr>
          </a:p>
          <a:p>
            <a:r>
              <a:rPr lang="en-US" sz="3200" dirty="0">
                <a:ea typeface="+mn-lt"/>
                <a:cs typeface="+mn-lt"/>
              </a:rPr>
              <a:t>Bound Execution Times: This tactic is relevant to all three microservices, as it can help to prevent runaway processes that could overload the system. By setting a limit on how long each event can be processed, validated as per ICD, the microservices can ensure that resources are not being consumed by a single event for an extended period of time.</a:t>
            </a:r>
          </a:p>
          <a:p>
            <a:pPr marL="0" indent="0">
              <a:buNone/>
            </a:pPr>
            <a:r>
              <a:rPr lang="en-US" sz="3200" b="1" dirty="0">
                <a:ea typeface="+mn-lt"/>
                <a:cs typeface="+mn-lt"/>
              </a:rPr>
              <a:t>Manage Resources</a:t>
            </a:r>
          </a:p>
          <a:p>
            <a:pPr marL="342900" indent="-342900"/>
            <a:r>
              <a:rPr lang="en-US" sz="3200" dirty="0">
                <a:ea typeface="+mn-lt"/>
                <a:cs typeface="+mn-lt"/>
              </a:rPr>
              <a:t>Introduce Concurrency: This tactic is relevant to all three microservices, as it can improve throughput by allowing multiple events to be processed concurrently. By using techniques such as asynchronous processing and thread pooling, the microservices can handle more events simultaneously, reducing overall processing time.</a:t>
            </a:r>
            <a:endParaRPr lang="en-US" sz="3200" b="1" dirty="0">
              <a:ea typeface="+mn-lt"/>
              <a:cs typeface="+mn-lt"/>
            </a:endParaRPr>
          </a:p>
          <a:p>
            <a:pPr marL="342900" indent="-342900"/>
            <a:r>
              <a:rPr lang="en-US" sz="3200" dirty="0">
                <a:ea typeface="+mn-lt"/>
                <a:cs typeface="+mn-lt"/>
              </a:rPr>
              <a:t>Bound Queue Sizes: This tactic is relevant to all three microservices, as it can help to prevent queue overflow, which can lead to data loss. By bounding the size of queues, the microservices can ensure that they have enough memory to store incoming events, even during periods of high demand.</a:t>
            </a:r>
          </a:p>
          <a:p>
            <a:pPr>
              <a:buNone/>
            </a:pPr>
            <a:r>
              <a:rPr lang="en-US" sz="4000" b="1" dirty="0">
                <a:ea typeface="+mn-lt"/>
                <a:cs typeface="+mn-lt"/>
              </a:rPr>
              <a:t>Pattern:</a:t>
            </a:r>
          </a:p>
          <a:p>
            <a:pPr marL="342900" indent="-342900"/>
            <a:r>
              <a:rPr lang="en-US" sz="3100" dirty="0">
                <a:ea typeface="+mn-lt"/>
                <a:cs typeface="+mn-lt"/>
              </a:rPr>
              <a:t>The MapReduce pattern could be used for the Data Receiver and Processor Microservice to efficiently process the large volume of data it receives from the sensors. The map phase could transform the sensor data into key-value pairs, and the reduce phase could aggregate the data based on the keys. This would allow the microservice to process the data in parallel and reduce the overall processing time.</a:t>
            </a:r>
          </a:p>
        </p:txBody>
      </p:sp>
    </p:spTree>
    <p:extLst>
      <p:ext uri="{BB962C8B-B14F-4D97-AF65-F5344CB8AC3E}">
        <p14:creationId xmlns:p14="http://schemas.microsoft.com/office/powerpoint/2010/main" val="39398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101873" cy="5066620"/>
          </a:xfrm>
        </p:spPr>
        <p:txBody>
          <a:bodyPr>
            <a:normAutofit/>
          </a:bodyPr>
          <a:lstStyle/>
          <a:p>
            <a:pPr marL="0" indent="0">
              <a:lnSpc>
                <a:spcPct val="70000"/>
              </a:lnSpc>
              <a:buNone/>
            </a:pPr>
            <a:r>
              <a:rPr lang="en-US" b="1" dirty="0">
                <a:ea typeface="+mn-lt"/>
                <a:cs typeface="+mn-lt"/>
              </a:rPr>
              <a:t>Trade Off:</a:t>
            </a:r>
          </a:p>
          <a:p>
            <a:pPr>
              <a:lnSpc>
                <a:spcPct val="70000"/>
              </a:lnSpc>
            </a:pPr>
            <a:r>
              <a:rPr lang="en-US" sz="2200" dirty="0">
                <a:ea typeface="+mn-lt"/>
                <a:cs typeface="+mn-lt"/>
              </a:rPr>
              <a:t>While the hybrid approach allows for vertical scalability and flexibility, it introduces complexity in terms of managing interactions between microservices. Additionally, there might be a trade-off between the benefits of microservices (e.g., modularity) and the challenges of coordinating events across services.</a:t>
            </a:r>
          </a:p>
          <a:p>
            <a:pPr>
              <a:lnSpc>
                <a:spcPct val="70000"/>
              </a:lnSpc>
            </a:pPr>
            <a:r>
              <a:rPr lang="en-US" sz="2200" dirty="0">
                <a:ea typeface="+mn-lt"/>
                <a:cs typeface="+mn-lt"/>
              </a:rPr>
              <a:t>Introducing concurrency improves throughput, it also introduces complexity in terms of handling race conditions, ensuring data consistency, and managing shared resources. Excessive concurrency might lead to contention and performance degradation. This could be </a:t>
            </a:r>
            <a:r>
              <a:rPr lang="en-US" sz="2200" dirty="0" err="1">
                <a:ea typeface="+mn-lt"/>
                <a:cs typeface="+mn-lt"/>
              </a:rPr>
              <a:t>mitagated</a:t>
            </a:r>
            <a:r>
              <a:rPr lang="en-US" sz="2200" dirty="0">
                <a:ea typeface="+mn-lt"/>
                <a:cs typeface="+mn-lt"/>
              </a:rPr>
              <a:t> by using optimistic locking techniques.</a:t>
            </a:r>
          </a:p>
        </p:txBody>
      </p:sp>
    </p:spTree>
    <p:extLst>
      <p:ext uri="{BB962C8B-B14F-4D97-AF65-F5344CB8AC3E}">
        <p14:creationId xmlns:p14="http://schemas.microsoft.com/office/powerpoint/2010/main" val="400572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93306" y="122529"/>
            <a:ext cx="11260494" cy="857185"/>
          </a:xfrm>
        </p:spPr>
        <p:txBody>
          <a:bodyPr>
            <a:normAutofit/>
          </a:bodyPr>
          <a:lstStyle/>
          <a:p>
            <a:pPr algn="ctr"/>
            <a:r>
              <a:rPr lang="en-US" sz="4000" b="1" dirty="0"/>
              <a:t>Security</a:t>
            </a:r>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101873" cy="5066620"/>
          </a:xfrm>
        </p:spPr>
        <p:txBody>
          <a:bodyPr>
            <a:normAutofit fontScale="62500" lnSpcReduction="20000"/>
          </a:bodyPr>
          <a:lstStyle/>
          <a:p>
            <a:pPr marL="0" indent="0">
              <a:buNone/>
            </a:pPr>
            <a:endParaRPr lang="en-US" sz="3200" b="1" dirty="0">
              <a:latin typeface="Times New Roman"/>
              <a:cs typeface="Calibri" panose="020F0502020204030204"/>
            </a:endParaRPr>
          </a:p>
          <a:p>
            <a:r>
              <a:rPr lang="en-US" sz="3500" dirty="0">
                <a:ea typeface="+mn-lt"/>
                <a:cs typeface="+mn-lt"/>
              </a:rPr>
              <a:t>The "Data Retrieval and Access Control Microservice" explicitly mentions handling access control and authentication for authorized personnel indicating a focus on authentication.</a:t>
            </a:r>
          </a:p>
          <a:p>
            <a:r>
              <a:rPr lang="en-US" sz="3500" dirty="0">
                <a:ea typeface="+mn-lt"/>
                <a:cs typeface="+mn-lt"/>
              </a:rPr>
              <a:t>The use of an Shared memory helps our software to completely isolate from internet keeping the data stored and secured. We are not using any protocol based or socket based communication  making the process more secure</a:t>
            </a:r>
          </a:p>
          <a:p>
            <a:r>
              <a:rPr lang="en-US" sz="3500" dirty="0">
                <a:ea typeface="+mn-lt"/>
                <a:cs typeface="+mn-lt"/>
              </a:rPr>
              <a:t>The microservices manages flags in shared memory to control processes. The ability to control flags (red, green, or blue) indicates mechanism monitored by data storage and management service to switch between the processes. This flag mechanism alters the read and write access of the services.</a:t>
            </a:r>
          </a:p>
          <a:p>
            <a:r>
              <a:rPr lang="en-US" sz="3500" dirty="0">
                <a:ea typeface="+mn-lt"/>
                <a:cs typeface="+mn-lt"/>
              </a:rPr>
              <a:t>When data ingestion process is on (flag is blue) the system shared memory enables  write access of queue to data receiver and processing service and enables read access to S &amp; M service .When the flag is green the system shared memory enables  write access to S &amp; M service and enables read access to Data retrieval and success control microservice .</a:t>
            </a:r>
          </a:p>
          <a:p>
            <a:r>
              <a:rPr lang="en-US" sz="3500" dirty="0">
                <a:ea typeface="+mn-lt"/>
                <a:cs typeface="+mn-lt"/>
              </a:rPr>
              <a:t>The system relies on an Ethernet link as the protocol for data retrieval. It's important to ensure that the data transmitted over the network is secure. </a:t>
            </a:r>
          </a:p>
          <a:p>
            <a:r>
              <a:rPr lang="en-US" sz="3500" dirty="0">
                <a:ea typeface="+mn-lt"/>
                <a:cs typeface="+mn-lt"/>
              </a:rPr>
              <a:t>The emphasis on atomic transactions, especially during data retrieval and insertion, contributes to ensuring the integrity and security of the data.</a:t>
            </a:r>
          </a:p>
          <a:p>
            <a:pPr marL="0" indent="0">
              <a:buNone/>
            </a:pPr>
            <a:endParaRPr lang="en-US" sz="3200" dirty="0">
              <a:latin typeface="Times New Roman"/>
              <a:ea typeface="+mn-lt"/>
              <a:cs typeface="+mn-lt"/>
            </a:endParaRPr>
          </a:p>
          <a:p>
            <a:endParaRPr lang="en-US" sz="3200" dirty="0">
              <a:ea typeface="+mn-lt"/>
              <a:cs typeface="+mn-lt"/>
            </a:endParaRPr>
          </a:p>
          <a:p>
            <a:endParaRPr lang="en-US" sz="3200" dirty="0"/>
          </a:p>
          <a:p>
            <a:endParaRPr lang="en-US" sz="3200" dirty="0"/>
          </a:p>
          <a:p>
            <a:endParaRPr lang="en-US" sz="3200" dirty="0">
              <a:cs typeface="Calibri"/>
            </a:endParaRPr>
          </a:p>
        </p:txBody>
      </p:sp>
    </p:spTree>
    <p:extLst>
      <p:ext uri="{BB962C8B-B14F-4D97-AF65-F5344CB8AC3E}">
        <p14:creationId xmlns:p14="http://schemas.microsoft.com/office/powerpoint/2010/main" val="2662583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93306" y="122529"/>
            <a:ext cx="11260494" cy="857185"/>
          </a:xfrm>
        </p:spPr>
        <p:txBody>
          <a:bodyPr>
            <a:normAutofit/>
          </a:bodyPr>
          <a:lstStyle/>
          <a:p>
            <a:r>
              <a:rPr lang="en-US" sz="4000" b="1" dirty="0">
                <a:cs typeface="Calibri Light"/>
              </a:rPr>
              <a:t>Patterns and Tactics:</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101873" cy="5066620"/>
          </a:xfrm>
        </p:spPr>
        <p:txBody>
          <a:bodyPr>
            <a:normAutofit fontScale="70000" lnSpcReduction="20000"/>
          </a:bodyPr>
          <a:lstStyle/>
          <a:p>
            <a:pPr>
              <a:buNone/>
            </a:pPr>
            <a:r>
              <a:rPr lang="en-US" sz="3200" b="1" dirty="0">
                <a:ea typeface="+mn-lt"/>
                <a:cs typeface="+mn-lt"/>
              </a:rPr>
              <a:t>Authentication and Access Control:</a:t>
            </a:r>
            <a:endParaRPr lang="en-US" sz="3200" b="1" dirty="0"/>
          </a:p>
          <a:p>
            <a:pPr>
              <a:buNone/>
            </a:pPr>
            <a:r>
              <a:rPr lang="en-US" sz="3200" dirty="0">
                <a:ea typeface="+mn-lt"/>
                <a:cs typeface="+mn-lt"/>
              </a:rPr>
              <a:t>Pattern: Role-Based Access Control (RBAC)</a:t>
            </a:r>
            <a:endParaRPr lang="en-US" sz="3200" dirty="0"/>
          </a:p>
          <a:p>
            <a:pPr>
              <a:buNone/>
            </a:pPr>
            <a:r>
              <a:rPr lang="en-US" sz="3200" dirty="0">
                <a:ea typeface="+mn-lt"/>
                <a:cs typeface="+mn-lt"/>
              </a:rPr>
              <a:t> Implement RBAC to define and enforce roles and permissions for different system components and users. This ensures that only authorized personnel have access to specific functionalities.</a:t>
            </a:r>
            <a:endParaRPr lang="en-US" sz="3200" dirty="0"/>
          </a:p>
          <a:p>
            <a:pPr>
              <a:buNone/>
            </a:pPr>
            <a:r>
              <a:rPr lang="en-US" sz="3200" b="1" dirty="0">
                <a:ea typeface="+mn-lt"/>
                <a:cs typeface="+mn-lt"/>
              </a:rPr>
              <a:t>Flag Mechanism and Shared Memory Control:</a:t>
            </a:r>
            <a:endParaRPr lang="en-US" sz="3200" b="1" dirty="0"/>
          </a:p>
          <a:p>
            <a:pPr>
              <a:buNone/>
            </a:pPr>
            <a:r>
              <a:rPr lang="en-US" sz="3200" dirty="0">
                <a:ea typeface="+mn-lt"/>
                <a:cs typeface="+mn-lt"/>
              </a:rPr>
              <a:t>Pattern: State Machine Pattern</a:t>
            </a:r>
            <a:endParaRPr lang="en-US" sz="3200" dirty="0"/>
          </a:p>
          <a:p>
            <a:pPr>
              <a:buNone/>
            </a:pPr>
            <a:r>
              <a:rPr lang="en-US" sz="3200" dirty="0">
                <a:ea typeface="+mn-lt"/>
                <a:cs typeface="+mn-lt"/>
              </a:rPr>
              <a:t> Use a state machine pattern to manage the different states of the flag (red, green, or blue) in shared memory. Define transitions and enforce access controls based on the current state to regulate data processing phases securely.</a:t>
            </a:r>
            <a:endParaRPr lang="en-US" sz="3200" dirty="0"/>
          </a:p>
          <a:p>
            <a:pPr>
              <a:buNone/>
            </a:pPr>
            <a:r>
              <a:rPr lang="en-US" sz="3200" b="1" dirty="0">
                <a:ea typeface="+mn-lt"/>
                <a:cs typeface="+mn-lt"/>
              </a:rPr>
              <a:t>Atomic Transactions:</a:t>
            </a:r>
            <a:endParaRPr lang="en-US" sz="3200" b="1" dirty="0"/>
          </a:p>
          <a:p>
            <a:pPr>
              <a:buNone/>
            </a:pPr>
            <a:r>
              <a:rPr lang="en-US" sz="3200" dirty="0">
                <a:ea typeface="+mn-lt"/>
                <a:cs typeface="+mn-lt"/>
              </a:rPr>
              <a:t>Pattern: Two-Phase Commit </a:t>
            </a:r>
            <a:endParaRPr lang="en-US" sz="3200" dirty="0"/>
          </a:p>
          <a:p>
            <a:pPr marL="0" indent="0">
              <a:buNone/>
            </a:pPr>
            <a:r>
              <a:rPr lang="en-US" sz="3200" dirty="0">
                <a:ea typeface="+mn-lt"/>
                <a:cs typeface="+mn-lt"/>
              </a:rPr>
              <a:t> Implement the Two-Phase Commit pattern to ensure atomic transactions during data retrieval and insertion. This pattern guarantees that either all operations are completed successfully or none at all, maintaining data integrity.</a:t>
            </a:r>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42706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93306" y="122529"/>
            <a:ext cx="11260494" cy="857185"/>
          </a:xfrm>
        </p:spPr>
        <p:txBody>
          <a:bodyPr>
            <a:normAutofit/>
          </a:bodyPr>
          <a:lstStyle/>
          <a:p>
            <a:r>
              <a:rPr lang="en-US" sz="4000" b="1" dirty="0">
                <a:cs typeface="Calibri Light"/>
              </a:rPr>
              <a:t>Trade off </a:t>
            </a:r>
            <a:r>
              <a:rPr lang="en-US" sz="4000" dirty="0">
                <a:cs typeface="Calibri Light"/>
              </a:rPr>
              <a:t>:</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101873" cy="5066620"/>
          </a:xfrm>
        </p:spPr>
        <p:txBody>
          <a:bodyPr>
            <a:normAutofit/>
          </a:bodyPr>
          <a:lstStyle/>
          <a:p>
            <a:r>
              <a:rPr lang="en-US" sz="3200" dirty="0">
                <a:ea typeface="+mn-lt"/>
                <a:cs typeface="+mn-lt"/>
              </a:rPr>
              <a:t>The decision to keep the system isolated from external networks enhances security but may limit accessibility for certain maintenance or monitoring tasks.</a:t>
            </a:r>
            <a:endParaRPr lang="en-US" sz="3200" dirty="0">
              <a:cs typeface="Calibri" panose="020F0502020204030204"/>
            </a:endParaRPr>
          </a:p>
          <a:p>
            <a:r>
              <a:rPr lang="en-US" sz="3200" dirty="0">
                <a:ea typeface="+mn-lt"/>
                <a:cs typeface="+mn-lt"/>
              </a:rPr>
              <a:t>Ensuring atomic transactions during data retrieval and insertion contributes to data integrity but may impact processing performance quality attribute , especially during high transaction rates.</a:t>
            </a:r>
            <a:endParaRPr lang="en-US" sz="3200" dirty="0"/>
          </a:p>
        </p:txBody>
      </p:sp>
    </p:spTree>
    <p:extLst>
      <p:ext uri="{BB962C8B-B14F-4D97-AF65-F5344CB8AC3E}">
        <p14:creationId xmlns:p14="http://schemas.microsoft.com/office/powerpoint/2010/main" val="153824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93306" y="122529"/>
            <a:ext cx="11260494" cy="857185"/>
          </a:xfrm>
        </p:spPr>
        <p:txBody>
          <a:bodyPr>
            <a:normAutofit/>
          </a:bodyPr>
          <a:lstStyle/>
          <a:p>
            <a:pPr algn="ctr"/>
            <a:r>
              <a:rPr lang="en-US" sz="4000" b="1" dirty="0">
                <a:cs typeface="Calibri Light"/>
              </a:rPr>
              <a:t>Scalability</a:t>
            </a:r>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110344"/>
            <a:ext cx="11101873" cy="5066620"/>
          </a:xfrm>
        </p:spPr>
        <p:txBody>
          <a:bodyPr>
            <a:normAutofit fontScale="70000" lnSpcReduction="20000"/>
          </a:bodyPr>
          <a:lstStyle/>
          <a:p>
            <a:pPr marL="0" indent="0" algn="just">
              <a:buNone/>
            </a:pPr>
            <a:endParaRPr lang="en-US" sz="3200" dirty="0">
              <a:ea typeface="+mn-lt"/>
              <a:cs typeface="+mn-lt"/>
            </a:endParaRPr>
          </a:p>
          <a:p>
            <a:pPr marL="457200" indent="-457200" algn="just"/>
            <a:r>
              <a:rPr lang="en-US" sz="3200" b="1" dirty="0">
                <a:ea typeface="+mn-lt"/>
                <a:cs typeface="+mn-lt"/>
              </a:rPr>
              <a:t>Critical Component : </a:t>
            </a:r>
            <a:r>
              <a:rPr lang="en-US" sz="3200" dirty="0">
                <a:ea typeface="+mn-lt"/>
                <a:cs typeface="+mn-lt"/>
              </a:rPr>
              <a:t>Data Receiver and Processor Micro Service.</a:t>
            </a:r>
          </a:p>
          <a:p>
            <a:pPr marL="457200" indent="-457200" algn="just"/>
            <a:r>
              <a:rPr lang="en-US" sz="3200" dirty="0">
                <a:ea typeface="+mn-lt"/>
                <a:cs typeface="+mn-lt"/>
              </a:rPr>
              <a:t>Scalability comes into the picture while managing sensor data efficiently, When multiple  number of sensors serving a common functionality .</a:t>
            </a:r>
          </a:p>
          <a:p>
            <a:pPr marL="457200" indent="-457200" algn="just"/>
            <a:r>
              <a:rPr lang="en-US" sz="3200" b="1" dirty="0">
                <a:ea typeface="+mn-lt"/>
                <a:cs typeface="+mn-lt"/>
              </a:rPr>
              <a:t>Example : </a:t>
            </a:r>
            <a:r>
              <a:rPr lang="en-US" sz="3200" dirty="0">
                <a:ea typeface="+mn-lt"/>
                <a:cs typeface="+mn-lt"/>
              </a:rPr>
              <a:t>receiving the Altitude or Thrust information from 100 sensors producing 1000 mb of data or 3 sensors producing 30 MB of data.</a:t>
            </a:r>
          </a:p>
          <a:p>
            <a:pPr marL="457200" indent="-457200" algn="just"/>
            <a:r>
              <a:rPr lang="en-US" sz="3200" dirty="0">
                <a:ea typeface="+mn-lt"/>
                <a:cs typeface="+mn-lt"/>
              </a:rPr>
              <a:t>The system should dynamically manage the processing of sensor data without depending on number of sensors.</a:t>
            </a:r>
          </a:p>
          <a:p>
            <a:pPr marL="457200" indent="-457200" algn="just"/>
            <a:r>
              <a:rPr lang="en-US" sz="3200" dirty="0">
                <a:ea typeface="+mn-lt"/>
                <a:cs typeface="+mn-lt"/>
              </a:rPr>
              <a:t>The event streaming service platform implements dynamic resource allocation, adjusting CPU, memory, and storage resources within the same instance based on real-time workload demands, basically undergoing vertical scaling.</a:t>
            </a:r>
            <a:endParaRPr lang="en-US" sz="3200" b="1" dirty="0">
              <a:ea typeface="+mn-lt"/>
              <a:cs typeface="+mn-lt"/>
            </a:endParaRPr>
          </a:p>
          <a:p>
            <a:pPr marL="457200" indent="-457200" algn="just"/>
            <a:r>
              <a:rPr lang="en-US" sz="3200" dirty="0">
                <a:ea typeface="+mn-lt"/>
                <a:cs typeface="+mn-lt"/>
              </a:rPr>
              <a:t>The scalable factor of the architectural Flight Data Acquisition unit ensures that it can efficiently handle the increasing data volume generated by sensors. </a:t>
            </a:r>
          </a:p>
          <a:p>
            <a:pPr marL="457200" indent="-457200" algn="just"/>
            <a:r>
              <a:rPr lang="en-US" sz="3200" dirty="0">
                <a:ea typeface="+mn-lt"/>
                <a:cs typeface="+mn-lt"/>
              </a:rPr>
              <a:t>Having a NoSQL database always gives an option for storage scaling. Any how maintaining 10 hours of data in the storage eliminating the old data is a functionality that removes the scope of scalability in Storage Management and Data Retrieval -Access Control microservices.</a:t>
            </a:r>
            <a:endParaRPr lang="en-US" sz="3200" dirty="0">
              <a:ea typeface="Calibri" panose="020F0502020204030204"/>
              <a:cs typeface="Calibri" panose="020F0502020204030204"/>
            </a:endParaRPr>
          </a:p>
          <a:p>
            <a:pPr marL="0" indent="0">
              <a:buNone/>
            </a:pPr>
            <a:endParaRPr lang="en-US" sz="3200" dirty="0">
              <a:ea typeface="+mn-lt"/>
              <a:cs typeface="+mn-lt"/>
            </a:endParaRPr>
          </a:p>
          <a:p>
            <a:endParaRPr lang="en-US" sz="3200" dirty="0">
              <a:ea typeface="Calibri" panose="020F0502020204030204"/>
              <a:cs typeface="Calibri"/>
            </a:endParaRPr>
          </a:p>
        </p:txBody>
      </p:sp>
    </p:spTree>
    <p:extLst>
      <p:ext uri="{BB962C8B-B14F-4D97-AF65-F5344CB8AC3E}">
        <p14:creationId xmlns:p14="http://schemas.microsoft.com/office/powerpoint/2010/main" val="47588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838200" y="365125"/>
            <a:ext cx="10515600" cy="857185"/>
          </a:xfrm>
        </p:spPr>
        <p:txBody>
          <a:bodyPr>
            <a:normAutofit/>
          </a:bodyPr>
          <a:lstStyle/>
          <a:p>
            <a:r>
              <a:rPr lang="en-US" sz="4000" b="1" dirty="0">
                <a:cs typeface="Calibri Light"/>
              </a:rPr>
              <a:t>Architectural Significant Requirements :</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838200" y="1222310"/>
            <a:ext cx="10515600" cy="4954653"/>
          </a:xfrm>
        </p:spPr>
        <p:txBody>
          <a:bodyPr>
            <a:normAutofit/>
          </a:bodyPr>
          <a:lstStyle/>
          <a:p>
            <a:pPr marL="0" indent="0">
              <a:buNone/>
            </a:pPr>
            <a:r>
              <a:rPr lang="en-US" sz="3000" b="1" u="sng" dirty="0">
                <a:latin typeface="+mj-lt"/>
                <a:ea typeface="+mn-lt"/>
                <a:cs typeface="+mn-lt"/>
              </a:rPr>
              <a:t>Data Sources &amp; Types:</a:t>
            </a:r>
          </a:p>
          <a:p>
            <a:pPr lvl="1"/>
            <a:r>
              <a:rPr lang="en-US" dirty="0">
                <a:ea typeface="+mn-lt"/>
                <a:cs typeface="+mn-lt"/>
              </a:rPr>
              <a:t>The primary source of data are sensors, and the data is sensor data, which encompasses various types of data collected.</a:t>
            </a:r>
          </a:p>
          <a:p>
            <a:pPr marL="0" indent="0">
              <a:buNone/>
            </a:pPr>
            <a:r>
              <a:rPr lang="en-US" sz="3000" b="1" u="sng" dirty="0">
                <a:latin typeface="+mj-lt"/>
                <a:ea typeface="+mn-lt"/>
                <a:cs typeface="+mn-lt"/>
              </a:rPr>
              <a:t>Data Volume:</a:t>
            </a:r>
          </a:p>
          <a:p>
            <a:pPr lvl="1"/>
            <a:r>
              <a:rPr lang="en-US" dirty="0">
                <a:ea typeface="+mn-lt"/>
                <a:cs typeface="+mn-lt"/>
              </a:rPr>
              <a:t>The data generated has a volume of 10 megabytes per second with minimal latency .</a:t>
            </a:r>
          </a:p>
          <a:p>
            <a:pPr marL="0" indent="0">
              <a:buNone/>
            </a:pPr>
            <a:r>
              <a:rPr lang="en-US" sz="3100" b="1" u="sng" dirty="0">
                <a:latin typeface="+mj-lt"/>
                <a:ea typeface="+mn-lt"/>
                <a:cs typeface="+mn-lt"/>
              </a:rPr>
              <a:t>Real-time data ingestion and processing capabilities:</a:t>
            </a:r>
          </a:p>
          <a:p>
            <a:pPr lvl="1"/>
            <a:r>
              <a:rPr lang="en-US" dirty="0">
                <a:ea typeface="+mn-lt"/>
                <a:cs typeface="+mn-lt"/>
              </a:rPr>
              <a:t>Probability that system doesn’t record any data or fails is less than 10^-4.</a:t>
            </a:r>
          </a:p>
          <a:p>
            <a:pPr lvl="1"/>
            <a:r>
              <a:rPr lang="en-US" dirty="0">
                <a:ea typeface="+mn-lt"/>
                <a:cs typeface="+mn-lt"/>
              </a:rPr>
              <a:t>Probability that system doesn’t record specific message is less than 10^-6.</a:t>
            </a:r>
          </a:p>
          <a:p>
            <a:pPr lvl="1"/>
            <a:r>
              <a:rPr lang="en-US" dirty="0">
                <a:ea typeface="+mn-lt"/>
                <a:cs typeface="+mn-lt"/>
              </a:rPr>
              <a:t>A strict zero-tolerance policy for data loss</a:t>
            </a:r>
          </a:p>
          <a:p>
            <a:pPr lvl="1"/>
            <a:r>
              <a:rPr lang="en-US" dirty="0">
                <a:ea typeface="+mn-lt"/>
                <a:cs typeface="+mn-lt"/>
              </a:rPr>
              <a:t>Data insertion involves recording instances of bad data without elimination.</a:t>
            </a:r>
          </a:p>
          <a:p>
            <a:endParaRPr lang="en-US" dirty="0"/>
          </a:p>
        </p:txBody>
      </p:sp>
    </p:spTree>
    <p:extLst>
      <p:ext uri="{BB962C8B-B14F-4D97-AF65-F5344CB8AC3E}">
        <p14:creationId xmlns:p14="http://schemas.microsoft.com/office/powerpoint/2010/main" val="43951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49289"/>
            <a:ext cx="11793893" cy="6354147"/>
          </a:xfrm>
        </p:spPr>
        <p:txBody>
          <a:bodyPr>
            <a:noAutofit/>
          </a:bodyPr>
          <a:lstStyle/>
          <a:p>
            <a:pPr marL="0" indent="0">
              <a:buNone/>
            </a:pPr>
            <a:r>
              <a:rPr lang="en-US" b="1" dirty="0">
                <a:cs typeface="Calibri"/>
              </a:rPr>
              <a:t>Tactics and Patterns:</a:t>
            </a:r>
          </a:p>
          <a:p>
            <a:pPr algn="l"/>
            <a:r>
              <a:rPr lang="en-US" sz="2000" b="1" dirty="0">
                <a:solidFill>
                  <a:srgbClr val="242424"/>
                </a:solidFill>
                <a:ea typeface="+mn-lt"/>
                <a:cs typeface="+mn-lt"/>
              </a:rPr>
              <a:t>Shared-nothing Architecture using Micro Services:</a:t>
            </a:r>
          </a:p>
          <a:p>
            <a:pPr lvl="1">
              <a:buFont typeface="Courier New" panose="020B0604020202020204" pitchFamily="34" charset="0"/>
              <a:buChar char="o"/>
            </a:pPr>
            <a:r>
              <a:rPr lang="en-US" sz="2000" dirty="0">
                <a:ea typeface="+mn-lt"/>
                <a:cs typeface="+mn-lt"/>
              </a:rPr>
              <a:t>Designing systems where each component operates independently, minimizing dependencies and allowing easier scaling.</a:t>
            </a:r>
          </a:p>
          <a:p>
            <a:r>
              <a:rPr lang="en-US" sz="2000" b="1" dirty="0">
                <a:solidFill>
                  <a:srgbClr val="242424"/>
                </a:solidFill>
                <a:ea typeface="+mn-lt"/>
                <a:cs typeface="+mn-lt"/>
              </a:rPr>
              <a:t>Parameterized Resource Scaling:</a:t>
            </a:r>
          </a:p>
          <a:p>
            <a:pPr lvl="1">
              <a:buFont typeface="Courier New" panose="020B0604020202020204" pitchFamily="34" charset="0"/>
              <a:buChar char="o"/>
            </a:pPr>
            <a:r>
              <a:rPr lang="en-US" sz="2000" dirty="0">
                <a:ea typeface="+mn-lt"/>
                <a:cs typeface="+mn-lt"/>
              </a:rPr>
              <a:t>The system defines parameters for scaling resources within the same instance, allowing for fine-tuned adjustments to CPU, memory, and storage allocations.</a:t>
            </a:r>
            <a:endParaRPr lang="en-US" sz="2000" b="1" dirty="0">
              <a:solidFill>
                <a:srgbClr val="242424"/>
              </a:solidFill>
              <a:ea typeface="+mn-lt"/>
              <a:cs typeface="+mn-lt"/>
            </a:endParaRPr>
          </a:p>
          <a:p>
            <a:r>
              <a:rPr lang="en-US" sz="2000" b="1" dirty="0">
                <a:solidFill>
                  <a:srgbClr val="242424"/>
                </a:solidFill>
                <a:ea typeface="+mn-lt"/>
                <a:cs typeface="+mn-lt"/>
              </a:rPr>
              <a:t>Voting/Load Balancing Mechanism:</a:t>
            </a:r>
          </a:p>
          <a:p>
            <a:pPr lvl="1">
              <a:buFont typeface="Courier New" panose="020B0604020202020204" pitchFamily="34" charset="0"/>
              <a:buChar char="o"/>
            </a:pPr>
            <a:r>
              <a:rPr lang="en-US" sz="2000" dirty="0">
                <a:ea typeface="+mn-lt"/>
                <a:cs typeface="+mn-lt"/>
              </a:rPr>
              <a:t>Implementing load balancing mechanisms to manage duplicated sensor data to minimize workloads.</a:t>
            </a:r>
          </a:p>
          <a:p>
            <a:pPr lvl="1">
              <a:buFont typeface="Courier New" panose="020B0604020202020204" pitchFamily="34" charset="0"/>
              <a:buChar char="o"/>
            </a:pPr>
            <a:r>
              <a:rPr lang="en-US" sz="2000" dirty="0">
                <a:ea typeface="+mn-lt"/>
                <a:cs typeface="+mn-lt"/>
              </a:rPr>
              <a:t>If same value of data is received from “n” no of common serving sensors is taken as 1 single value.</a:t>
            </a:r>
          </a:p>
          <a:p>
            <a:pPr lvl="1">
              <a:buFont typeface="Courier New" panose="020B0604020202020204" pitchFamily="34" charset="0"/>
              <a:buChar char="o"/>
            </a:pPr>
            <a:r>
              <a:rPr lang="en-US" sz="2000" dirty="0">
                <a:ea typeface="+mn-lt"/>
                <a:cs typeface="+mn-lt"/>
              </a:rPr>
              <a:t>Here the bad data out of sensor is considered as a unique value making sure that bad data is not eliminated.</a:t>
            </a:r>
          </a:p>
          <a:p>
            <a:pPr lvl="1">
              <a:buFont typeface="Courier New" panose="020B0604020202020204" pitchFamily="34" charset="0"/>
              <a:buChar char="o"/>
            </a:pPr>
            <a:r>
              <a:rPr lang="en-US" sz="2000" dirty="0">
                <a:ea typeface="+mn-lt"/>
                <a:cs typeface="+mn-lt"/>
              </a:rPr>
              <a:t>Load Balancing = All the sensor’s data/ No of Sensors</a:t>
            </a:r>
          </a:p>
          <a:p>
            <a:pPr lvl="1">
              <a:buFont typeface="Courier New" panose="020B0604020202020204" pitchFamily="34" charset="0"/>
              <a:buChar char="o"/>
            </a:pPr>
            <a:r>
              <a:rPr lang="en-US" sz="2000" dirty="0">
                <a:ea typeface="+mn-lt"/>
                <a:cs typeface="+mn-lt"/>
              </a:rPr>
              <a:t>Example: If 3 altitude sensor give me a value of 10 Km each.</a:t>
            </a:r>
          </a:p>
          <a:p>
            <a:pPr lvl="1">
              <a:buFont typeface="Courier New" panose="020B0604020202020204" pitchFamily="34" charset="0"/>
              <a:buChar char="o"/>
            </a:pPr>
            <a:r>
              <a:rPr lang="en-US" sz="2000" dirty="0">
                <a:ea typeface="+mn-lt"/>
                <a:cs typeface="+mn-lt"/>
              </a:rPr>
              <a:t>S1= 10,S2=10,S3 =10</a:t>
            </a:r>
          </a:p>
          <a:p>
            <a:pPr lvl="1">
              <a:buFont typeface="Courier New" panose="020B0604020202020204" pitchFamily="34" charset="0"/>
              <a:buChar char="o"/>
            </a:pPr>
            <a:r>
              <a:rPr lang="en-US" sz="2000" dirty="0">
                <a:ea typeface="+mn-lt"/>
                <a:cs typeface="+mn-lt"/>
              </a:rPr>
              <a:t>LB = S1+S2+S3/3=&gt;30/3=10</a:t>
            </a:r>
          </a:p>
          <a:p>
            <a:r>
              <a:rPr lang="en-US" sz="2000" b="1" dirty="0">
                <a:solidFill>
                  <a:srgbClr val="242424"/>
                </a:solidFill>
                <a:ea typeface="+mn-lt"/>
                <a:cs typeface="+mn-lt"/>
              </a:rPr>
              <a:t>Efficient Queue Handling:</a:t>
            </a:r>
          </a:p>
          <a:p>
            <a:pPr lvl="1">
              <a:buFont typeface="Courier New" panose="020B0604020202020204" pitchFamily="34" charset="0"/>
              <a:buChar char="o"/>
            </a:pPr>
            <a:r>
              <a:rPr lang="en-US" sz="2000" dirty="0">
                <a:ea typeface="+mn-lt"/>
                <a:cs typeface="+mn-lt"/>
              </a:rPr>
              <a:t>Optimize FIFO queue handling for data processing, leveraging scalable message queuing systems</a:t>
            </a:r>
          </a:p>
          <a:p>
            <a:pPr marL="457200" lvl="1" indent="0">
              <a:buNone/>
            </a:pPr>
            <a:endParaRPr lang="en-US" sz="2000" dirty="0">
              <a:ea typeface="+mn-lt"/>
              <a:cs typeface="+mn-lt"/>
            </a:endParaRPr>
          </a:p>
        </p:txBody>
      </p:sp>
    </p:spTree>
    <p:extLst>
      <p:ext uri="{BB962C8B-B14F-4D97-AF65-F5344CB8AC3E}">
        <p14:creationId xmlns:p14="http://schemas.microsoft.com/office/powerpoint/2010/main" val="296362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251927" y="149289"/>
            <a:ext cx="11793893" cy="6354147"/>
          </a:xfrm>
        </p:spPr>
        <p:txBody>
          <a:bodyPr>
            <a:noAutofit/>
          </a:bodyPr>
          <a:lstStyle/>
          <a:p>
            <a:pPr marL="0" indent="0">
              <a:buNone/>
            </a:pPr>
            <a:r>
              <a:rPr lang="en-US" b="1" dirty="0">
                <a:cs typeface="Calibri"/>
              </a:rPr>
              <a:t>Trade Off:</a:t>
            </a:r>
          </a:p>
          <a:p>
            <a:pPr marL="914400" lvl="1">
              <a:buFont typeface="Courier New" panose="020B0604020202020204" pitchFamily="34" charset="0"/>
              <a:buChar char="o"/>
            </a:pPr>
            <a:endParaRPr lang="en-US" sz="1800" dirty="0">
              <a:solidFill>
                <a:srgbClr val="000000"/>
              </a:solidFill>
              <a:ea typeface="+mn-lt"/>
              <a:cs typeface="+mn-lt"/>
            </a:endParaRPr>
          </a:p>
          <a:p>
            <a:pPr lvl="1">
              <a:buFont typeface="Courier New" panose="020B0604020202020204" pitchFamily="34" charset="0"/>
              <a:buChar char="o"/>
            </a:pPr>
            <a:r>
              <a:rPr lang="en-US" sz="2000" dirty="0">
                <a:ea typeface="+mn-lt"/>
                <a:cs typeface="+mn-lt"/>
              </a:rPr>
              <a:t>Dynamic resource allocation during vertical scaling may require instances to temporarily go offline for adjustments. Sacrificing immediate availability for the sake of accommodating increased processing demands.</a:t>
            </a:r>
          </a:p>
          <a:p>
            <a:pPr marL="457200" lvl="1" indent="0">
              <a:buNone/>
            </a:pPr>
            <a:endParaRPr lang="en-US" sz="2000" dirty="0">
              <a:ea typeface="+mn-lt"/>
              <a:cs typeface="+mn-lt"/>
            </a:endParaRPr>
          </a:p>
          <a:p>
            <a:pPr lvl="1">
              <a:buFont typeface="Courier New" panose="020B0604020202020204" pitchFamily="34" charset="0"/>
              <a:buChar char="o"/>
            </a:pPr>
            <a:r>
              <a:rPr lang="en-US" sz="2000" dirty="0">
                <a:ea typeface="+mn-lt"/>
                <a:cs typeface="+mn-lt"/>
              </a:rPr>
              <a:t>Designing for scalability may introduce architectural complexities, such as the need for load balancing, distributed data management. Managing the increased complexity while ensuring the system remains maintainable.</a:t>
            </a:r>
          </a:p>
        </p:txBody>
      </p:sp>
    </p:spTree>
    <p:extLst>
      <p:ext uri="{BB962C8B-B14F-4D97-AF65-F5344CB8AC3E}">
        <p14:creationId xmlns:p14="http://schemas.microsoft.com/office/powerpoint/2010/main" val="110652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531846" y="979714"/>
            <a:ext cx="11364686" cy="5523722"/>
          </a:xfrm>
        </p:spPr>
        <p:txBody>
          <a:bodyPr>
            <a:noAutofit/>
          </a:bodyPr>
          <a:lstStyle/>
          <a:p>
            <a:pPr marL="0" indent="0" algn="just">
              <a:buNone/>
            </a:pPr>
            <a:endParaRPr lang="en-US" sz="2400" dirty="0">
              <a:ea typeface="+mn-lt"/>
              <a:cs typeface="+mn-lt"/>
            </a:endParaRPr>
          </a:p>
          <a:p>
            <a:pPr marL="457200" lvl="1" indent="-457200" algn="just">
              <a:spcBef>
                <a:spcPts val="1000"/>
              </a:spcBef>
            </a:pPr>
            <a:r>
              <a:rPr lang="en-US" dirty="0">
                <a:ea typeface="+mn-lt"/>
                <a:cs typeface="+mn-lt"/>
              </a:rPr>
              <a:t>Probability that system doesn’t record any data or fails is less than 10^-4.</a:t>
            </a:r>
          </a:p>
          <a:p>
            <a:pPr marL="457200" lvl="1" indent="-457200" algn="just">
              <a:spcBef>
                <a:spcPts val="1000"/>
              </a:spcBef>
            </a:pPr>
            <a:r>
              <a:rPr lang="en-US" dirty="0">
                <a:ea typeface="+mn-lt"/>
                <a:cs typeface="+mn-lt"/>
              </a:rPr>
              <a:t>Probability that system doesn’t record specific message is less than 10^-6.</a:t>
            </a:r>
          </a:p>
          <a:p>
            <a:pPr marL="457200" indent="-457200" algn="just"/>
            <a:r>
              <a:rPr lang="en-US" sz="2400" dirty="0">
                <a:ea typeface="+mn-lt"/>
                <a:cs typeface="+mn-lt"/>
              </a:rPr>
              <a:t>The system enforces a strict zero-tolerance policy for data loss. Reliability questions system's ability to maintain continuous operation even in the face of sensor failures or disruptions during data ingestion.</a:t>
            </a:r>
          </a:p>
          <a:p>
            <a:pPr marL="457200" indent="-457200" algn="just"/>
            <a:r>
              <a:rPr lang="en-US" sz="2400" dirty="0">
                <a:ea typeface="+mn-lt"/>
                <a:cs typeface="+mn-lt"/>
              </a:rPr>
              <a:t>During retrieval process reliability emphasis on atomic transactions making sure that the system guaranteeing that either all operations are successfully completed, or none at all.</a:t>
            </a:r>
          </a:p>
          <a:p>
            <a:pPr marL="457200" indent="-457200" algn="just"/>
            <a:r>
              <a:rPr lang="en-US" sz="2400" dirty="0">
                <a:ea typeface="+mn-lt"/>
                <a:cs typeface="+mn-lt"/>
              </a:rPr>
              <a:t>The First-In-First-Out (FIFO) queue implemented in shared memory ensures a reliable and orderly processing of events. </a:t>
            </a:r>
            <a:endParaRPr lang="en-US" sz="2400" dirty="0">
              <a:ea typeface="Calibri" panose="020F0502020204030204"/>
              <a:cs typeface="Calibri"/>
            </a:endParaRPr>
          </a:p>
          <a:p>
            <a:pPr marL="457200" indent="-457200" algn="just"/>
            <a:endParaRPr lang="en-US" sz="2400" dirty="0">
              <a:ea typeface="Calibri" panose="020F0502020204030204"/>
              <a:cs typeface="Calibri"/>
            </a:endParaRPr>
          </a:p>
          <a:p>
            <a:pPr marL="0" indent="0">
              <a:buNone/>
            </a:pPr>
            <a:endParaRPr lang="en-US" sz="2400" dirty="0">
              <a:ea typeface="Calibri" panose="020F0502020204030204"/>
              <a:cs typeface="Calibri"/>
            </a:endParaRPr>
          </a:p>
          <a:p>
            <a:endParaRPr lang="en-US" sz="2400" dirty="0">
              <a:ea typeface="Calibri" panose="020F0502020204030204"/>
              <a:cs typeface="Calibri"/>
            </a:endParaRPr>
          </a:p>
        </p:txBody>
      </p:sp>
      <p:sp>
        <p:nvSpPr>
          <p:cNvPr id="2" name="Title 1">
            <a:extLst>
              <a:ext uri="{FF2B5EF4-FFF2-40B4-BE49-F238E27FC236}">
                <a16:creationId xmlns:a16="http://schemas.microsoft.com/office/drawing/2014/main" id="{7A543957-1ACD-660B-BC0A-1C99E0AA8504}"/>
              </a:ext>
            </a:extLst>
          </p:cNvPr>
          <p:cNvSpPr>
            <a:spLocks noGrp="1"/>
          </p:cNvSpPr>
          <p:nvPr>
            <p:ph type="title"/>
          </p:nvPr>
        </p:nvSpPr>
        <p:spPr>
          <a:xfrm>
            <a:off x="93306" y="122529"/>
            <a:ext cx="11260494" cy="857185"/>
          </a:xfrm>
        </p:spPr>
        <p:txBody>
          <a:bodyPr>
            <a:normAutofit/>
          </a:bodyPr>
          <a:lstStyle/>
          <a:p>
            <a:pPr algn="ctr"/>
            <a:r>
              <a:rPr lang="en-US" sz="4000" b="1" dirty="0">
                <a:ea typeface="+mn-ea"/>
                <a:cs typeface="Calibri"/>
              </a:rPr>
              <a:t>Reliability</a:t>
            </a:r>
            <a:endParaRPr lang="en-US" sz="4000" b="1" dirty="0">
              <a:cs typeface="Calibri Light"/>
            </a:endParaRPr>
          </a:p>
        </p:txBody>
      </p:sp>
    </p:spTree>
    <p:extLst>
      <p:ext uri="{BB962C8B-B14F-4D97-AF65-F5344CB8AC3E}">
        <p14:creationId xmlns:p14="http://schemas.microsoft.com/office/powerpoint/2010/main" val="266318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531846" y="326571"/>
            <a:ext cx="11364686" cy="6176865"/>
          </a:xfrm>
        </p:spPr>
        <p:txBody>
          <a:bodyPr>
            <a:noAutofit/>
          </a:bodyPr>
          <a:lstStyle/>
          <a:p>
            <a:pPr marL="0" indent="0">
              <a:buNone/>
            </a:pPr>
            <a:r>
              <a:rPr lang="en-US" sz="3200" b="1" dirty="0">
                <a:latin typeface="+mj-lt"/>
                <a:cs typeface="Calibri"/>
              </a:rPr>
              <a:t>Tactics and Patterns:</a:t>
            </a:r>
            <a:endParaRPr lang="en-US" sz="3200" b="1" dirty="0">
              <a:solidFill>
                <a:srgbClr val="242424"/>
              </a:solidFill>
              <a:latin typeface="+mj-lt"/>
              <a:ea typeface="+mn-lt"/>
              <a:cs typeface="+mn-lt"/>
            </a:endParaRPr>
          </a:p>
          <a:p>
            <a:pPr marL="228600" lvl="1">
              <a:spcBef>
                <a:spcPts val="1000"/>
              </a:spcBef>
            </a:pPr>
            <a:r>
              <a:rPr lang="en-US" sz="2000" b="1" dirty="0">
                <a:ea typeface="+mn-lt"/>
                <a:cs typeface="+mn-lt"/>
              </a:rPr>
              <a:t>Exception Handling: </a:t>
            </a:r>
            <a:r>
              <a:rPr lang="en-US" sz="2000" dirty="0">
                <a:ea typeface="+mn-lt"/>
                <a:cs typeface="+mn-lt"/>
              </a:rPr>
              <a:t>(On error Continue Scope) The errors (inaccurate data from sensor) are handled in a way that the bad or failure event are parsed as same a successful event. Making sure that system is not missing any bad data.</a:t>
            </a:r>
          </a:p>
          <a:p>
            <a:pPr marL="228600" lvl="1">
              <a:spcBef>
                <a:spcPts val="1000"/>
              </a:spcBef>
            </a:pPr>
            <a:r>
              <a:rPr lang="en-US" sz="2000" b="1" dirty="0">
                <a:ea typeface="+mn-lt"/>
                <a:cs typeface="+mn-lt"/>
              </a:rPr>
              <a:t>Timestamp: </a:t>
            </a:r>
            <a:r>
              <a:rPr lang="en-US" sz="2000" dirty="0">
                <a:ea typeface="+mn-lt"/>
                <a:cs typeface="+mn-lt"/>
              </a:rPr>
              <a:t>This is a distributed message-passing system. As sensor data passing through Receiver and Processing micro service is assigned a system time stamp to ensure sequence of operations. This tactic is used to detect incorrect sequences of events.</a:t>
            </a:r>
          </a:p>
          <a:p>
            <a:r>
              <a:rPr lang="en-US" sz="2000" b="1" dirty="0">
                <a:ea typeface="+mn-lt"/>
                <a:cs typeface="+mn-lt"/>
              </a:rPr>
              <a:t>Redundancy by flag mechanism: </a:t>
            </a:r>
            <a:r>
              <a:rPr lang="en-US" sz="2000" dirty="0">
                <a:ea typeface="+mn-lt"/>
                <a:cs typeface="+mn-lt"/>
              </a:rPr>
              <a:t>While data retrieval process the flag is turned off only when the 100% data transaction is completed making the system highly reliable on Atomic nature.</a:t>
            </a:r>
          </a:p>
          <a:p>
            <a:r>
              <a:rPr lang="en-US" sz="2000" dirty="0">
                <a:ea typeface="+mn-lt"/>
                <a:cs typeface="+mn-lt"/>
              </a:rPr>
              <a:t> </a:t>
            </a:r>
            <a:r>
              <a:rPr lang="en-US" sz="2000" b="1" dirty="0">
                <a:ea typeface="+mn-lt"/>
                <a:cs typeface="+mn-lt"/>
              </a:rPr>
              <a:t>Fault Isolation and Containment: </a:t>
            </a:r>
            <a:r>
              <a:rPr lang="en-US" sz="2000" dirty="0">
                <a:ea typeface="+mn-lt"/>
                <a:cs typeface="+mn-lt"/>
              </a:rPr>
              <a:t>Using EDA and microservices inherently provides fault isolation making sure that failures in one part of the system don't propagate to other components as failures. Events act as independent messages, allowing for fault isolation and containment.</a:t>
            </a:r>
          </a:p>
          <a:p>
            <a:r>
              <a:rPr lang="en-US" sz="2000" b="1" dirty="0">
                <a:ea typeface="+mn-lt"/>
                <a:cs typeface="+mn-lt"/>
              </a:rPr>
              <a:t>Redundancy in Storage Management: </a:t>
            </a:r>
            <a:r>
              <a:rPr lang="en-US" sz="2000" dirty="0">
                <a:ea typeface="+mn-lt"/>
                <a:cs typeface="+mn-lt"/>
              </a:rPr>
              <a:t>System uses redundancy in the storage approach by overwriting old data if storage space exceeds its limit, enabling consistent data availability for the past 10 hours</a:t>
            </a:r>
          </a:p>
          <a:p>
            <a:r>
              <a:rPr lang="en-US" sz="2000" b="1" dirty="0">
                <a:ea typeface="+mn-lt"/>
                <a:cs typeface="+mn-lt"/>
              </a:rPr>
              <a:t>Queue Mechanism: </a:t>
            </a:r>
            <a:r>
              <a:rPr lang="en-US" sz="2000" dirty="0">
                <a:ea typeface="+mn-lt"/>
                <a:cs typeface="+mn-lt"/>
              </a:rPr>
              <a:t>Basically, queue implementation adheres to Queue + DLQ(Dead Letter Queue) Mechanism, where DLQ captures the failed event but in this system the failures are not differentiated form successful events making stand alone FIFO queue reliable on enqueue and dequeue the events without filtering.</a:t>
            </a:r>
          </a:p>
          <a:p>
            <a:pPr marL="0" indent="0">
              <a:buNone/>
            </a:pPr>
            <a:endParaRPr lang="en-US" sz="1800" dirty="0">
              <a:ea typeface="+mn-lt"/>
              <a:cs typeface="+mn-lt"/>
            </a:endParaRPr>
          </a:p>
          <a:p>
            <a:pPr marL="457200" lvl="1" indent="0">
              <a:buNone/>
            </a:pPr>
            <a:endParaRPr lang="en-US" sz="1400" b="1" dirty="0">
              <a:solidFill>
                <a:srgbClr val="242424"/>
              </a:solidFill>
              <a:ea typeface="+mn-lt"/>
              <a:cs typeface="+mn-lt"/>
            </a:endParaRPr>
          </a:p>
          <a:p>
            <a:pPr lvl="1">
              <a:buFont typeface="Courier New" panose="020B0604020202020204" pitchFamily="34" charset="0"/>
              <a:buChar char="o"/>
            </a:pPr>
            <a:endParaRPr lang="en-US" sz="1800" dirty="0">
              <a:ea typeface="+mn-lt"/>
              <a:cs typeface="+mn-lt"/>
            </a:endParaRPr>
          </a:p>
        </p:txBody>
      </p:sp>
    </p:spTree>
    <p:extLst>
      <p:ext uri="{BB962C8B-B14F-4D97-AF65-F5344CB8AC3E}">
        <p14:creationId xmlns:p14="http://schemas.microsoft.com/office/powerpoint/2010/main" val="3571784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636038" y="1184988"/>
            <a:ext cx="11260494" cy="5318448"/>
          </a:xfrm>
        </p:spPr>
        <p:txBody>
          <a:bodyPr>
            <a:noAutofit/>
          </a:bodyPr>
          <a:lstStyle/>
          <a:p>
            <a:pPr algn="l">
              <a:buFont typeface="Arial" panose="020B0604020202020204" pitchFamily="34" charset="0"/>
              <a:buChar char="•"/>
            </a:pPr>
            <a:r>
              <a:rPr lang="en-US" b="1" i="0" dirty="0">
                <a:effectLst/>
                <a:latin typeface="Söhne"/>
              </a:rPr>
              <a:t>Reliability vs. Performance:</a:t>
            </a:r>
          </a:p>
          <a:p>
            <a:pPr marL="0" indent="0" algn="l">
              <a:buNone/>
            </a:pPr>
            <a:r>
              <a:rPr lang="en-US" b="0" i="0" dirty="0">
                <a:solidFill>
                  <a:srgbClr val="0F0F0F"/>
                </a:solidFill>
                <a:effectLst/>
              </a:rPr>
              <a:t>Overemphasis on reliability tactics might impact system </a:t>
            </a:r>
            <a:r>
              <a:rPr lang="en-US" dirty="0">
                <a:solidFill>
                  <a:srgbClr val="0F0F0F"/>
                </a:solidFill>
              </a:rPr>
              <a:t>p</a:t>
            </a:r>
            <a:r>
              <a:rPr lang="en-US" b="0" i="0" dirty="0">
                <a:solidFill>
                  <a:srgbClr val="0F0F0F"/>
                </a:solidFill>
                <a:effectLst/>
              </a:rPr>
              <a:t>erformance. Ensuring high reliability through redundant mechanisms and atomic transactions might introduce additional processing overhead, potentially impacting the system's overall performance or responsiveness. </a:t>
            </a:r>
          </a:p>
          <a:p>
            <a:pPr marL="0" indent="0" algn="l">
              <a:buNone/>
            </a:pPr>
            <a:endParaRPr lang="en-US" b="0" i="0" dirty="0">
              <a:solidFill>
                <a:srgbClr val="0F0F0F"/>
              </a:solidFill>
              <a:effectLst/>
            </a:endParaRPr>
          </a:p>
          <a:p>
            <a:pPr algn="l">
              <a:buFont typeface="Arial" panose="020B0604020202020204" pitchFamily="34" charset="0"/>
              <a:buChar char="•"/>
            </a:pPr>
            <a:r>
              <a:rPr lang="en-US" b="1" i="0" dirty="0">
                <a:effectLst/>
                <a:latin typeface="Söhne"/>
              </a:rPr>
              <a:t>Reliability vs. Storage Efficiency:</a:t>
            </a:r>
            <a:endParaRPr lang="en-US" sz="2400" dirty="0">
              <a:latin typeface="Söhne"/>
            </a:endParaRPr>
          </a:p>
          <a:p>
            <a:pPr marL="0" indent="0" algn="l">
              <a:buNone/>
            </a:pPr>
            <a:r>
              <a:rPr lang="en-US" sz="2800" dirty="0">
                <a:solidFill>
                  <a:srgbClr val="0F0F0F"/>
                </a:solidFill>
              </a:rPr>
              <a:t>Overwriting old data to ensure availability for a specific duration might sacrifice the storage of potentially valuable historical information, impacting storage efficiency. But the requirement elicitation has reasoned that it is fine to remove old data.</a:t>
            </a:r>
          </a:p>
        </p:txBody>
      </p:sp>
      <p:sp>
        <p:nvSpPr>
          <p:cNvPr id="2" name="Title 1">
            <a:extLst>
              <a:ext uri="{FF2B5EF4-FFF2-40B4-BE49-F238E27FC236}">
                <a16:creationId xmlns:a16="http://schemas.microsoft.com/office/drawing/2014/main" id="{7A543957-1ACD-660B-BC0A-1C99E0AA8504}"/>
              </a:ext>
            </a:extLst>
          </p:cNvPr>
          <p:cNvSpPr>
            <a:spLocks noGrp="1"/>
          </p:cNvSpPr>
          <p:nvPr>
            <p:ph type="title"/>
          </p:nvPr>
        </p:nvSpPr>
        <p:spPr>
          <a:xfrm>
            <a:off x="93306" y="122529"/>
            <a:ext cx="11260494" cy="857185"/>
          </a:xfrm>
        </p:spPr>
        <p:txBody>
          <a:bodyPr>
            <a:normAutofit/>
          </a:bodyPr>
          <a:lstStyle/>
          <a:p>
            <a:r>
              <a:rPr lang="en-US" sz="4000" b="1" dirty="0"/>
              <a:t>Trade offs</a:t>
            </a:r>
            <a:endParaRPr lang="en-US" sz="4000" b="1" dirty="0">
              <a:cs typeface="Calibri Light"/>
            </a:endParaRPr>
          </a:p>
        </p:txBody>
      </p:sp>
    </p:spTree>
    <p:extLst>
      <p:ext uri="{BB962C8B-B14F-4D97-AF65-F5344CB8AC3E}">
        <p14:creationId xmlns:p14="http://schemas.microsoft.com/office/powerpoint/2010/main" val="100103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531846" y="979714"/>
            <a:ext cx="11364686" cy="5523722"/>
          </a:xfrm>
        </p:spPr>
        <p:txBody>
          <a:bodyPr>
            <a:noAutofit/>
          </a:bodyPr>
          <a:lstStyle/>
          <a:p>
            <a:pPr marL="457200" indent="-457200">
              <a:buAutoNum type="arabicPeriod"/>
            </a:pPr>
            <a:r>
              <a:rPr lang="en-US" sz="2400" dirty="0">
                <a:ea typeface="+mn-lt"/>
                <a:cs typeface="+mn-lt"/>
              </a:rPr>
              <a:t>Maintainability comes into picture when there is a Future update ,bug fixes or any ICD formats change.</a:t>
            </a:r>
          </a:p>
          <a:p>
            <a:pPr marL="457200" indent="-457200">
              <a:buAutoNum type="arabicPeriod"/>
            </a:pPr>
            <a:r>
              <a:rPr lang="en-US" sz="2400" dirty="0">
                <a:ea typeface="+mn-lt"/>
                <a:cs typeface="+mn-lt"/>
              </a:rPr>
              <a:t>Microservices architecture provides a modular approach, breaking down the system into independently deployable services. This separation of concerns allows each microservice to focus on specific functionality, promoting maintainability by isolating changes to individual components.</a:t>
            </a:r>
          </a:p>
          <a:p>
            <a:pPr marL="457200" indent="-457200">
              <a:buAutoNum type="arabicPeriod"/>
            </a:pPr>
            <a:r>
              <a:rPr lang="en-US" sz="2400" dirty="0">
                <a:solidFill>
                  <a:schemeClr val="tx1">
                    <a:lumMod val="95000"/>
                    <a:lumOff val="5000"/>
                  </a:schemeClr>
                </a:solidFill>
                <a:ea typeface="+mn-lt"/>
                <a:cs typeface="+mn-lt"/>
              </a:rPr>
              <a:t>The adherence of the aviation data acquisition system to Interface Controlled Document (ICD) documentation ensures standardized communication protocols in which Modifiability plays a significant role by enabling easy updates and modular changes to respond to dynamic aviation requirements and new technologies.</a:t>
            </a:r>
          </a:p>
          <a:p>
            <a:pPr marL="457200" indent="-457200">
              <a:buFont typeface="Arial" panose="020B0604020202020204" pitchFamily="34" charset="0"/>
              <a:buAutoNum type="arabicPeriod"/>
            </a:pPr>
            <a:r>
              <a:rPr lang="en-US" sz="2400" dirty="0">
                <a:ea typeface="+mn-lt"/>
                <a:cs typeface="+mn-lt"/>
              </a:rPr>
              <a:t>Adopting NoSQL storage improves modifiability by reducing bug issues related to storage capacity monitoring and deletion mechanisms. This ability to change ensures that the system meets data retention standards while maintaining performance throughout changes.</a:t>
            </a:r>
            <a:endParaRPr lang="en-US" sz="2400" dirty="0">
              <a:ea typeface="Calibri"/>
              <a:cs typeface="Calibri"/>
            </a:endParaRPr>
          </a:p>
          <a:p>
            <a:pPr marL="0" indent="0">
              <a:buNone/>
            </a:pPr>
            <a:endParaRPr lang="en-US" sz="2400" dirty="0">
              <a:cs typeface="Calibri"/>
            </a:endParaRPr>
          </a:p>
          <a:p>
            <a:pPr marL="0" indent="0">
              <a:buNone/>
            </a:pPr>
            <a:endParaRPr lang="en-US" sz="2400" dirty="0">
              <a:ea typeface="Calibri" panose="020F0502020204030204"/>
              <a:cs typeface="Calibri" panose="020F0502020204030204"/>
            </a:endParaRPr>
          </a:p>
          <a:p>
            <a:pPr>
              <a:buNone/>
            </a:pPr>
            <a:endParaRPr lang="en-US" sz="2400" dirty="0">
              <a:ea typeface="Calibri" panose="020F0502020204030204"/>
              <a:cs typeface="Calibri" panose="020F0502020204030204"/>
            </a:endParaRPr>
          </a:p>
          <a:p>
            <a:pPr>
              <a:buNone/>
            </a:pPr>
            <a:endParaRPr lang="en-US" sz="2400" dirty="0">
              <a:ea typeface="Calibri" panose="020F0502020204030204"/>
              <a:cs typeface="Calibri" panose="020F0502020204030204"/>
            </a:endParaRPr>
          </a:p>
          <a:p>
            <a:pPr marL="0" indent="0">
              <a:buNone/>
            </a:pPr>
            <a:endParaRPr lang="en-US" sz="2400" dirty="0">
              <a:ea typeface="Calibri" panose="020F0502020204030204"/>
              <a:cs typeface="Calibri" panose="020F0502020204030204"/>
            </a:endParaRPr>
          </a:p>
        </p:txBody>
      </p:sp>
      <p:sp>
        <p:nvSpPr>
          <p:cNvPr id="2" name="Title 1">
            <a:extLst>
              <a:ext uri="{FF2B5EF4-FFF2-40B4-BE49-F238E27FC236}">
                <a16:creationId xmlns:a16="http://schemas.microsoft.com/office/drawing/2014/main" id="{7A543957-1ACD-660B-BC0A-1C99E0AA8504}"/>
              </a:ext>
            </a:extLst>
          </p:cNvPr>
          <p:cNvSpPr>
            <a:spLocks noGrp="1"/>
          </p:cNvSpPr>
          <p:nvPr>
            <p:ph type="title"/>
          </p:nvPr>
        </p:nvSpPr>
        <p:spPr>
          <a:xfrm>
            <a:off x="93306" y="122529"/>
            <a:ext cx="11260494" cy="857185"/>
          </a:xfrm>
        </p:spPr>
        <p:txBody>
          <a:bodyPr>
            <a:normAutofit/>
          </a:bodyPr>
          <a:lstStyle/>
          <a:p>
            <a:pPr algn="ctr"/>
            <a:r>
              <a:rPr lang="en-US" sz="4000" b="1" dirty="0">
                <a:ea typeface="+mn-lt"/>
                <a:cs typeface="+mn-lt"/>
              </a:rPr>
              <a:t>Maintainability</a:t>
            </a:r>
            <a:endParaRPr lang="en-US" sz="4000" b="1" dirty="0">
              <a:cs typeface="Calibri Light"/>
            </a:endParaRPr>
          </a:p>
        </p:txBody>
      </p:sp>
    </p:spTree>
    <p:extLst>
      <p:ext uri="{BB962C8B-B14F-4D97-AF65-F5344CB8AC3E}">
        <p14:creationId xmlns:p14="http://schemas.microsoft.com/office/powerpoint/2010/main" val="2096602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531846" y="447869"/>
            <a:ext cx="11364686" cy="6055567"/>
          </a:xfrm>
        </p:spPr>
        <p:txBody>
          <a:bodyPr>
            <a:noAutofit/>
          </a:bodyPr>
          <a:lstStyle/>
          <a:p>
            <a:pPr>
              <a:buNone/>
            </a:pPr>
            <a:r>
              <a:rPr lang="en-US" sz="3200" b="1" dirty="0">
                <a:latin typeface="Times New Roman"/>
                <a:cs typeface="Calibri"/>
              </a:rPr>
              <a:t>Tactics and Patterns:</a:t>
            </a:r>
            <a:endParaRPr lang="en-US" sz="1800" dirty="0">
              <a:cs typeface="Calibri"/>
            </a:endParaRPr>
          </a:p>
          <a:p>
            <a:pPr>
              <a:buNone/>
            </a:pPr>
            <a:r>
              <a:rPr lang="en-US" sz="1800" b="1" dirty="0">
                <a:cs typeface="Calibri"/>
              </a:rPr>
              <a:t>Modular Microservices Architecture:</a:t>
            </a:r>
          </a:p>
          <a:p>
            <a:pPr algn="l">
              <a:buFont typeface="Arial" panose="020B0604020202020204" pitchFamily="34" charset="0"/>
              <a:buChar char="•"/>
            </a:pPr>
            <a:r>
              <a:rPr lang="en-US" sz="1800" dirty="0">
                <a:ea typeface="+mn-lt"/>
                <a:cs typeface="+mn-lt"/>
              </a:rPr>
              <a:t>Breaking down the system into discrete microservices (e.g., Data Receiver and Processor, Storage Management, Data Retrieval and Access Control) promotes maintainability. Microservices allow independent development, deployment, and maintenance of each component. Modifications or updates to a single microservice won't affect the entire system, enhancing maintainability.</a:t>
            </a:r>
          </a:p>
          <a:p>
            <a:pPr>
              <a:buNone/>
            </a:pPr>
            <a:r>
              <a:rPr lang="en-US" sz="1800" b="1" dirty="0">
                <a:cs typeface="Calibri"/>
              </a:rPr>
              <a:t>Event-Driven Architecture (EDA) Principles:</a:t>
            </a:r>
          </a:p>
          <a:p>
            <a:pPr algn="l">
              <a:buFont typeface="Arial" panose="020B0604020202020204" pitchFamily="34" charset="0"/>
              <a:buChar char="•"/>
            </a:pPr>
            <a:r>
              <a:rPr lang="en-US" sz="1800" dirty="0">
                <a:ea typeface="+mn-lt"/>
                <a:cs typeface="+mn-lt"/>
              </a:rPr>
              <a:t>Leveraging EDA concepts (event processors, consumers) to handle events and interactions between microservices. EDA fosters loose coupling between components, enabling easier maintenance by decoupling event producers from consumers. Changes in one component's behavior won't heavily impact others, ensuring maintainability.</a:t>
            </a:r>
          </a:p>
          <a:p>
            <a:pPr>
              <a:buNone/>
            </a:pPr>
            <a:r>
              <a:rPr lang="en-US" sz="1800" b="1" dirty="0">
                <a:cs typeface="Calibri"/>
              </a:rPr>
              <a:t>Composite Microservices and Coarse-Grained Services:</a:t>
            </a:r>
          </a:p>
          <a:p>
            <a:r>
              <a:rPr lang="en-US" sz="1800" dirty="0">
                <a:ea typeface="+mn-lt"/>
                <a:cs typeface="+mn-lt"/>
              </a:rPr>
              <a:t>Employing composite microservices or coarse-grained services like the Data Receiver and Processor Microservice combining multiple functionalities. Combining functionalities into a single service promotes maintainability by reducing complexity, and dependencies, and simplifying maintenance tasks and updates. </a:t>
            </a:r>
          </a:p>
          <a:p>
            <a:pPr marL="0" indent="0">
              <a:buNone/>
            </a:pPr>
            <a:r>
              <a:rPr lang="en-US" sz="1800" b="1" dirty="0">
                <a:latin typeface="Söhne"/>
              </a:rPr>
              <a:t> </a:t>
            </a:r>
            <a:r>
              <a:rPr lang="en-US" sz="1800" b="1" dirty="0">
                <a:cs typeface="Calibri"/>
              </a:rPr>
              <a:t>Atomic Transactions and Data Deletion Strategies :</a:t>
            </a:r>
          </a:p>
          <a:p>
            <a:r>
              <a:rPr lang="en-US" sz="1800" dirty="0">
                <a:ea typeface="+mn-lt"/>
                <a:cs typeface="+mn-lt"/>
              </a:rPr>
              <a:t>Implementing atomic transactions during data retrieval and controlled data deletion post-retrieval. Atomic transactions ensure data consistency and reliability, while controlled data deletion strategies provide maintainability by facilitating efficient and controlled removal of outdated data.  </a:t>
            </a:r>
            <a:br>
              <a:rPr lang="en-US" sz="1800" dirty="0">
                <a:cs typeface="Calibri" panose="020F0502020204030204"/>
              </a:rPr>
            </a:br>
            <a:endParaRPr lang="en-US" sz="1800" dirty="0"/>
          </a:p>
        </p:txBody>
      </p:sp>
    </p:spTree>
    <p:extLst>
      <p:ext uri="{BB962C8B-B14F-4D97-AF65-F5344CB8AC3E}">
        <p14:creationId xmlns:p14="http://schemas.microsoft.com/office/powerpoint/2010/main" val="1385839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531846" y="979714"/>
            <a:ext cx="11364686" cy="3097764"/>
          </a:xfrm>
        </p:spPr>
        <p:txBody>
          <a:bodyPr>
            <a:noAutofit/>
          </a:bodyPr>
          <a:lstStyle/>
          <a:p>
            <a:pPr marL="0" indent="0" algn="l">
              <a:buNone/>
            </a:pPr>
            <a:r>
              <a:rPr lang="en-US" sz="2400" b="1" i="0" dirty="0">
                <a:effectLst/>
                <a:latin typeface="Söhne"/>
              </a:rPr>
              <a:t>Maintainability Vs Performance</a:t>
            </a:r>
          </a:p>
          <a:p>
            <a:pPr marL="0" indent="0" algn="l">
              <a:buNone/>
            </a:pPr>
            <a:r>
              <a:rPr lang="en-US" sz="2400" b="0" i="0" dirty="0">
                <a:effectLst/>
                <a:latin typeface="Söhne"/>
              </a:rPr>
              <a:t>Having a well separated microservices enhances system maintainability.</a:t>
            </a:r>
          </a:p>
          <a:p>
            <a:pPr marL="0" indent="0" algn="l">
              <a:buNone/>
            </a:pPr>
            <a:r>
              <a:rPr lang="en-US" sz="2400" b="0" i="0" dirty="0">
                <a:effectLst/>
                <a:latin typeface="Söhne"/>
              </a:rPr>
              <a:t>At the same time implementing communication between micro services will optimize for performance.</a:t>
            </a:r>
          </a:p>
          <a:p>
            <a:endParaRPr lang="en-US" sz="2400" dirty="0"/>
          </a:p>
        </p:txBody>
      </p:sp>
      <p:sp>
        <p:nvSpPr>
          <p:cNvPr id="2" name="Title 1">
            <a:extLst>
              <a:ext uri="{FF2B5EF4-FFF2-40B4-BE49-F238E27FC236}">
                <a16:creationId xmlns:a16="http://schemas.microsoft.com/office/drawing/2014/main" id="{7A543957-1ACD-660B-BC0A-1C99E0AA8504}"/>
              </a:ext>
            </a:extLst>
          </p:cNvPr>
          <p:cNvSpPr>
            <a:spLocks noGrp="1"/>
          </p:cNvSpPr>
          <p:nvPr>
            <p:ph type="title"/>
          </p:nvPr>
        </p:nvSpPr>
        <p:spPr>
          <a:xfrm>
            <a:off x="93306" y="122529"/>
            <a:ext cx="11260494" cy="857185"/>
          </a:xfrm>
        </p:spPr>
        <p:txBody>
          <a:bodyPr>
            <a:normAutofit/>
          </a:bodyPr>
          <a:lstStyle/>
          <a:p>
            <a:pPr algn="ctr"/>
            <a:r>
              <a:rPr lang="en-US" sz="4000" b="1" dirty="0">
                <a:ea typeface="+mn-ea"/>
                <a:cs typeface="+mn-cs"/>
              </a:rPr>
              <a:t>Trade offs</a:t>
            </a:r>
          </a:p>
        </p:txBody>
      </p:sp>
    </p:spTree>
    <p:extLst>
      <p:ext uri="{BB962C8B-B14F-4D97-AF65-F5344CB8AC3E}">
        <p14:creationId xmlns:p14="http://schemas.microsoft.com/office/powerpoint/2010/main" val="3230344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fontScale="90000"/>
          </a:bodyPr>
          <a:lstStyle/>
          <a:p>
            <a:r>
              <a:rPr lang="en-US" kern="1200">
                <a:latin typeface="+mj-lt"/>
                <a:ea typeface="+mj-ea"/>
                <a:cs typeface="+mj-cs"/>
              </a:rPr>
              <a:t>QA Scenarios : </a:t>
            </a:r>
            <a:r>
              <a:rPr lang="en-US"/>
              <a:t>Performance</a:t>
            </a:r>
            <a:br>
              <a:rPr lang="en-US" sz="2200"/>
            </a:br>
            <a:r>
              <a:rPr lang="en-US" sz="2200"/>
              <a:t>Scenario : Retrieve and store sensor data with average latency</a:t>
            </a:r>
            <a:endParaRPr lang="en-US" sz="2200" kern="1200">
              <a:latin typeface="+mj-lt"/>
              <a:ea typeface="+mj-ea"/>
              <a:cs typeface="+mj-cs"/>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566351" y="3078891"/>
          <a:ext cx="11317960" cy="4125246"/>
        </p:xfrm>
        <a:graphic>
          <a:graphicData uri="http://schemas.openxmlformats.org/drawingml/2006/table">
            <a:tbl>
              <a:tblPr firstRow="1" firstCol="1" bandRow="1">
                <a:noFill/>
                <a:tableStyleId>{5C22544A-7EE6-4342-B048-85BDC9FD1C3A}</a:tableStyleId>
              </a:tblPr>
              <a:tblGrid>
                <a:gridCol w="2148728">
                  <a:extLst>
                    <a:ext uri="{9D8B030D-6E8A-4147-A177-3AD203B41FA5}">
                      <a16:colId xmlns:a16="http://schemas.microsoft.com/office/drawing/2014/main" val="2169652650"/>
                    </a:ext>
                  </a:extLst>
                </a:gridCol>
                <a:gridCol w="3980709">
                  <a:extLst>
                    <a:ext uri="{9D8B030D-6E8A-4147-A177-3AD203B41FA5}">
                      <a16:colId xmlns:a16="http://schemas.microsoft.com/office/drawing/2014/main" val="805817204"/>
                    </a:ext>
                  </a:extLst>
                </a:gridCol>
                <a:gridCol w="5188523">
                  <a:extLst>
                    <a:ext uri="{9D8B030D-6E8A-4147-A177-3AD203B41FA5}">
                      <a16:colId xmlns:a16="http://schemas.microsoft.com/office/drawing/2014/main" val="3628845589"/>
                    </a:ext>
                  </a:extLst>
                </a:gridCol>
              </a:tblGrid>
              <a:tr h="339810">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489516">
                <a:tc>
                  <a:txBody>
                    <a:bodyPr/>
                    <a:lstStyle/>
                    <a:p>
                      <a:r>
                        <a:rPr lang="en-US" sz="1300" b="1" cap="none" spc="0">
                          <a:solidFill>
                            <a:schemeClr val="tx1"/>
                          </a:solidFill>
                          <a:effectLst/>
                        </a:rPr>
                        <a:t>Source</a:t>
                      </a:r>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Real-time data from aircraft sensors</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Sensor data</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extLst>
                  <a:ext uri="{0D108BD9-81ED-4DB2-BD59-A6C34878D82A}">
                    <a16:rowId xmlns:a16="http://schemas.microsoft.com/office/drawing/2014/main" val="413653833"/>
                  </a:ext>
                </a:extLst>
              </a:tr>
              <a:tr h="620052">
                <a:tc>
                  <a:txBody>
                    <a:bodyPr/>
                    <a:lstStyle/>
                    <a:p>
                      <a:r>
                        <a:rPr lang="en-US" sz="1300" b="1" cap="none" spc="0">
                          <a:solidFill>
                            <a:schemeClr val="tx1"/>
                          </a:solidFill>
                          <a:effectLst/>
                        </a:rPr>
                        <a:t>Stimulus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Continuous and high-volume data stream from aircraft sensors</a:t>
                      </a:r>
                      <a:endParaRPr lang="en-US" sz="1300"/>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tc>
                  <a:txBody>
                    <a:bodyPr/>
                    <a:lstStyle/>
                    <a:p>
                      <a:pPr lvl="0">
                        <a:buNone/>
                      </a:pPr>
                      <a:r>
                        <a:rPr lang="en-US" sz="1300" b="0" i="0" u="none" strike="noStrike" cap="none" spc="0" noProof="0">
                          <a:solidFill>
                            <a:schemeClr val="tx1"/>
                          </a:solidFill>
                          <a:effectLst/>
                          <a:latin typeface="Calibri"/>
                        </a:rPr>
                        <a:t>Demand for informed decisions about efficiently processing the sensor data.</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extLst>
                  <a:ext uri="{0D108BD9-81ED-4DB2-BD59-A6C34878D82A}">
                    <a16:rowId xmlns:a16="http://schemas.microsoft.com/office/drawing/2014/main" val="1403860590"/>
                  </a:ext>
                </a:extLst>
              </a:tr>
              <a:tr h="2316891">
                <a:tc>
                  <a:txBody>
                    <a:bodyPr/>
                    <a:lstStyle/>
                    <a:p>
                      <a:r>
                        <a:rPr lang="en-US" sz="1300" b="1" cap="none" spc="0">
                          <a:solidFill>
                            <a:schemeClr val="tx1"/>
                          </a:solidFill>
                          <a:effectLst/>
                        </a:rPr>
                        <a:t>Artifacts</a:t>
                      </a:r>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Microservices architecture, Event-Driven principles, and Ethernet link</a:t>
                      </a:r>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rPr>
                        <a:t> Microservices Architecture:</a:t>
                      </a:r>
                      <a:r>
                        <a:rPr lang="en-US" sz="1300" b="0" i="0" u="none" strike="noStrike" cap="none" spc="0" noProof="0">
                          <a:solidFill>
                            <a:schemeClr val="tx1"/>
                          </a:solidFill>
                          <a:effectLst/>
                        </a:rPr>
                        <a:t> decomposes the system into small, independent services</a:t>
                      </a:r>
                      <a:endParaRPr lang="en-US" sz="1300" b="0" i="0" u="none" strike="noStrike" cap="none" spc="0" noProof="0">
                        <a:solidFill>
                          <a:srgbClr val="000000"/>
                        </a:solidFill>
                        <a:effectLst/>
                      </a:endParaRPr>
                    </a:p>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rPr>
                        <a:t> Event-Driven Architecture:</a:t>
                      </a:r>
                      <a:r>
                        <a:rPr lang="en-US" sz="1300" b="0" i="0" u="none" strike="noStrike" cap="none" spc="0" noProof="0">
                          <a:solidFill>
                            <a:schemeClr val="tx1"/>
                          </a:solidFill>
                          <a:effectLst/>
                        </a:rPr>
                        <a:t> decouples services and enables asynchronous communication</a:t>
                      </a:r>
                      <a:endParaRPr lang="en-US"/>
                    </a:p>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rPr>
                        <a:t> High-Speed Ethernet Link:</a:t>
                      </a:r>
                      <a:r>
                        <a:rPr lang="en-US" sz="1300" b="0" i="0" u="none" strike="noStrike" cap="none" spc="0" noProof="0">
                          <a:solidFill>
                            <a:schemeClr val="tx1"/>
                          </a:solidFill>
                          <a:effectLst/>
                        </a:rPr>
                        <a:t> ensures that data can be retrieved from sensors quickly</a:t>
                      </a:r>
                      <a:endParaRPr lang="en-US"/>
                    </a:p>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rPr>
                        <a:t> Processor Selection:</a:t>
                      </a:r>
                      <a:r>
                        <a:rPr lang="en-US" sz="1300" b="0" i="0" u="none" strike="noStrike" cap="none" spc="0" noProof="0">
                          <a:solidFill>
                            <a:schemeClr val="tx1"/>
                          </a:solidFill>
                          <a:effectLst/>
                        </a:rPr>
                        <a:t> crucial for handling the high-volume data stream</a:t>
                      </a:r>
                      <a:endParaRPr lang="en-US"/>
                    </a:p>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rPr>
                        <a:t> Processor Recommendations:</a:t>
                      </a:r>
                      <a:r>
                        <a:rPr lang="en-US" sz="1300" b="0" i="0" u="none" strike="noStrike" cap="none" spc="0" noProof="0">
                          <a:solidFill>
                            <a:schemeClr val="tx1"/>
                          </a:solidFill>
                          <a:effectLst/>
                        </a:rPr>
                        <a:t> Intel Core i5-12600K, AMD Ryzen 5 5600X, Apple M1 Max</a:t>
                      </a:r>
                      <a:endParaRPr lang="en-US" sz="1300"/>
                    </a:p>
                    <a:p>
                      <a:pPr marL="0" lvl="0" indent="0" algn="l">
                        <a:lnSpc>
                          <a:spcPct val="100000"/>
                        </a:lnSpc>
                        <a:spcBef>
                          <a:spcPts val="0"/>
                        </a:spcBef>
                        <a:spcAft>
                          <a:spcPts val="0"/>
                        </a:spcAft>
                        <a:buFont typeface="Arial"/>
                        <a:buChar char="•"/>
                      </a:pPr>
                      <a:r>
                        <a:rPr lang="en-US" sz="1300" b="1" i="0" u="none" strike="noStrike" cap="none" spc="0" noProof="0">
                          <a:solidFill>
                            <a:schemeClr val="tx1"/>
                          </a:solidFill>
                          <a:effectLst/>
                          <a:latin typeface="Calibri"/>
                        </a:rPr>
                        <a:t> Data Retrieval Time:</a:t>
                      </a:r>
                      <a:r>
                        <a:rPr lang="en-US" sz="1300" b="0" i="0" u="none" strike="noStrike" cap="none" spc="0" noProof="0">
                          <a:solidFill>
                            <a:schemeClr val="tx1"/>
                          </a:solidFill>
                          <a:effectLst/>
                          <a:latin typeface="Calibri"/>
                        </a:rPr>
                        <a:t> achievable within the specified requirements</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26463361"/>
                  </a:ext>
                </a:extLst>
              </a:tr>
              <a:tr h="358977">
                <a:tc>
                  <a:txBody>
                    <a:bodyPr/>
                    <a:lstStyle/>
                    <a:p>
                      <a:pPr lvl="0">
                        <a:buNone/>
                      </a:pPr>
                      <a:endParaRPr lang="en-US" sz="1300" b="1" cap="none" spc="0" dirty="0">
                        <a:solidFill>
                          <a:schemeClr val="tx1"/>
                        </a:solidFill>
                        <a:effectLst/>
                      </a:endParaRPr>
                    </a:p>
                  </a:txBody>
                  <a:tcPr marL="61159" marR="61159" marT="81545" marB="0">
                    <a:lnL w="0">
                      <a:noFill/>
                    </a:lnL>
                    <a:lnR w="0">
                      <a:noFill/>
                    </a:lnR>
                    <a:lnT w="0">
                      <a:noFill/>
                    </a:lnT>
                    <a:lnB w="0">
                      <a:noFill/>
                    </a:lnB>
                    <a:noFill/>
                  </a:tcPr>
                </a:tc>
                <a:tc>
                  <a:txBody>
                    <a:bodyPr/>
                    <a:lstStyle/>
                    <a:p>
                      <a:pPr lvl="0">
                        <a:buNone/>
                      </a:pPr>
                      <a:endParaRPr lang="en-US" sz="1300" b="0" i="0" u="none" strike="noStrike" cap="none" spc="0" noProof="0">
                        <a:solidFill>
                          <a:schemeClr val="tx1"/>
                        </a:solidFill>
                        <a:effectLst/>
                        <a:latin typeface="Calibri"/>
                      </a:endParaRPr>
                    </a:p>
                  </a:txBody>
                  <a:tcPr marL="61159" marR="61159" marT="81545" marB="0">
                    <a:lnL w="0">
                      <a:noFill/>
                    </a:lnL>
                    <a:lnR w="0">
                      <a:noFill/>
                    </a:lnR>
                    <a:lnT w="0">
                      <a:noFill/>
                    </a:lnT>
                    <a:lnB w="0">
                      <a:noFill/>
                    </a:lnB>
                    <a:noFill/>
                  </a:tcPr>
                </a:tc>
                <a:tc>
                  <a:txBody>
                    <a:bodyPr/>
                    <a:lstStyle/>
                    <a:p>
                      <a:pPr marL="0" lvl="0" indent="0">
                        <a:buNone/>
                      </a:pPr>
                      <a:endParaRPr lang="en-US" sz="1300" b="0" i="0" u="none" strike="noStrike" cap="none" spc="0" noProof="0" dirty="0">
                        <a:solidFill>
                          <a:schemeClr val="tx1"/>
                        </a:solidFill>
                        <a:effectLst/>
                        <a:latin typeface="Calibri"/>
                      </a:endParaRPr>
                    </a:p>
                  </a:txBody>
                  <a:tcPr marL="61159" marR="61159" marT="81545" marB="0">
                    <a:lnL w="0">
                      <a:noFill/>
                    </a:lnL>
                    <a:lnR w="0">
                      <a:noFill/>
                    </a:lnR>
                    <a:lnT w="0">
                      <a:noFill/>
                    </a:lnT>
                    <a:lnB w="0">
                      <a:noFill/>
                    </a:lnB>
                    <a:noFill/>
                  </a:tcPr>
                </a:tc>
                <a:extLst>
                  <a:ext uri="{0D108BD9-81ED-4DB2-BD59-A6C34878D82A}">
                    <a16:rowId xmlns:a16="http://schemas.microsoft.com/office/drawing/2014/main" val="441156880"/>
                  </a:ext>
                </a:extLst>
              </a:tr>
            </a:tbl>
          </a:graphicData>
        </a:graphic>
      </p:graphicFrame>
      <p:pic>
        <p:nvPicPr>
          <p:cNvPr id="4" name="Picture 3" descr="A diagram of a system&#10;&#10;Description automatically generated">
            <a:extLst>
              <a:ext uri="{FF2B5EF4-FFF2-40B4-BE49-F238E27FC236}">
                <a16:creationId xmlns:a16="http://schemas.microsoft.com/office/drawing/2014/main" id="{5D930A23-A60A-7B5E-B65C-DFFA3F37385C}"/>
              </a:ext>
            </a:extLst>
          </p:cNvPr>
          <p:cNvPicPr>
            <a:picLocks noChangeAspect="1"/>
          </p:cNvPicPr>
          <p:nvPr/>
        </p:nvPicPr>
        <p:blipFill>
          <a:blip r:embed="rId2"/>
          <a:stretch>
            <a:fillRect/>
          </a:stretch>
        </p:blipFill>
        <p:spPr>
          <a:xfrm>
            <a:off x="3824002" y="1230178"/>
            <a:ext cx="4802658" cy="1913936"/>
          </a:xfrm>
          <a:prstGeom prst="rect">
            <a:avLst/>
          </a:prstGeom>
        </p:spPr>
      </p:pic>
    </p:spTree>
    <p:extLst>
      <p:ext uri="{BB962C8B-B14F-4D97-AF65-F5344CB8AC3E}">
        <p14:creationId xmlns:p14="http://schemas.microsoft.com/office/powerpoint/2010/main" val="189346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US" kern="1200">
                <a:latin typeface="+mj-lt"/>
                <a:ea typeface="+mj-ea"/>
                <a:cs typeface="+mj-cs"/>
              </a:rPr>
              <a:t>QA Scenarios : </a:t>
            </a:r>
            <a:r>
              <a:rPr lang="en-US"/>
              <a:t>Performance</a:t>
            </a:r>
            <a:endParaRPr lang="en-US" kern="1200">
              <a:latin typeface="+mj-lt"/>
              <a:ea typeface="+mj-ea"/>
              <a:cs typeface="+mj-cs"/>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745524" y="1478466"/>
          <a:ext cx="10515599" cy="2538835"/>
        </p:xfrm>
        <a:graphic>
          <a:graphicData uri="http://schemas.openxmlformats.org/drawingml/2006/table">
            <a:tbl>
              <a:tblPr firstRow="1" firstCol="1" bandRow="1">
                <a:noFill/>
                <a:tableStyleId>{5C22544A-7EE6-4342-B048-85BDC9FD1C3A}</a:tableStyleId>
              </a:tblPr>
              <a:tblGrid>
                <a:gridCol w="1947015">
                  <a:extLst>
                    <a:ext uri="{9D8B030D-6E8A-4147-A177-3AD203B41FA5}">
                      <a16:colId xmlns:a16="http://schemas.microsoft.com/office/drawing/2014/main" val="2169652650"/>
                    </a:ext>
                  </a:extLst>
                </a:gridCol>
                <a:gridCol w="3791295">
                  <a:extLst>
                    <a:ext uri="{9D8B030D-6E8A-4147-A177-3AD203B41FA5}">
                      <a16:colId xmlns:a16="http://schemas.microsoft.com/office/drawing/2014/main" val="805817204"/>
                    </a:ext>
                  </a:extLst>
                </a:gridCol>
                <a:gridCol w="4777289">
                  <a:extLst>
                    <a:ext uri="{9D8B030D-6E8A-4147-A177-3AD203B41FA5}">
                      <a16:colId xmlns:a16="http://schemas.microsoft.com/office/drawing/2014/main" val="3628845589"/>
                    </a:ext>
                  </a:extLst>
                </a:gridCol>
              </a:tblGrid>
              <a:tr h="345172">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313023">
                <a:tc>
                  <a:txBody>
                    <a:bodyPr/>
                    <a:lstStyle/>
                    <a:p>
                      <a:endParaRPr lang="en-US" sz="1300" b="1" cap="none" spc="0">
                        <a:solidFill>
                          <a:schemeClr val="tx1"/>
                        </a:solidFill>
                        <a:effectLst/>
                      </a:endParaRP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endParaRPr lang="en-US" sz="1300" b="0" i="0" u="none" strike="noStrike" cap="none" spc="0" noProof="0">
                        <a:solidFill>
                          <a:schemeClr val="tx1"/>
                        </a:solidFill>
                        <a:effectLst/>
                        <a:latin typeface="Calibri"/>
                      </a:endParaRP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endParaRPr lang="en-US" sz="1300" b="0" i="0" u="none" strike="noStrike" cap="none" spc="0" noProof="0">
                        <a:solidFill>
                          <a:schemeClr val="tx1"/>
                        </a:solidFill>
                        <a:effectLst/>
                        <a:latin typeface="Calibri"/>
                      </a:endParaRPr>
                    </a:p>
                  </a:txBody>
                  <a:tcPr marL="61160" marR="61160" marT="8154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13653833"/>
                  </a:ext>
                </a:extLst>
              </a:tr>
              <a:tr h="477981">
                <a:tc>
                  <a:txBody>
                    <a:bodyPr/>
                    <a:lstStyle/>
                    <a:p>
                      <a:pPr lvl="0">
                        <a:buNone/>
                      </a:pPr>
                      <a:r>
                        <a:rPr lang="en-US" sz="1300" b="1" i="0" u="none" strike="noStrike" cap="none" spc="0" noProof="0">
                          <a:solidFill>
                            <a:schemeClr val="tx1"/>
                          </a:solidFill>
                          <a:effectLst/>
                          <a:latin typeface="Calibri"/>
                        </a:rPr>
                        <a:t>Environment</a:t>
                      </a:r>
                      <a:endParaRPr lang="en-US"/>
                    </a:p>
                  </a:txBody>
                  <a:tcPr marL="61159" marR="61159" marT="81545" marB="0">
                    <a:lnL w="0">
                      <a:noFill/>
                    </a:lnL>
                    <a:lnR w="0">
                      <a:noFill/>
                    </a:lnR>
                    <a:lnT w="12700" cap="flat" cmpd="sng" algn="ctr">
                      <a:noFill/>
                      <a:prstDash val="solid"/>
                    </a:lnT>
                    <a:lnB w="0">
                      <a:noFill/>
                    </a:lnB>
                    <a:noFill/>
                  </a:tcPr>
                </a:tc>
                <a:tc>
                  <a:txBody>
                    <a:bodyPr/>
                    <a:lstStyle/>
                    <a:p>
                      <a:pPr lvl="0">
                        <a:buNone/>
                      </a:pPr>
                      <a:r>
                        <a:rPr lang="en-US" sz="1300" b="0" i="0" u="none" strike="noStrike" cap="none" spc="0" noProof="0">
                          <a:solidFill>
                            <a:schemeClr val="tx1"/>
                          </a:solidFill>
                          <a:effectLst/>
                          <a:latin typeface="Calibri"/>
                        </a:rPr>
                        <a:t>The system is under normal operation.</a:t>
                      </a:r>
                      <a:endParaRPr lang="en-US"/>
                    </a:p>
                  </a:txBody>
                  <a:tcPr marL="61159" marR="61159" marT="81545" marB="0">
                    <a:lnL w="0">
                      <a:noFill/>
                    </a:lnL>
                    <a:lnR w="0">
                      <a:noFill/>
                    </a:lnR>
                    <a:lnT w="12700" cap="flat" cmpd="sng" algn="ctr">
                      <a:noFill/>
                      <a:prstDash val="solid"/>
                    </a:lnT>
                    <a:lnB w="0">
                      <a:noFill/>
                    </a:lnB>
                    <a:noFill/>
                  </a:tcPr>
                </a:tc>
                <a:tc>
                  <a:txBody>
                    <a:bodyPr/>
                    <a:lstStyle/>
                    <a:p>
                      <a:pPr marL="0" lvl="0" indent="0">
                        <a:buNone/>
                      </a:pPr>
                      <a:r>
                        <a:rPr lang="en-US" sz="1300" b="0" i="0" u="none" strike="noStrike" cap="none" spc="0" noProof="0">
                          <a:solidFill>
                            <a:schemeClr val="tx1"/>
                          </a:solidFill>
                          <a:effectLst/>
                          <a:latin typeface="Calibri"/>
                        </a:rPr>
                        <a:t>High-volume, real-time data streams from aircraft sensors and need for minimal latency in data processing</a:t>
                      </a:r>
                      <a:endParaRPr lang="en-US" sz="1300"/>
                    </a:p>
                    <a:p>
                      <a:pPr marL="342900" lvl="0" indent="-342900">
                        <a:buFont typeface="Arial"/>
                        <a:buChar char="•"/>
                      </a:pPr>
                      <a:endParaRPr lang="en-US" sz="1300" b="0" i="0" u="none" strike="noStrike" cap="none" spc="0" noProof="0">
                        <a:solidFill>
                          <a:schemeClr val="tx1"/>
                        </a:solidFill>
                        <a:effectLst/>
                        <a:latin typeface="Calibri"/>
                      </a:endParaRPr>
                    </a:p>
                  </a:txBody>
                  <a:tcPr marL="61159" marR="61159" marT="81545" marB="0">
                    <a:lnL w="0">
                      <a:noFill/>
                    </a:lnL>
                    <a:lnR w="0">
                      <a:noFill/>
                    </a:lnR>
                    <a:lnT w="12700" cap="flat" cmpd="sng" algn="ctr">
                      <a:noFill/>
                      <a:prstDash val="solid"/>
                    </a:lnT>
                    <a:lnB w="0">
                      <a:noFill/>
                    </a:lnB>
                    <a:noFill/>
                  </a:tcPr>
                </a:tc>
                <a:extLst>
                  <a:ext uri="{0D108BD9-81ED-4DB2-BD59-A6C34878D82A}">
                    <a16:rowId xmlns:a16="http://schemas.microsoft.com/office/drawing/2014/main" val="526463361"/>
                  </a:ext>
                </a:extLst>
              </a:tr>
              <a:tr h="505919">
                <a:tc>
                  <a:txBody>
                    <a:bodyPr/>
                    <a:lstStyle/>
                    <a:p>
                      <a:pPr lvl="0">
                        <a:buNone/>
                      </a:pPr>
                      <a:r>
                        <a:rPr lang="en-US" sz="1300" b="1" i="0" u="none" strike="noStrike" cap="none" spc="0" noProof="0">
                          <a:solidFill>
                            <a:schemeClr val="tx1"/>
                          </a:solidFill>
                          <a:effectLst/>
                          <a:latin typeface="Calibri"/>
                        </a:rPr>
                        <a:t>Response</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System's ability</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Ability to process and analyze real-time sensor data at a rate of 10 megabytes per second with minimal latency</a:t>
                      </a:r>
                      <a:endParaRPr lang="en-US" sz="1300"/>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0877614"/>
                  </a:ext>
                </a:extLst>
              </a:tr>
              <a:tr h="698816">
                <a:tc>
                  <a:txBody>
                    <a:bodyPr/>
                    <a:lstStyle/>
                    <a:p>
                      <a:pPr lvl="0">
                        <a:buNone/>
                      </a:pPr>
                      <a:r>
                        <a:rPr lang="en-US" sz="1300" b="1" i="0" u="none" strike="noStrike" cap="none" spc="0" noProof="0">
                          <a:solidFill>
                            <a:schemeClr val="tx1"/>
                          </a:solidFill>
                          <a:effectLst/>
                          <a:latin typeface="Calibri"/>
                        </a:rPr>
                        <a:t>Response measure</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300" b="0" i="0" u="none" strike="noStrike" cap="none" spc="0" noProof="0">
                          <a:solidFill>
                            <a:schemeClr val="tx1"/>
                          </a:solidFill>
                          <a:effectLst/>
                          <a:latin typeface="Calibri"/>
                        </a:rPr>
                        <a:t>Metrics</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300" b="0" i="0" u="none" strike="noStrike" cap="none" spc="0" noProof="0">
                          <a:solidFill>
                            <a:schemeClr val="tx1"/>
                          </a:solidFill>
                          <a:effectLst/>
                          <a:latin typeface="Calibri"/>
                        </a:rPr>
                        <a:t>System's ability to maintain its throughput and latency metrics within acceptable tolerances</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10219778"/>
                  </a:ext>
                </a:extLst>
              </a:tr>
            </a:tbl>
          </a:graphicData>
        </a:graphic>
      </p:graphicFrame>
    </p:spTree>
    <p:extLst>
      <p:ext uri="{BB962C8B-B14F-4D97-AF65-F5344CB8AC3E}">
        <p14:creationId xmlns:p14="http://schemas.microsoft.com/office/powerpoint/2010/main" val="184656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838200" y="365125"/>
            <a:ext cx="10515600" cy="857185"/>
          </a:xfrm>
        </p:spPr>
        <p:txBody>
          <a:bodyPr>
            <a:normAutofit/>
          </a:bodyPr>
          <a:lstStyle/>
          <a:p>
            <a:r>
              <a:rPr lang="en-US" sz="4000" b="1" dirty="0">
                <a:cs typeface="Calibri Light"/>
              </a:rPr>
              <a:t>Architectural Significant Requirements :</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838200" y="1222310"/>
            <a:ext cx="10515600" cy="4954653"/>
          </a:xfrm>
        </p:spPr>
        <p:txBody>
          <a:bodyPr>
            <a:normAutofit fontScale="70000" lnSpcReduction="20000"/>
          </a:bodyPr>
          <a:lstStyle/>
          <a:p>
            <a:pPr marL="0" indent="0">
              <a:lnSpc>
                <a:spcPct val="110000"/>
              </a:lnSpc>
              <a:buNone/>
            </a:pPr>
            <a:r>
              <a:rPr lang="en-US" sz="3600" b="1" u="sng" dirty="0">
                <a:latin typeface="+mj-lt"/>
                <a:ea typeface="+mn-lt"/>
                <a:cs typeface="+mn-lt"/>
              </a:rPr>
              <a:t>Data Storage Requirements:  </a:t>
            </a:r>
          </a:p>
          <a:p>
            <a:pPr lvl="1">
              <a:lnSpc>
                <a:spcPct val="110000"/>
              </a:lnSpc>
            </a:pPr>
            <a:r>
              <a:rPr lang="en-US" sz="3100" dirty="0">
                <a:ea typeface="+mn-lt"/>
                <a:cs typeface="+mn-lt"/>
              </a:rPr>
              <a:t>The preferred storage solutions are NO SQL Database. </a:t>
            </a:r>
          </a:p>
          <a:p>
            <a:pPr lvl="1">
              <a:lnSpc>
                <a:spcPct val="110000"/>
              </a:lnSpc>
            </a:pPr>
            <a:r>
              <a:rPr lang="en-US" sz="3100" dirty="0">
                <a:ea typeface="+mn-lt"/>
                <a:cs typeface="+mn-lt"/>
              </a:rPr>
              <a:t>Requirement is to store the data for the past 10 hours overwriting the old subsequent data if data exceeds storage space.</a:t>
            </a:r>
          </a:p>
          <a:p>
            <a:pPr lvl="1">
              <a:lnSpc>
                <a:spcPct val="110000"/>
              </a:lnSpc>
            </a:pPr>
            <a:r>
              <a:rPr lang="en-US" sz="3100" dirty="0">
                <a:ea typeface="+mn-lt"/>
                <a:cs typeface="+mn-lt"/>
              </a:rPr>
              <a:t>Adopting a first-in, first-out (FIFO) approach ensures that data is managed in a chronological order in queue.</a:t>
            </a:r>
          </a:p>
          <a:p>
            <a:pPr marL="0" indent="0">
              <a:lnSpc>
                <a:spcPct val="110000"/>
              </a:lnSpc>
              <a:buNone/>
            </a:pPr>
            <a:r>
              <a:rPr lang="en-US" sz="3600" b="1" u="sng" dirty="0">
                <a:latin typeface="+mj-lt"/>
                <a:ea typeface="+mn-lt"/>
                <a:cs typeface="+mn-lt"/>
              </a:rPr>
              <a:t>Data Retrieval and Data Access: </a:t>
            </a:r>
          </a:p>
          <a:p>
            <a:pPr lvl="1">
              <a:lnSpc>
                <a:spcPct val="110000"/>
              </a:lnSpc>
            </a:pPr>
            <a:r>
              <a:rPr lang="en-US" sz="3200" dirty="0">
                <a:ea typeface="+mn-lt"/>
                <a:cs typeface="+mn-lt"/>
              </a:rPr>
              <a:t> </a:t>
            </a:r>
            <a:r>
              <a:rPr lang="en-US" sz="3100" dirty="0">
                <a:ea typeface="+mn-lt"/>
                <a:cs typeface="+mn-lt"/>
              </a:rPr>
              <a:t>The data retrieval within a timeframe of less than 30 minutes.</a:t>
            </a:r>
          </a:p>
          <a:p>
            <a:pPr lvl="1">
              <a:lnSpc>
                <a:spcPct val="110000"/>
              </a:lnSpc>
            </a:pPr>
            <a:r>
              <a:rPr lang="en-US" sz="3100" dirty="0">
                <a:ea typeface="+mn-lt"/>
                <a:cs typeface="+mn-lt"/>
              </a:rPr>
              <a:t>The data transfer is ATOMIC in nature implementing 0 or 100% retrieval.</a:t>
            </a:r>
          </a:p>
          <a:p>
            <a:pPr lvl="1">
              <a:lnSpc>
                <a:spcPct val="110000"/>
              </a:lnSpc>
            </a:pPr>
            <a:r>
              <a:rPr lang="en-US" sz="3100" dirty="0">
                <a:ea typeface="+mn-lt"/>
                <a:cs typeface="+mn-lt"/>
              </a:rPr>
              <a:t>The specific formats and protocols for data communication are detailed in the Interface Controlled Document (ICD), featuring extracted parameters, with a no raw messages.</a:t>
            </a:r>
          </a:p>
          <a:p>
            <a:pPr lvl="1">
              <a:lnSpc>
                <a:spcPct val="110000"/>
              </a:lnSpc>
            </a:pPr>
            <a:r>
              <a:rPr lang="en-US" sz="3100" dirty="0">
                <a:ea typeface="+mn-lt"/>
                <a:cs typeface="+mn-lt"/>
              </a:rPr>
              <a:t>The data transmission is through an Ethernet link.</a:t>
            </a:r>
          </a:p>
        </p:txBody>
      </p:sp>
    </p:spTree>
    <p:extLst>
      <p:ext uri="{BB962C8B-B14F-4D97-AF65-F5344CB8AC3E}">
        <p14:creationId xmlns:p14="http://schemas.microsoft.com/office/powerpoint/2010/main" val="2475123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fontScale="90000"/>
          </a:bodyPr>
          <a:lstStyle/>
          <a:p>
            <a:r>
              <a:rPr lang="en-US" kern="1200">
                <a:latin typeface="+mj-lt"/>
                <a:ea typeface="+mj-ea"/>
                <a:cs typeface="+mj-cs"/>
              </a:rPr>
              <a:t>QA Scenarios : </a:t>
            </a:r>
            <a:r>
              <a:rPr lang="en-US">
                <a:latin typeface="Calibri Light"/>
                <a:cs typeface="Calibri Light"/>
              </a:rPr>
              <a:t>Security</a:t>
            </a:r>
            <a:br>
              <a:rPr lang="en-US">
                <a:latin typeface="Calibri Light"/>
                <a:cs typeface="Calibri Light"/>
              </a:rPr>
            </a:br>
            <a:r>
              <a:rPr lang="en-US" sz="2200">
                <a:cs typeface="Calibri Light"/>
              </a:rPr>
              <a:t>Scenario : System's ability to prevent unauthorized access and maintain data integrity</a:t>
            </a:r>
            <a:endParaRPr lang="en-US" kern="1200">
              <a:latin typeface="+mj-lt"/>
              <a:cs typeface="Calibri Light"/>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848498" y="2908666"/>
          <a:ext cx="10515597" cy="2617529"/>
        </p:xfrm>
        <a:graphic>
          <a:graphicData uri="http://schemas.openxmlformats.org/drawingml/2006/table">
            <a:tbl>
              <a:tblPr firstRow="1" firstCol="1" bandRow="1">
                <a:noFill/>
                <a:tableStyleId>{5C22544A-7EE6-4342-B048-85BDC9FD1C3A}</a:tableStyleId>
              </a:tblPr>
              <a:tblGrid>
                <a:gridCol w="1947015">
                  <a:extLst>
                    <a:ext uri="{9D8B030D-6E8A-4147-A177-3AD203B41FA5}">
                      <a16:colId xmlns:a16="http://schemas.microsoft.com/office/drawing/2014/main" val="2169652650"/>
                    </a:ext>
                  </a:extLst>
                </a:gridCol>
                <a:gridCol w="3653117">
                  <a:extLst>
                    <a:ext uri="{9D8B030D-6E8A-4147-A177-3AD203B41FA5}">
                      <a16:colId xmlns:a16="http://schemas.microsoft.com/office/drawing/2014/main" val="805817204"/>
                    </a:ext>
                  </a:extLst>
                </a:gridCol>
                <a:gridCol w="4915465">
                  <a:extLst>
                    <a:ext uri="{9D8B030D-6E8A-4147-A177-3AD203B41FA5}">
                      <a16:colId xmlns:a16="http://schemas.microsoft.com/office/drawing/2014/main" val="3628845589"/>
                    </a:ext>
                  </a:extLst>
                </a:gridCol>
              </a:tblGrid>
              <a:tr h="278237">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443119">
                <a:tc>
                  <a:txBody>
                    <a:bodyPr/>
                    <a:lstStyle/>
                    <a:p>
                      <a:r>
                        <a:rPr lang="en-US" sz="1300" b="1" cap="none" spc="0">
                          <a:solidFill>
                            <a:schemeClr val="tx1"/>
                          </a:solidFill>
                          <a:effectLst/>
                        </a:rPr>
                        <a:t>Source</a:t>
                      </a: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r>
                        <a:rPr lang="en-US" sz="1300" b="0" i="0" u="none" strike="noStrike" cap="none" spc="0" noProof="0">
                          <a:solidFill>
                            <a:schemeClr val="tx1"/>
                          </a:solidFill>
                          <a:effectLst/>
                          <a:latin typeface="Calibri"/>
                        </a:rPr>
                        <a:t>Aircraft sensor data</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r>
                        <a:rPr lang="en-US" sz="1300" b="0" i="0" u="none" strike="noStrike" cap="none" spc="0" noProof="0">
                          <a:solidFill>
                            <a:schemeClr val="tx1"/>
                          </a:solidFill>
                          <a:effectLst/>
                          <a:latin typeface="Calibri"/>
                        </a:rPr>
                        <a:t>Need to protect sensitive aviation data from unauthorized access or manipulation</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13653833"/>
                  </a:ext>
                </a:extLst>
              </a:tr>
              <a:tr h="628611">
                <a:tc>
                  <a:txBody>
                    <a:bodyPr/>
                    <a:lstStyle/>
                    <a:p>
                      <a:r>
                        <a:rPr lang="en-US" sz="1300" b="1" cap="none" spc="0">
                          <a:solidFill>
                            <a:schemeClr val="tx1"/>
                          </a:solidFill>
                          <a:effectLst/>
                        </a:rPr>
                        <a:t>Stimulus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Presence of maintenance personnel who may need access to the system for troubleshooting or updates</a:t>
                      </a:r>
                      <a:endParaRPr lang="en-US" sz="1300"/>
                    </a:p>
                    <a:p>
                      <a:pPr lvl="0">
                        <a:buNone/>
                      </a:pPr>
                      <a:endParaRPr lang="en-US" sz="1300" cap="none" spc="0">
                        <a:solidFill>
                          <a:schemeClr val="tx1"/>
                        </a:solidFill>
                        <a:effectLst/>
                      </a:endParaRP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Demand for informed decisions about access and maintenance</a:t>
                      </a:r>
                      <a:endParaRPr lang="en-US" sz="1300"/>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03860590"/>
                  </a:ext>
                </a:extLst>
              </a:tr>
              <a:tr h="814102">
                <a:tc>
                  <a:txBody>
                    <a:bodyPr/>
                    <a:lstStyle/>
                    <a:p>
                      <a:r>
                        <a:rPr lang="en-US" sz="1300" b="1" cap="none" spc="0">
                          <a:solidFill>
                            <a:schemeClr val="tx1"/>
                          </a:solidFill>
                          <a:effectLst/>
                        </a:rPr>
                        <a:t>Artifacts</a:t>
                      </a:r>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300" b="0" i="0" u="none" strike="noStrike" cap="none" spc="0" noProof="0">
                          <a:solidFill>
                            <a:schemeClr val="tx1"/>
                          </a:solidFill>
                          <a:effectLst/>
                          <a:latin typeface="Calibri"/>
                        </a:rPr>
                        <a:t>System's architecture and security mechanisms, including Access Control Microservice and port disabling during flight</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rPr>
                        <a:t>Access Control Microservice</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rPr>
                        <a:t>Port Disabling during Flight</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rPr>
                        <a:t>Secure Coding Practices</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Regular Security Audits and Penetration Testing</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26463361"/>
                  </a:ext>
                </a:extLst>
              </a:tr>
              <a:tr h="257627">
                <a:tc>
                  <a:txBody>
                    <a:bodyPr/>
                    <a:lstStyle/>
                    <a:p>
                      <a:pPr lvl="0">
                        <a:buNone/>
                      </a:pPr>
                      <a:endParaRPr lang="en-US" sz="1300" b="1" cap="none" spc="0">
                        <a:solidFill>
                          <a:schemeClr val="tx1"/>
                        </a:solidFill>
                        <a:effectLst/>
                      </a:endParaRPr>
                    </a:p>
                  </a:txBody>
                  <a:tcPr marL="61159" marR="61159" marT="81545" marB="0">
                    <a:lnL w="0">
                      <a:noFill/>
                    </a:lnL>
                    <a:lnR w="0">
                      <a:noFill/>
                    </a:lnR>
                    <a:lnT w="0">
                      <a:noFill/>
                    </a:lnT>
                    <a:lnB w="0">
                      <a:noFill/>
                    </a:lnB>
                    <a:noFill/>
                  </a:tcPr>
                </a:tc>
                <a:tc>
                  <a:txBody>
                    <a:bodyPr/>
                    <a:lstStyle/>
                    <a:p>
                      <a:pPr lvl="0">
                        <a:buNone/>
                      </a:pPr>
                      <a:endParaRPr lang="en-US" sz="1300" b="0" i="0" u="none" strike="noStrike" cap="none" spc="0" noProof="0">
                        <a:solidFill>
                          <a:schemeClr val="tx1"/>
                        </a:solidFill>
                        <a:effectLst/>
                        <a:latin typeface="Calibri"/>
                      </a:endParaRPr>
                    </a:p>
                  </a:txBody>
                  <a:tcPr marL="61159" marR="61159" marT="81545" marB="0">
                    <a:lnL w="0">
                      <a:noFill/>
                    </a:lnL>
                    <a:lnR w="0">
                      <a:noFill/>
                    </a:lnR>
                    <a:lnT w="0">
                      <a:noFill/>
                    </a:lnT>
                    <a:lnB w="0">
                      <a:noFill/>
                    </a:lnB>
                    <a:noFill/>
                  </a:tcPr>
                </a:tc>
                <a:tc>
                  <a:txBody>
                    <a:bodyPr/>
                    <a:lstStyle/>
                    <a:p>
                      <a:pPr marL="0" lvl="0" indent="0">
                        <a:buNone/>
                      </a:pPr>
                      <a:endParaRPr lang="en-US" sz="1300" b="0" i="0" u="none" strike="noStrike" cap="none" spc="0" noProof="0">
                        <a:solidFill>
                          <a:schemeClr val="tx1"/>
                        </a:solidFill>
                        <a:effectLst/>
                        <a:latin typeface="Calibri"/>
                      </a:endParaRPr>
                    </a:p>
                  </a:txBody>
                  <a:tcPr marL="61159" marR="61159" marT="81545" marB="0">
                    <a:lnL w="0">
                      <a:noFill/>
                    </a:lnL>
                    <a:lnR w="0">
                      <a:noFill/>
                    </a:lnR>
                    <a:lnT w="0">
                      <a:noFill/>
                    </a:lnT>
                    <a:lnB w="0">
                      <a:noFill/>
                    </a:lnB>
                    <a:noFill/>
                  </a:tcPr>
                </a:tc>
                <a:extLst>
                  <a:ext uri="{0D108BD9-81ED-4DB2-BD59-A6C34878D82A}">
                    <a16:rowId xmlns:a16="http://schemas.microsoft.com/office/drawing/2014/main" val="441156880"/>
                  </a:ext>
                </a:extLst>
              </a:tr>
            </a:tbl>
          </a:graphicData>
        </a:graphic>
      </p:graphicFrame>
      <p:graphicFrame>
        <p:nvGraphicFramePr>
          <p:cNvPr id="4" name="Table 3">
            <a:extLst>
              <a:ext uri="{FF2B5EF4-FFF2-40B4-BE49-F238E27FC236}">
                <a16:creationId xmlns:a16="http://schemas.microsoft.com/office/drawing/2014/main" id="{440D3CC2-04B2-5353-257F-E9ED0FCFA0C5}"/>
              </a:ext>
            </a:extLst>
          </p:cNvPr>
          <p:cNvGraphicFramePr>
            <a:graphicFrameLocks noGrp="1"/>
          </p:cNvGraphicFramePr>
          <p:nvPr>
            <p:extLst>
              <p:ext uri="{D42A27DB-BD31-4B8C-83A1-F6EECF244321}">
                <p14:modId xmlns:p14="http://schemas.microsoft.com/office/powerpoint/2010/main" val="1252922228"/>
              </p:ext>
            </p:extLst>
          </p:nvPr>
        </p:nvGraphicFramePr>
        <p:xfrm>
          <a:off x="846840" y="4824731"/>
          <a:ext cx="10516795" cy="2095681"/>
        </p:xfrm>
        <a:graphic>
          <a:graphicData uri="http://schemas.openxmlformats.org/drawingml/2006/table">
            <a:tbl>
              <a:tblPr firstRow="1" bandRow="1">
                <a:tableStyleId>{5C22544A-7EE6-4342-B048-85BDC9FD1C3A}</a:tableStyleId>
              </a:tblPr>
              <a:tblGrid>
                <a:gridCol w="1738222">
                  <a:extLst>
                    <a:ext uri="{9D8B030D-6E8A-4147-A177-3AD203B41FA5}">
                      <a16:colId xmlns:a16="http://schemas.microsoft.com/office/drawing/2014/main" val="449610527"/>
                    </a:ext>
                  </a:extLst>
                </a:gridCol>
                <a:gridCol w="3888684">
                  <a:extLst>
                    <a:ext uri="{9D8B030D-6E8A-4147-A177-3AD203B41FA5}">
                      <a16:colId xmlns:a16="http://schemas.microsoft.com/office/drawing/2014/main" val="598014987"/>
                    </a:ext>
                  </a:extLst>
                </a:gridCol>
                <a:gridCol w="4889889">
                  <a:extLst>
                    <a:ext uri="{9D8B030D-6E8A-4147-A177-3AD203B41FA5}">
                      <a16:colId xmlns:a16="http://schemas.microsoft.com/office/drawing/2014/main" val="203470542"/>
                    </a:ext>
                  </a:extLst>
                </a:gridCol>
              </a:tblGrid>
              <a:tr h="268644">
                <a:tc>
                  <a:txBody>
                    <a:bodyPr/>
                    <a:lstStyle/>
                    <a:p>
                      <a:pPr fontAlgn="auto"/>
                      <a:endParaRPr lang="en-US" sz="1300" b="1">
                        <a:solidFill>
                          <a:srgbClr val="000000"/>
                        </a:solidFill>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auto"/>
                      <a:endParaRPr lang="en-US" sz="130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fontAlgn="auto"/>
                      <a:endParaRPr lang="en-US" sz="1300">
                        <a:effectLst/>
                        <a:latin typeface="Calibri" panose="020F050202020403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782981548"/>
                  </a:ext>
                </a:extLst>
              </a:tr>
              <a:tr h="293472">
                <a:tc>
                  <a:txBody>
                    <a:bodyPr/>
                    <a:lstStyle/>
                    <a:p>
                      <a:pPr lvl="0">
                        <a:buNone/>
                      </a:pPr>
                      <a:endParaRPr lang="en-US" sz="1300" b="1">
                        <a:solidFill>
                          <a:srgbClr val="000000"/>
                        </a:solidFill>
                        <a:effectLst/>
                        <a:latin typeface="Calibri"/>
                      </a:endParaRPr>
                    </a:p>
                  </a:txBody>
                  <a:tcPr>
                    <a:lnL w="12700">
                      <a:solidFill>
                        <a:srgbClr val="FFFFFF"/>
                      </a:solidFill>
                    </a:lnL>
                    <a:lnR w="12700">
                      <a:solidFill>
                        <a:srgbClr val="FFFFFF"/>
                      </a:solidFill>
                    </a:lnR>
                    <a:lnT w="12700">
                      <a:solidFill>
                        <a:srgbClr val="FFFFFF"/>
                      </a:solidFill>
                    </a:lnT>
                    <a:lnB w="12700">
                      <a:solidFill>
                        <a:srgbClr val="FFFFFF"/>
                      </a:solidFill>
                    </a:lnB>
                    <a:noFill/>
                  </a:tcPr>
                </a:tc>
                <a:tc>
                  <a:txBody>
                    <a:bodyPr/>
                    <a:lstStyle/>
                    <a:p>
                      <a:pPr lvl="0">
                        <a:buNone/>
                      </a:pPr>
                      <a:endParaRPr lang="en-US" sz="1300">
                        <a:effectLst/>
                        <a:latin typeface="Calibri"/>
                      </a:endParaRPr>
                    </a:p>
                  </a:txBody>
                  <a:tcPr>
                    <a:lnL w="12700">
                      <a:solidFill>
                        <a:srgbClr val="FFFFFF"/>
                      </a:solidFill>
                    </a:lnL>
                    <a:lnR w="12700">
                      <a:solidFill>
                        <a:srgbClr val="FFFFFF"/>
                      </a:solidFill>
                    </a:lnR>
                    <a:lnT w="12700">
                      <a:solidFill>
                        <a:srgbClr val="FFFFFF"/>
                      </a:solidFill>
                    </a:lnT>
                    <a:lnB w="12700">
                      <a:solidFill>
                        <a:srgbClr val="FFFFFF"/>
                      </a:solidFill>
                    </a:lnB>
                    <a:noFill/>
                  </a:tcPr>
                </a:tc>
                <a:tc>
                  <a:txBody>
                    <a:bodyPr/>
                    <a:lstStyle/>
                    <a:p>
                      <a:pPr lvl="0">
                        <a:buNone/>
                      </a:pPr>
                      <a:endParaRPr lang="en-US" sz="1300">
                        <a:effectLst/>
                        <a:latin typeface="Calibri"/>
                      </a:endParaRPr>
                    </a:p>
                  </a:txBody>
                  <a:tcPr>
                    <a:lnL w="12700">
                      <a:solidFill>
                        <a:srgbClr val="FFFFFF"/>
                      </a:solidFill>
                    </a:lnL>
                    <a:lnR w="12700">
                      <a:solidFill>
                        <a:srgbClr val="FFFFFF"/>
                      </a:solidFill>
                    </a:lnR>
                    <a:lnT w="12700">
                      <a:solidFill>
                        <a:srgbClr val="FFFFFF"/>
                      </a:solidFill>
                    </a:lnT>
                    <a:lnB w="12700">
                      <a:solidFill>
                        <a:srgbClr val="FFFFFF"/>
                      </a:solidFill>
                    </a:lnB>
                    <a:noFill/>
                  </a:tcPr>
                </a:tc>
                <a:extLst>
                  <a:ext uri="{0D108BD9-81ED-4DB2-BD59-A6C34878D82A}">
                    <a16:rowId xmlns:a16="http://schemas.microsoft.com/office/drawing/2014/main" val="2747525730"/>
                  </a:ext>
                </a:extLst>
              </a:tr>
              <a:tr h="455527">
                <a:tc>
                  <a:txBody>
                    <a:bodyPr/>
                    <a:lstStyle/>
                    <a:p>
                      <a:pPr fontAlgn="base"/>
                      <a:r>
                        <a:rPr lang="en-US" sz="1300" b="1">
                          <a:solidFill>
                            <a:srgbClr val="000000"/>
                          </a:solidFill>
                          <a:effectLst/>
                          <a:latin typeface="Calibri"/>
                        </a:rPr>
                        <a:t>Environment</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base"/>
                      <a:r>
                        <a:rPr lang="en-US" sz="1300">
                          <a:effectLst/>
                          <a:latin typeface="Calibri"/>
                        </a:rPr>
                        <a:t>The system is under normal operation.</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base"/>
                      <a:r>
                        <a:rPr lang="en-US" sz="1300" dirty="0">
                          <a:effectLst/>
                          <a:latin typeface="+mn-lt"/>
                        </a:rPr>
                        <a:t>Presence of maintenance personnel and need to protect sensitive aviation data</a:t>
                      </a:r>
                      <a:endParaRPr lang="en-US"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10940396"/>
                  </a:ext>
                </a:extLst>
              </a:tr>
              <a:tr h="408806">
                <a:tc>
                  <a:txBody>
                    <a:bodyPr/>
                    <a:lstStyle/>
                    <a:p>
                      <a:pPr fontAlgn="base"/>
                      <a:r>
                        <a:rPr lang="en-US" sz="1300" b="1">
                          <a:solidFill>
                            <a:srgbClr val="000000"/>
                          </a:solidFill>
                          <a:effectLst/>
                          <a:latin typeface="Calibri"/>
                        </a:rPr>
                        <a:t>Response</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fontAlgn="base"/>
                      <a:r>
                        <a:rPr lang="en-US" sz="1300">
                          <a:effectLst/>
                          <a:latin typeface="Calibri"/>
                        </a:rPr>
                        <a:t>System's ability</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fontAlgn="base"/>
                      <a:r>
                        <a:rPr lang="en-US" sz="1300" dirty="0">
                          <a:effectLst/>
                          <a:latin typeface="+mn-lt"/>
                        </a:rPr>
                        <a:t>Ability to protect aviation data from unauthorized access or manipulation, even in the presence of maintenance personnel</a:t>
                      </a:r>
                      <a:endParaRPr lang="en-US"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extLst>
                  <a:ext uri="{0D108BD9-81ED-4DB2-BD59-A6C34878D82A}">
                    <a16:rowId xmlns:a16="http://schemas.microsoft.com/office/drawing/2014/main" val="2814126162"/>
                  </a:ext>
                </a:extLst>
              </a:tr>
              <a:tr h="537289">
                <a:tc>
                  <a:txBody>
                    <a:bodyPr/>
                    <a:lstStyle/>
                    <a:p>
                      <a:pPr fontAlgn="base"/>
                      <a:r>
                        <a:rPr lang="en-US" sz="1300" b="1">
                          <a:solidFill>
                            <a:srgbClr val="000000"/>
                          </a:solidFill>
                          <a:effectLst/>
                          <a:latin typeface="Calibri"/>
                        </a:rPr>
                        <a:t>Response measure</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base"/>
                      <a:r>
                        <a:rPr lang="en-US" sz="1300">
                          <a:effectLst/>
                          <a:latin typeface="Calibri"/>
                        </a:rPr>
                        <a:t>Metrics</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base"/>
                      <a:r>
                        <a:rPr lang="en-US" sz="1300" dirty="0">
                          <a:effectLst/>
                          <a:latin typeface="+mn-lt"/>
                        </a:rPr>
                        <a:t>System's ability to prevent unauthorized access, maintain data integrity, and ensure data availability</a:t>
                      </a:r>
                      <a:endParaRPr lang="en-US" dirty="0">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7809235"/>
                  </a:ext>
                </a:extLst>
              </a:tr>
            </a:tbl>
          </a:graphicData>
        </a:graphic>
      </p:graphicFrame>
      <p:pic>
        <p:nvPicPr>
          <p:cNvPr id="3" name="Picture 2" descr="A diagram of a system&#10;&#10;Description automatically generated">
            <a:extLst>
              <a:ext uri="{FF2B5EF4-FFF2-40B4-BE49-F238E27FC236}">
                <a16:creationId xmlns:a16="http://schemas.microsoft.com/office/drawing/2014/main" id="{FC01A8F4-84EA-5151-339C-3B5ACE75E8CA}"/>
              </a:ext>
            </a:extLst>
          </p:cNvPr>
          <p:cNvPicPr>
            <a:picLocks noChangeAspect="1"/>
          </p:cNvPicPr>
          <p:nvPr/>
        </p:nvPicPr>
        <p:blipFill>
          <a:blip r:embed="rId2"/>
          <a:stretch>
            <a:fillRect/>
          </a:stretch>
        </p:blipFill>
        <p:spPr>
          <a:xfrm>
            <a:off x="3375454" y="1208477"/>
            <a:ext cx="5246550" cy="1866832"/>
          </a:xfrm>
          <a:prstGeom prst="rect">
            <a:avLst/>
          </a:prstGeom>
        </p:spPr>
      </p:pic>
    </p:spTree>
    <p:extLst>
      <p:ext uri="{BB962C8B-B14F-4D97-AF65-F5344CB8AC3E}">
        <p14:creationId xmlns:p14="http://schemas.microsoft.com/office/powerpoint/2010/main" val="4193416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fontScale="90000"/>
          </a:bodyPr>
          <a:lstStyle/>
          <a:p>
            <a:r>
              <a:rPr lang="en-US" kern="1200">
                <a:latin typeface="+mj-lt"/>
                <a:ea typeface="+mj-ea"/>
                <a:cs typeface="+mj-cs"/>
              </a:rPr>
              <a:t>QA Scenarios : Scalability</a:t>
            </a:r>
            <a:br>
              <a:rPr lang="en-US"/>
            </a:br>
            <a:r>
              <a:rPr lang="en-US" sz="2200">
                <a:cs typeface="Calibri Light"/>
              </a:rPr>
              <a:t>Scenario : Able to accommodate data </a:t>
            </a:r>
            <a:r>
              <a:rPr lang="en-US" sz="2200" err="1">
                <a:cs typeface="Calibri Light"/>
              </a:rPr>
              <a:t>upto</a:t>
            </a:r>
            <a:r>
              <a:rPr lang="en-US" sz="2200">
                <a:cs typeface="Calibri Light"/>
              </a:rPr>
              <a:t> 512 GB</a:t>
            </a:r>
            <a:endParaRPr lang="en-US" kern="1200">
              <a:latin typeface="+mj-lt"/>
              <a:cs typeface="Calibri Light"/>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756265" y="2747912"/>
          <a:ext cx="10515597" cy="4100065"/>
        </p:xfrm>
        <a:graphic>
          <a:graphicData uri="http://schemas.openxmlformats.org/drawingml/2006/table">
            <a:tbl>
              <a:tblPr firstRow="1" firstCol="1" bandRow="1">
                <a:noFill/>
                <a:tableStyleId>{5C22544A-7EE6-4342-B048-85BDC9FD1C3A}</a:tableStyleId>
              </a:tblPr>
              <a:tblGrid>
                <a:gridCol w="1451918">
                  <a:extLst>
                    <a:ext uri="{9D8B030D-6E8A-4147-A177-3AD203B41FA5}">
                      <a16:colId xmlns:a16="http://schemas.microsoft.com/office/drawing/2014/main" val="2169652650"/>
                    </a:ext>
                  </a:extLst>
                </a:gridCol>
                <a:gridCol w="3521675">
                  <a:extLst>
                    <a:ext uri="{9D8B030D-6E8A-4147-A177-3AD203B41FA5}">
                      <a16:colId xmlns:a16="http://schemas.microsoft.com/office/drawing/2014/main" val="805817204"/>
                    </a:ext>
                  </a:extLst>
                </a:gridCol>
                <a:gridCol w="5542004">
                  <a:extLst>
                    <a:ext uri="{9D8B030D-6E8A-4147-A177-3AD203B41FA5}">
                      <a16:colId xmlns:a16="http://schemas.microsoft.com/office/drawing/2014/main" val="3628845589"/>
                    </a:ext>
                  </a:extLst>
                </a:gridCol>
              </a:tblGrid>
              <a:tr h="345172">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313023">
                <a:tc>
                  <a:txBody>
                    <a:bodyPr/>
                    <a:lstStyle/>
                    <a:p>
                      <a:r>
                        <a:rPr lang="en-US" sz="1300" b="1" cap="none" spc="0">
                          <a:solidFill>
                            <a:schemeClr val="tx1"/>
                          </a:solidFill>
                          <a:effectLst/>
                        </a:rPr>
                        <a:t>Source</a:t>
                      </a: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r>
                        <a:rPr lang="en-US" sz="1300" cap="none" spc="0">
                          <a:solidFill>
                            <a:schemeClr val="tx1"/>
                          </a:solidFill>
                          <a:effectLst/>
                        </a:rPr>
                        <a:t>Continuous growth of the data</a:t>
                      </a: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r>
                        <a:rPr lang="en-US" sz="1300" cap="none" spc="0">
                          <a:solidFill>
                            <a:schemeClr val="tx1"/>
                          </a:solidFill>
                          <a:effectLst/>
                        </a:rPr>
                        <a:t>Growing need for real-time data from the flight sensors</a:t>
                      </a:r>
                    </a:p>
                  </a:txBody>
                  <a:tcPr marL="61160" marR="61160" marT="8154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13653833"/>
                  </a:ext>
                </a:extLst>
              </a:tr>
              <a:tr h="282677">
                <a:tc>
                  <a:txBody>
                    <a:bodyPr/>
                    <a:lstStyle/>
                    <a:p>
                      <a:r>
                        <a:rPr lang="en-US" sz="1300" b="1" cap="none" spc="0">
                          <a:solidFill>
                            <a:schemeClr val="tx1"/>
                          </a:solidFill>
                          <a:effectLst/>
                        </a:rPr>
                        <a:t>Stimulus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300" cap="none" spc="0">
                          <a:solidFill>
                            <a:schemeClr val="tx1"/>
                          </a:solidFill>
                          <a:effectLst/>
                        </a:rPr>
                        <a:t>The system receives an increased volume of data.</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300" cap="none" spc="0">
                          <a:solidFill>
                            <a:schemeClr val="tx1"/>
                          </a:solidFill>
                          <a:effectLst/>
                        </a:rPr>
                        <a:t>Accomodating the data to the maximum extent</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03860590"/>
                  </a:ext>
                </a:extLst>
              </a:tr>
              <a:tr h="1482810">
                <a:tc>
                  <a:txBody>
                    <a:bodyPr/>
                    <a:lstStyle/>
                    <a:p>
                      <a:r>
                        <a:rPr lang="en-US" sz="1300" b="1" cap="none" spc="0">
                          <a:solidFill>
                            <a:schemeClr val="tx1"/>
                          </a:solidFill>
                          <a:effectLst/>
                        </a:rPr>
                        <a:t>Artifacts</a:t>
                      </a: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300" cap="none" spc="0">
                          <a:solidFill>
                            <a:schemeClr val="tx1"/>
                          </a:solidFill>
                          <a:effectLst/>
                        </a:rPr>
                        <a:t>System's architecture and technology stack (microservices architecture and NoSQL databases)</a:t>
                      </a: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300" b="1" cap="none" spc="0">
                          <a:solidFill>
                            <a:schemeClr val="tx1"/>
                          </a:solidFill>
                          <a:effectLst/>
                        </a:rPr>
                        <a:t>Microservices Architecture</a:t>
                      </a:r>
                    </a:p>
                    <a:p>
                      <a:pPr marL="342900" lvl="0" indent="-342900">
                        <a:buFont typeface="Arial"/>
                        <a:buChar char="•"/>
                      </a:pPr>
                      <a:r>
                        <a:rPr lang="en-US" sz="1300" cap="none" spc="0">
                          <a:solidFill>
                            <a:schemeClr val="tx1"/>
                          </a:solidFill>
                          <a:effectLst/>
                        </a:rPr>
                        <a:t>Loose Coupling</a:t>
                      </a:r>
                      <a:endParaRPr lang="en-US"/>
                    </a:p>
                    <a:p>
                      <a:pPr marL="342900" lvl="0" indent="-342900">
                        <a:buFont typeface="Arial"/>
                        <a:buChar char="•"/>
                      </a:pPr>
                      <a:r>
                        <a:rPr lang="en-US" sz="1300" cap="none" spc="0">
                          <a:solidFill>
                            <a:schemeClr val="tx1"/>
                          </a:solidFill>
                          <a:effectLst/>
                        </a:rPr>
                        <a:t>Fault Isolation  </a:t>
                      </a:r>
                      <a:endParaRPr lang="en-US"/>
                    </a:p>
                    <a:p>
                      <a:r>
                        <a:rPr lang="en-US" sz="1300" b="1" cap="none" spc="0">
                          <a:solidFill>
                            <a:schemeClr val="tx1"/>
                          </a:solidFill>
                          <a:effectLst/>
                        </a:rPr>
                        <a:t>NoSQL Databases</a:t>
                      </a:r>
                      <a:endParaRPr lang="en-US"/>
                    </a:p>
                    <a:p>
                      <a:pPr marL="342900" lvl="0" indent="-342900">
                        <a:buFont typeface="Arial"/>
                        <a:buChar char="•"/>
                      </a:pPr>
                      <a:r>
                        <a:rPr lang="en-US" sz="1300" cap="none" spc="0">
                          <a:solidFill>
                            <a:schemeClr val="tx1"/>
                          </a:solidFill>
                          <a:effectLst/>
                        </a:rPr>
                        <a:t>Data Partitioning</a:t>
                      </a:r>
                      <a:endParaRPr lang="en-US"/>
                    </a:p>
                    <a:p>
                      <a:pPr marL="342900" lvl="0" indent="-342900">
                        <a:buFont typeface="Arial"/>
                        <a:buChar char="•"/>
                      </a:pPr>
                      <a:r>
                        <a:rPr lang="en-US" sz="1300" cap="none" spc="0">
                          <a:solidFill>
                            <a:schemeClr val="tx1"/>
                          </a:solidFill>
                          <a:effectLst/>
                        </a:rPr>
                        <a:t>Schema Flexibility</a:t>
                      </a:r>
                      <a:endParaRPr lang="en-US"/>
                    </a:p>
                    <a:p>
                      <a:pPr marL="0" lvl="0" indent="0">
                        <a:buNone/>
                      </a:pPr>
                      <a:r>
                        <a:rPr lang="en-US" sz="1300" b="0" i="0" u="none" strike="noStrike" cap="none" spc="0" noProof="0">
                          <a:solidFill>
                            <a:schemeClr val="tx1"/>
                          </a:solidFill>
                          <a:effectLst/>
                          <a:latin typeface="Calibri"/>
                        </a:rPr>
                        <a:t>Vertical Scalability</a:t>
                      </a: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26463361"/>
                  </a:ext>
                </a:extLst>
              </a:tr>
              <a:tr h="293472">
                <a:tc>
                  <a:txBody>
                    <a:bodyPr/>
                    <a:lstStyle/>
                    <a:p>
                      <a:r>
                        <a:rPr lang="en-US" sz="1300" b="1" cap="none" spc="0">
                          <a:solidFill>
                            <a:schemeClr val="tx1"/>
                          </a:solidFill>
                          <a:effectLst/>
                        </a:rPr>
                        <a:t>Environment</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300" cap="none" spc="0">
                          <a:solidFill>
                            <a:schemeClr val="tx1"/>
                          </a:solidFill>
                          <a:effectLst/>
                        </a:rPr>
                        <a:t>The system is under normal operation.</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300" cap="none" spc="0">
                          <a:solidFill>
                            <a:schemeClr val="tx1"/>
                          </a:solidFill>
                          <a:effectLst/>
                        </a:rPr>
                        <a:t>High-volume, real-time data streams from aircraft and other sources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0877614"/>
                  </a:ext>
                </a:extLst>
              </a:tr>
              <a:tr h="509716">
                <a:tc>
                  <a:txBody>
                    <a:bodyPr/>
                    <a:lstStyle/>
                    <a:p>
                      <a:r>
                        <a:rPr lang="en-US" sz="1300" b="1" cap="none" spc="0">
                          <a:solidFill>
                            <a:schemeClr val="tx1"/>
                          </a:solidFill>
                          <a:effectLst/>
                        </a:rPr>
                        <a:t>Response</a:t>
                      </a:r>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effectLst/>
                        </a:rPr>
                        <a:t>System's ability</a:t>
                      </a:r>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effectLst/>
                        </a:rPr>
                        <a:t>Accommodate future growth in data volume without impacting performance or availability.</a:t>
                      </a:r>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10219778"/>
                  </a:ext>
                </a:extLst>
              </a:tr>
              <a:tr h="679621">
                <a:tc>
                  <a:txBody>
                    <a:bodyPr/>
                    <a:lstStyle/>
                    <a:p>
                      <a:pPr lvl="0">
                        <a:buNone/>
                      </a:pPr>
                      <a:r>
                        <a:rPr lang="en-US" sz="1300" b="1" cap="none" spc="0">
                          <a:solidFill>
                            <a:schemeClr val="tx1"/>
                          </a:solidFill>
                          <a:effectLst/>
                        </a:rPr>
                        <a:t>Response measure</a:t>
                      </a:r>
                    </a:p>
                  </a:txBody>
                  <a:tcPr marL="61159" marR="61159" marT="81545" marB="0">
                    <a:lnL w="0">
                      <a:noFill/>
                    </a:lnL>
                    <a:lnR w="0">
                      <a:noFill/>
                    </a:lnR>
                    <a:lnT w="0">
                      <a:noFill/>
                    </a:lnT>
                    <a:lnB w="0">
                      <a:noFill/>
                    </a:lnB>
                    <a:solidFill>
                      <a:schemeClr val="bg1">
                        <a:lumMod val="95000"/>
                      </a:schemeClr>
                    </a:solidFill>
                  </a:tcPr>
                </a:tc>
                <a:tc>
                  <a:txBody>
                    <a:bodyPr/>
                    <a:lstStyle/>
                    <a:p>
                      <a:pPr lvl="0">
                        <a:buNone/>
                      </a:pPr>
                      <a:r>
                        <a:rPr lang="en-US" sz="1300" b="0" i="0" u="none" strike="noStrike" cap="none" spc="0" noProof="0">
                          <a:solidFill>
                            <a:srgbClr val="000000"/>
                          </a:solidFill>
                          <a:effectLst/>
                          <a:latin typeface="Calibri"/>
                        </a:rPr>
                        <a:t>Metrics</a:t>
                      </a:r>
                      <a:endParaRPr lang="en-US"/>
                    </a:p>
                  </a:txBody>
                  <a:tcPr marL="61159" marR="61159" marT="81545" marB="0">
                    <a:lnL w="0">
                      <a:noFill/>
                    </a:lnL>
                    <a:lnR w="0">
                      <a:noFill/>
                    </a:lnR>
                    <a:lnT w="0">
                      <a:noFill/>
                    </a:lnT>
                    <a:lnB w="0">
                      <a:noFill/>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rgbClr val="000000"/>
                          </a:solidFill>
                          <a:effectLst/>
                          <a:latin typeface="Calibri"/>
                        </a:rPr>
                        <a:t>System's ability to maintain its performance and availability metrics as data volume and velocity increase (throughput, latency, and error rates)</a:t>
                      </a:r>
                    </a:p>
                    <a:p>
                      <a:pPr lvl="0">
                        <a:buNone/>
                      </a:pPr>
                      <a:endParaRPr lang="en-US" sz="1300" cap="none" spc="0">
                        <a:solidFill>
                          <a:schemeClr val="tx1"/>
                        </a:solidFill>
                        <a:effectLst/>
                      </a:endParaRPr>
                    </a:p>
                  </a:txBody>
                  <a:tcPr marL="61159" marR="61159" marT="81545" marB="0">
                    <a:lnL w="0">
                      <a:noFill/>
                    </a:lnL>
                    <a:lnR w="0">
                      <a:noFill/>
                    </a:lnR>
                    <a:lnT w="0">
                      <a:noFill/>
                    </a:lnT>
                    <a:lnB w="0">
                      <a:noFill/>
                    </a:lnB>
                    <a:solidFill>
                      <a:schemeClr val="bg1">
                        <a:lumMod val="95000"/>
                      </a:schemeClr>
                    </a:solidFill>
                  </a:tcPr>
                </a:tc>
                <a:extLst>
                  <a:ext uri="{0D108BD9-81ED-4DB2-BD59-A6C34878D82A}">
                    <a16:rowId xmlns:a16="http://schemas.microsoft.com/office/drawing/2014/main" val="2526504303"/>
                  </a:ext>
                </a:extLst>
              </a:tr>
            </a:tbl>
          </a:graphicData>
        </a:graphic>
      </p:graphicFrame>
      <p:pic>
        <p:nvPicPr>
          <p:cNvPr id="4" name="Picture 3" descr="A diagram of a system&#10;&#10;Description automatically generated">
            <a:extLst>
              <a:ext uri="{FF2B5EF4-FFF2-40B4-BE49-F238E27FC236}">
                <a16:creationId xmlns:a16="http://schemas.microsoft.com/office/drawing/2014/main" id="{235B006D-05AB-6A07-D665-A9005ACA0807}"/>
              </a:ext>
            </a:extLst>
          </p:cNvPr>
          <p:cNvPicPr>
            <a:picLocks noChangeAspect="1"/>
          </p:cNvPicPr>
          <p:nvPr/>
        </p:nvPicPr>
        <p:blipFill>
          <a:blip r:embed="rId2"/>
          <a:stretch>
            <a:fillRect/>
          </a:stretch>
        </p:blipFill>
        <p:spPr>
          <a:xfrm>
            <a:off x="3675626" y="1288994"/>
            <a:ext cx="3939457" cy="1469623"/>
          </a:xfrm>
          <a:prstGeom prst="rect">
            <a:avLst/>
          </a:prstGeom>
        </p:spPr>
      </p:pic>
    </p:spTree>
    <p:extLst>
      <p:ext uri="{BB962C8B-B14F-4D97-AF65-F5344CB8AC3E}">
        <p14:creationId xmlns:p14="http://schemas.microsoft.com/office/powerpoint/2010/main" val="3148077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1217049"/>
          </a:xfrm>
        </p:spPr>
        <p:txBody>
          <a:bodyPr vert="horz" lIns="91440" tIns="45720" rIns="91440" bIns="45720" rtlCol="0">
            <a:normAutofit fontScale="90000"/>
          </a:bodyPr>
          <a:lstStyle/>
          <a:p>
            <a:r>
              <a:rPr lang="en-US" kern="1200">
                <a:latin typeface="+mj-lt"/>
                <a:ea typeface="+mj-ea"/>
                <a:cs typeface="+mj-cs"/>
              </a:rPr>
              <a:t>QA Scenarios : </a:t>
            </a:r>
            <a:r>
              <a:rPr lang="en-US"/>
              <a:t>Reliability</a:t>
            </a:r>
            <a:br>
              <a:rPr lang="en-US"/>
            </a:br>
            <a:r>
              <a:rPr lang="en-US" sz="2000">
                <a:cs typeface="Calibri Light"/>
              </a:rPr>
              <a:t>Scenario : Probability that the system does not record any data and fails &lt; 10^-4 and</a:t>
            </a:r>
            <a:br>
              <a:rPr lang="en-US" sz="2000">
                <a:cs typeface="Calibri Light"/>
              </a:rPr>
            </a:br>
            <a:r>
              <a:rPr lang="en-US" sz="2000">
                <a:cs typeface="Calibri Light"/>
              </a:rPr>
              <a:t>Probability that the system does not record any specific message  &lt; 10^-6</a:t>
            </a:r>
            <a:endParaRPr lang="en-US" kern="1200">
              <a:latin typeface="+mj-lt"/>
              <a:cs typeface="Calibri Light"/>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879764" y="1743200"/>
          <a:ext cx="10515599" cy="4919575"/>
        </p:xfrm>
        <a:graphic>
          <a:graphicData uri="http://schemas.openxmlformats.org/drawingml/2006/table">
            <a:tbl>
              <a:tblPr firstRow="1" firstCol="1" bandRow="1">
                <a:noFill/>
                <a:tableStyleId>{5C22544A-7EE6-4342-B048-85BDC9FD1C3A}</a:tableStyleId>
              </a:tblPr>
              <a:tblGrid>
                <a:gridCol w="1947015">
                  <a:extLst>
                    <a:ext uri="{9D8B030D-6E8A-4147-A177-3AD203B41FA5}">
                      <a16:colId xmlns:a16="http://schemas.microsoft.com/office/drawing/2014/main" val="2169652650"/>
                    </a:ext>
                  </a:extLst>
                </a:gridCol>
                <a:gridCol w="3791295">
                  <a:extLst>
                    <a:ext uri="{9D8B030D-6E8A-4147-A177-3AD203B41FA5}">
                      <a16:colId xmlns:a16="http://schemas.microsoft.com/office/drawing/2014/main" val="805817204"/>
                    </a:ext>
                  </a:extLst>
                </a:gridCol>
                <a:gridCol w="4777289">
                  <a:extLst>
                    <a:ext uri="{9D8B030D-6E8A-4147-A177-3AD203B41FA5}">
                      <a16:colId xmlns:a16="http://schemas.microsoft.com/office/drawing/2014/main" val="3628845589"/>
                    </a:ext>
                  </a:extLst>
                </a:gridCol>
              </a:tblGrid>
              <a:tr h="316236">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456785">
                <a:tc>
                  <a:txBody>
                    <a:bodyPr/>
                    <a:lstStyle/>
                    <a:p>
                      <a:r>
                        <a:rPr lang="en-US" sz="1300" b="1" cap="none" spc="0">
                          <a:solidFill>
                            <a:schemeClr val="tx1"/>
                          </a:solidFill>
                          <a:effectLst/>
                        </a:rPr>
                        <a:t>Source</a:t>
                      </a:r>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r>
                        <a:rPr lang="en-US" sz="1300" b="0" i="0" u="none" strike="noStrike" cap="none" spc="0" noProof="0">
                          <a:solidFill>
                            <a:schemeClr val="tx1"/>
                          </a:solidFill>
                          <a:effectLst/>
                          <a:latin typeface="Calibri"/>
                        </a:rPr>
                        <a:t>Critical nature of aviation data</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noFill/>
                  </a:tcPr>
                </a:tc>
                <a:tc>
                  <a:txBody>
                    <a:bodyPr/>
                    <a:lstStyle/>
                    <a:p>
                      <a:pPr lvl="0">
                        <a:buNone/>
                      </a:pPr>
                      <a:r>
                        <a:rPr lang="en-US" sz="1300" b="0" i="0" u="none" strike="noStrike" cap="none" spc="0" noProof="0">
                          <a:solidFill>
                            <a:schemeClr val="tx1"/>
                          </a:solidFill>
                          <a:effectLst/>
                          <a:latin typeface="Calibri"/>
                        </a:rPr>
                        <a:t>Real-time data streams from aircraft sensors, potential hardware failures, and software errors</a:t>
                      </a:r>
                      <a:endParaRPr lang="en-US" sz="1300" cap="none" spc="0">
                        <a:solidFill>
                          <a:schemeClr val="tx1"/>
                        </a:solidFill>
                        <a:effectLst/>
                      </a:endParaRPr>
                    </a:p>
                  </a:txBody>
                  <a:tcPr marL="61160" marR="61160" marT="8154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13653833"/>
                  </a:ext>
                </a:extLst>
              </a:tr>
              <a:tr h="675967">
                <a:tc>
                  <a:txBody>
                    <a:bodyPr/>
                    <a:lstStyle/>
                    <a:p>
                      <a:r>
                        <a:rPr lang="en-US" sz="1300" b="1" cap="none" spc="0">
                          <a:solidFill>
                            <a:schemeClr val="tx1"/>
                          </a:solidFill>
                          <a:effectLst/>
                        </a:rPr>
                        <a:t>Stimulus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The system receives an increased volume of data, and the probability of missing data</a:t>
                      </a:r>
                      <a:endParaRPr lang="en-US" sz="1300" b="0" i="0" u="none" strike="noStrike" cap="none" spc="0" noProof="0">
                        <a:solidFill>
                          <a:srgbClr val="000000"/>
                        </a:solidFill>
                        <a:effectLst/>
                        <a:latin typeface="Calibri"/>
                      </a:endParaRPr>
                    </a:p>
                    <a:p>
                      <a:pPr lvl="0">
                        <a:buNone/>
                      </a:pPr>
                      <a:endParaRPr lang="en-US" sz="1300" cap="none" spc="0">
                        <a:solidFill>
                          <a:schemeClr val="tx1"/>
                        </a:solidFill>
                        <a:effectLst/>
                      </a:endParaRP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Ensuring the system to be reliable with the sensor data</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03860590"/>
                  </a:ext>
                </a:extLst>
              </a:tr>
              <a:tr h="3314626">
                <a:tc>
                  <a:txBody>
                    <a:bodyPr/>
                    <a:lstStyle/>
                    <a:p>
                      <a:r>
                        <a:rPr lang="en-US" sz="1300" b="1" cap="none" spc="0">
                          <a:solidFill>
                            <a:schemeClr val="tx1"/>
                          </a:solidFill>
                          <a:effectLst/>
                        </a:rPr>
                        <a:t>Artifacts</a:t>
                      </a: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buNone/>
                      </a:pPr>
                      <a:r>
                        <a:rPr lang="en-US" sz="1300" b="0" i="0" u="none" strike="noStrike" cap="none" spc="0" noProof="0">
                          <a:solidFill>
                            <a:schemeClr val="tx1"/>
                          </a:solidFill>
                          <a:effectLst/>
                          <a:latin typeface="Calibri"/>
                        </a:rPr>
                        <a:t>System's architecture and technology stack (EDA, Microservices, Storage Management Microservice, atomic data retrieval transactions)</a:t>
                      </a: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342900" lvl="0" indent="-342900">
                        <a:buFont typeface="Arial"/>
                        <a:buChar char="•"/>
                      </a:pPr>
                      <a:r>
                        <a:rPr lang="en-US" sz="1300" b="1" i="0" u="none" strike="noStrike" cap="none" spc="0" noProof="0">
                          <a:solidFill>
                            <a:schemeClr val="tx1"/>
                          </a:solidFill>
                          <a:effectLst/>
                          <a:latin typeface="Calibri"/>
                        </a:rPr>
                        <a:t>EDA:</a:t>
                      </a:r>
                      <a:r>
                        <a:rPr lang="en-US" sz="1300" b="0" i="0" u="none" strike="noStrike" cap="none" spc="0" noProof="0">
                          <a:solidFill>
                            <a:schemeClr val="tx1"/>
                          </a:solidFill>
                          <a:effectLst/>
                          <a:latin typeface="Calibri"/>
                        </a:rPr>
                        <a:t> Decoupling, asynchronous communication, and resiliency</a:t>
                      </a:r>
                      <a:endParaRPr lang="en-US" sz="1300" b="0" i="0" u="none" strike="noStrike" cap="none" spc="0" noProof="0">
                        <a:solidFill>
                          <a:srgbClr val="000000"/>
                        </a:solidFill>
                        <a:effectLst/>
                        <a:latin typeface="Calibri"/>
                      </a:endParaRPr>
                    </a:p>
                    <a:p>
                      <a:pPr marL="342900" lvl="0" indent="-342900">
                        <a:buFont typeface="Arial"/>
                        <a:buChar char="•"/>
                      </a:pPr>
                      <a:r>
                        <a:rPr lang="en-US" sz="1300" b="1" i="0" u="none" strike="noStrike" cap="none" spc="0" noProof="0">
                          <a:solidFill>
                            <a:schemeClr val="tx1"/>
                          </a:solidFill>
                          <a:effectLst/>
                          <a:latin typeface="Calibri"/>
                        </a:rPr>
                        <a:t>Microservices: </a:t>
                      </a:r>
                      <a:r>
                        <a:rPr lang="en-US" sz="1300" b="0" i="0" u="none" strike="noStrike" cap="none" spc="0" noProof="0">
                          <a:solidFill>
                            <a:schemeClr val="tx1"/>
                          </a:solidFill>
                          <a:effectLst/>
                          <a:latin typeface="Calibri"/>
                        </a:rPr>
                        <a:t>Small, independent services, service boundaries</a:t>
                      </a:r>
                    </a:p>
                    <a:p>
                      <a:pPr marL="342900" lvl="0" indent="-342900">
                        <a:buFont typeface="Arial"/>
                        <a:buChar char="•"/>
                      </a:pPr>
                      <a:r>
                        <a:rPr lang="en-US" sz="1300" b="1" i="0" u="none" strike="noStrike" cap="none" spc="0" noProof="0">
                          <a:solidFill>
                            <a:schemeClr val="tx1"/>
                          </a:solidFill>
                          <a:effectLst/>
                          <a:latin typeface="Calibri"/>
                        </a:rPr>
                        <a:t>Storage Management Microservice:</a:t>
                      </a:r>
                      <a:r>
                        <a:rPr lang="en-US" sz="1300" b="0" i="0" u="none" strike="noStrike" cap="none" spc="0" noProof="0">
                          <a:solidFill>
                            <a:schemeClr val="tx1"/>
                          </a:solidFill>
                          <a:effectLst/>
                          <a:latin typeface="Calibri"/>
                        </a:rPr>
                        <a:t> Data integrity and availability</a:t>
                      </a:r>
                      <a:endParaRPr lang="en-US" sz="1300" b="0" i="0" u="none" strike="noStrike" cap="none" spc="0" noProof="0">
                        <a:solidFill>
                          <a:srgbClr val="000000"/>
                        </a:solidFill>
                        <a:effectLst/>
                        <a:latin typeface="Calibri"/>
                      </a:endParaRPr>
                    </a:p>
                    <a:p>
                      <a:pPr marL="342900" lvl="0" indent="-342900">
                        <a:buFont typeface="Arial"/>
                        <a:buChar char="•"/>
                      </a:pPr>
                      <a:r>
                        <a:rPr lang="en-US" sz="1300" b="1" i="0" u="none" strike="noStrike" cap="none" spc="0" noProof="0">
                          <a:solidFill>
                            <a:schemeClr val="tx1"/>
                          </a:solidFill>
                          <a:effectLst/>
                          <a:latin typeface="Calibri"/>
                        </a:rPr>
                        <a:t>Atomic data retrieval transactions:</a:t>
                      </a:r>
                      <a:r>
                        <a:rPr lang="en-US" sz="1300" b="0" i="0" u="none" strike="noStrike" cap="none" spc="0" noProof="0">
                          <a:solidFill>
                            <a:schemeClr val="tx1"/>
                          </a:solidFill>
                          <a:effectLst/>
                          <a:latin typeface="Calibri"/>
                        </a:rPr>
                        <a:t> Data consistency and accuracy</a:t>
                      </a:r>
                      <a:endParaRPr lang="en-US" sz="1300" b="0" i="0" u="none" strike="noStrike" cap="none" spc="0" noProof="0">
                        <a:solidFill>
                          <a:srgbClr val="000000"/>
                        </a:solidFill>
                        <a:effectLst/>
                        <a:latin typeface="Calibri"/>
                      </a:endParaRPr>
                    </a:p>
                    <a:p>
                      <a:pPr lvl="0">
                        <a:buNone/>
                      </a:pPr>
                      <a:r>
                        <a:rPr lang="en-US" sz="1300" b="1" i="0" u="none" strike="noStrike" cap="none" spc="0" noProof="0">
                          <a:solidFill>
                            <a:schemeClr val="tx1"/>
                          </a:solidFill>
                          <a:effectLst/>
                          <a:latin typeface="Calibri"/>
                        </a:rPr>
                        <a:t>Preventing System Failure </a:t>
                      </a:r>
                      <a:endParaRPr lang="en-US" sz="1300" b="0" i="0" u="none" strike="noStrike" cap="none" spc="0" noProof="0">
                        <a:solidFill>
                          <a:srgbClr val="000000"/>
                        </a:solidFill>
                        <a:effectLst/>
                        <a:latin typeface="Calibri"/>
                      </a:endParaRPr>
                    </a:p>
                    <a:p>
                      <a:pPr marL="171450" lvl="0" indent="-171450">
                        <a:buFont typeface="Arial"/>
                        <a:buChar char="•"/>
                      </a:pPr>
                      <a:r>
                        <a:rPr lang="en-US" sz="1300" b="0" i="0" u="none" strike="noStrike" cap="none" spc="0" noProof="0">
                          <a:solidFill>
                            <a:schemeClr val="tx1"/>
                          </a:solidFill>
                          <a:effectLst/>
                          <a:latin typeface="Calibri"/>
                        </a:rPr>
                        <a:t>    Redundancy and Fault Tolerance</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Fail-Safe Mechanisms</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Comprehensive Monitoring and Alerting</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Thorough Testing and Validation</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Continuous Improvement and Maintenance</a:t>
                      </a:r>
                      <a:endParaRPr lang="en-US" sz="1300" b="0" i="0" u="none" strike="noStrike" cap="none" spc="0" noProof="0">
                        <a:solidFill>
                          <a:srgbClr val="000000"/>
                        </a:solidFill>
                        <a:effectLst/>
                        <a:latin typeface="Calibri"/>
                      </a:endParaRPr>
                    </a:p>
                    <a:p>
                      <a:pPr lvl="0">
                        <a:buNone/>
                      </a:pPr>
                      <a:r>
                        <a:rPr lang="en-US" sz="1300" b="1" i="0" u="none" strike="noStrike" cap="none" spc="0" noProof="0">
                          <a:solidFill>
                            <a:schemeClr val="tx1"/>
                          </a:solidFill>
                          <a:effectLst/>
                          <a:latin typeface="Calibri"/>
                        </a:rPr>
                        <a:t>Preventing Specific Message Loss </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Reliable Data Transmission</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Message Logging and Retransmission</a:t>
                      </a:r>
                      <a:endParaRPr lang="en-US" sz="1300" b="0" i="0" u="none" strike="noStrike" cap="none" spc="0" noProof="0">
                        <a:solidFill>
                          <a:srgbClr val="000000"/>
                        </a:solidFill>
                        <a:effectLst/>
                        <a:latin typeface="Calibri"/>
                      </a:endParaRPr>
                    </a:p>
                    <a:p>
                      <a:pPr marL="342900" lvl="0" indent="-342900">
                        <a:buFont typeface="Arial"/>
                        <a:buChar char="•"/>
                      </a:pPr>
                      <a:r>
                        <a:rPr lang="en-US" sz="1300" b="0" i="0" u="none" strike="noStrike" cap="none" spc="0" noProof="0">
                          <a:solidFill>
                            <a:schemeClr val="tx1"/>
                          </a:solidFill>
                          <a:effectLst/>
                          <a:latin typeface="Calibri"/>
                        </a:rPr>
                        <a:t>Acknowledgment and Confirmation Mechanisms</a:t>
                      </a:r>
                      <a:endParaRPr lang="en-US" sz="1300" b="0" i="0" u="none" strike="noStrike" cap="none" spc="0" noProof="0">
                        <a:solidFill>
                          <a:srgbClr val="000000"/>
                        </a:solidFill>
                        <a:effectLst/>
                        <a:latin typeface="Calibri"/>
                      </a:endParaRPr>
                    </a:p>
                    <a:p>
                      <a:pPr marL="342900" lvl="0" indent="-342900">
                        <a:buFont typeface="Arial"/>
                        <a:buChar char="•"/>
                      </a:pPr>
                      <a:endParaRPr lang="en-US" sz="1300" b="0" i="0" u="none" strike="noStrike" cap="none" spc="0" noProof="0">
                        <a:solidFill>
                          <a:schemeClr val="tx1"/>
                        </a:solidFill>
                        <a:effectLst/>
                        <a:latin typeface="Calibri"/>
                      </a:endParaRPr>
                    </a:p>
                  </a:txBody>
                  <a:tcPr marL="61160" marR="61160" marT="8154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26463361"/>
                  </a:ext>
                </a:extLst>
              </a:tr>
            </a:tbl>
          </a:graphicData>
        </a:graphic>
      </p:graphicFrame>
      <p:pic>
        <p:nvPicPr>
          <p:cNvPr id="3" name="Picture 2" descr="A diagram of a system&#10;&#10;Description automatically generated">
            <a:extLst>
              <a:ext uri="{FF2B5EF4-FFF2-40B4-BE49-F238E27FC236}">
                <a16:creationId xmlns:a16="http://schemas.microsoft.com/office/drawing/2014/main" id="{E2F90FD9-29AD-7AFD-A71D-28286EA62243}"/>
              </a:ext>
            </a:extLst>
          </p:cNvPr>
          <p:cNvPicPr>
            <a:picLocks noChangeAspect="1"/>
          </p:cNvPicPr>
          <p:nvPr/>
        </p:nvPicPr>
        <p:blipFill>
          <a:blip r:embed="rId2"/>
          <a:stretch>
            <a:fillRect/>
          </a:stretch>
        </p:blipFill>
        <p:spPr>
          <a:xfrm>
            <a:off x="1430594" y="4408735"/>
            <a:ext cx="4521199" cy="1957047"/>
          </a:xfrm>
          <a:prstGeom prst="rect">
            <a:avLst/>
          </a:prstGeom>
        </p:spPr>
      </p:pic>
    </p:spTree>
    <p:extLst>
      <p:ext uri="{BB962C8B-B14F-4D97-AF65-F5344CB8AC3E}">
        <p14:creationId xmlns:p14="http://schemas.microsoft.com/office/powerpoint/2010/main" val="1173482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US" kern="1200">
                <a:latin typeface="+mj-lt"/>
                <a:ea typeface="+mj-ea"/>
                <a:cs typeface="+mj-cs"/>
              </a:rPr>
              <a:t>QA Scenarios : </a:t>
            </a:r>
            <a:r>
              <a:rPr lang="en-US"/>
              <a:t>Reliability</a:t>
            </a:r>
            <a:endParaRPr lang="en-US" kern="1200">
              <a:latin typeface="+mj-lt"/>
              <a:ea typeface="+mj-ea"/>
              <a:cs typeface="+mj-cs"/>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838200" y="2075709"/>
          <a:ext cx="10515599" cy="2703794"/>
        </p:xfrm>
        <a:graphic>
          <a:graphicData uri="http://schemas.openxmlformats.org/drawingml/2006/table">
            <a:tbl>
              <a:tblPr firstRow="1" firstCol="1" bandRow="1">
                <a:noFill/>
                <a:tableStyleId>{5C22544A-7EE6-4342-B048-85BDC9FD1C3A}</a:tableStyleId>
              </a:tblPr>
              <a:tblGrid>
                <a:gridCol w="1947015">
                  <a:extLst>
                    <a:ext uri="{9D8B030D-6E8A-4147-A177-3AD203B41FA5}">
                      <a16:colId xmlns:a16="http://schemas.microsoft.com/office/drawing/2014/main" val="2169652650"/>
                    </a:ext>
                  </a:extLst>
                </a:gridCol>
                <a:gridCol w="3791295">
                  <a:extLst>
                    <a:ext uri="{9D8B030D-6E8A-4147-A177-3AD203B41FA5}">
                      <a16:colId xmlns:a16="http://schemas.microsoft.com/office/drawing/2014/main" val="805817204"/>
                    </a:ext>
                  </a:extLst>
                </a:gridCol>
                <a:gridCol w="4777289">
                  <a:extLst>
                    <a:ext uri="{9D8B030D-6E8A-4147-A177-3AD203B41FA5}">
                      <a16:colId xmlns:a16="http://schemas.microsoft.com/office/drawing/2014/main" val="3628845589"/>
                    </a:ext>
                  </a:extLst>
                </a:gridCol>
              </a:tblGrid>
              <a:tr h="345172">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505919">
                <a:tc>
                  <a:txBody>
                    <a:bodyPr/>
                    <a:lstStyle/>
                    <a:p>
                      <a:endParaRPr lang="en-US" sz="1300" b="1" cap="none" spc="0">
                        <a:solidFill>
                          <a:schemeClr val="tx1"/>
                        </a:solidFill>
                        <a:effectLst/>
                      </a:endParaRPr>
                    </a:p>
                  </a:txBody>
                  <a:tcPr marL="61160" marR="61160" marT="81546" marB="0">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lvl="0" algn="l">
                        <a:lnSpc>
                          <a:spcPct val="100000"/>
                        </a:lnSpc>
                        <a:spcBef>
                          <a:spcPts val="0"/>
                        </a:spcBef>
                        <a:spcAft>
                          <a:spcPts val="0"/>
                        </a:spcAft>
                        <a:buNone/>
                      </a:pPr>
                      <a:endParaRPr lang="en-US" sz="1300" b="0" i="0" u="none" strike="noStrike" cap="none" spc="0" noProof="0">
                        <a:solidFill>
                          <a:schemeClr val="tx1"/>
                        </a:solidFill>
                        <a:effectLst/>
                        <a:latin typeface="Calibri"/>
                      </a:endParaRPr>
                    </a:p>
                  </a:txBody>
                  <a:tcPr marL="61160" marR="61160" marT="81546" marB="0">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342900" lvl="0" indent="-342900">
                        <a:buClr>
                          <a:srgbClr val="000000"/>
                        </a:buClr>
                        <a:buFont typeface="Arial,Sans-Serif"/>
                        <a:buChar char="•"/>
                      </a:pPr>
                      <a:r>
                        <a:rPr lang="en-US" sz="1300" b="0" i="0" u="none" strike="noStrike" cap="none" spc="0" noProof="0">
                          <a:solidFill>
                            <a:schemeClr val="tx1"/>
                          </a:solidFill>
                          <a:effectLst/>
                          <a:latin typeface="Calibri"/>
                        </a:rPr>
                        <a:t>Error Detection and Correction</a:t>
                      </a:r>
                      <a:endParaRPr lang="en-US" sz="1300" b="0" i="0" u="none" strike="noStrike" cap="none" spc="0" noProof="0">
                        <a:solidFill>
                          <a:srgbClr val="000000"/>
                        </a:solidFill>
                        <a:effectLst/>
                        <a:latin typeface="Calibri"/>
                      </a:endParaRPr>
                    </a:p>
                    <a:p>
                      <a:pPr marL="342900" lvl="0" indent="-342900">
                        <a:buClr>
                          <a:srgbClr val="000000"/>
                        </a:buClr>
                        <a:buFont typeface="Arial,Sans-Serif"/>
                        <a:buChar char="•"/>
                      </a:pPr>
                      <a:r>
                        <a:rPr lang="en-US" sz="1300" b="0" i="0" u="none" strike="noStrike" cap="none" spc="0" noProof="0">
                          <a:solidFill>
                            <a:schemeClr val="tx1"/>
                          </a:solidFill>
                          <a:effectLst/>
                          <a:latin typeface="Calibri"/>
                        </a:rPr>
                        <a:t>Prioritization and Queuing</a:t>
                      </a:r>
                      <a:endParaRPr lang="en-US" sz="1300" b="0" i="0" u="none" strike="noStrike" cap="none" spc="0" noProof="0">
                        <a:solidFill>
                          <a:srgbClr val="000000"/>
                        </a:solidFill>
                        <a:effectLst/>
                        <a:latin typeface="Calibri"/>
                      </a:endParaRPr>
                    </a:p>
                    <a:p>
                      <a:pPr marL="342900" lvl="0" indent="-342900">
                        <a:buClr>
                          <a:srgbClr val="000000"/>
                        </a:buClr>
                        <a:buFont typeface="Arial,Sans-Serif"/>
                        <a:buChar char="•"/>
                      </a:pPr>
                      <a:r>
                        <a:rPr lang="en-US" sz="1300" b="0" i="0" u="none" strike="noStrike" cap="none" spc="0" noProof="0">
                          <a:solidFill>
                            <a:schemeClr val="tx1"/>
                          </a:solidFill>
                          <a:effectLst/>
                          <a:latin typeface="Calibri"/>
                        </a:rPr>
                        <a:t>Capacity Planning and Load Balancing</a:t>
                      </a:r>
                      <a:endParaRPr lang="en-US"/>
                    </a:p>
                  </a:txBody>
                  <a:tcPr marL="61160" marR="61160" marT="81546" marB="0">
                    <a:lnL w="12700" cmpd="sng">
                      <a:noFill/>
                      <a:prstDash val="solid"/>
                    </a:lnL>
                    <a:lnR w="12700" cmpd="sng">
                      <a:noFill/>
                      <a:prstDash val="solid"/>
                    </a:lnR>
                    <a:lnT w="38100" cmpd="sng">
                      <a:noFill/>
                    </a:lnT>
                    <a:lnB w="12700" cmpd="sng">
                      <a:noFill/>
                      <a:prstDash val="solid"/>
                    </a:lnB>
                    <a:solidFill>
                      <a:schemeClr val="bg1">
                        <a:lumMod val="95000"/>
                      </a:schemeClr>
                    </a:solidFill>
                  </a:tcPr>
                </a:tc>
                <a:extLst>
                  <a:ext uri="{0D108BD9-81ED-4DB2-BD59-A6C34878D82A}">
                    <a16:rowId xmlns:a16="http://schemas.microsoft.com/office/drawing/2014/main" val="1403860590"/>
                  </a:ext>
                </a:extLst>
              </a:tr>
              <a:tr h="477981">
                <a:tc>
                  <a:txBody>
                    <a:bodyPr/>
                    <a:lstStyle/>
                    <a:p>
                      <a:pPr lvl="0">
                        <a:buNone/>
                      </a:pPr>
                      <a:r>
                        <a:rPr lang="en-US" sz="1300" b="1" i="0" u="none" strike="noStrike" cap="none" spc="0" noProof="0">
                          <a:solidFill>
                            <a:schemeClr val="tx1"/>
                          </a:solidFill>
                          <a:effectLst/>
                          <a:latin typeface="Calibri"/>
                        </a:rPr>
                        <a:t>Environment</a:t>
                      </a:r>
                      <a:endParaRPr lang="en-US"/>
                    </a:p>
                  </a:txBody>
                  <a:tcPr marL="61159" marR="61159" marT="81545" marB="0">
                    <a:lnL w="0">
                      <a:noFill/>
                    </a:lnL>
                    <a:lnR w="0">
                      <a:noFill/>
                    </a:lnR>
                    <a:lnT w="0">
                      <a:noFill/>
                    </a:lnT>
                    <a:lnB w="0">
                      <a:noFill/>
                    </a:lnB>
                    <a:noFill/>
                  </a:tcPr>
                </a:tc>
                <a:tc>
                  <a:txBody>
                    <a:bodyPr/>
                    <a:lstStyle/>
                    <a:p>
                      <a:pPr lvl="0">
                        <a:buNone/>
                      </a:pPr>
                      <a:r>
                        <a:rPr lang="en-US" sz="1300" b="0" i="0" u="none" strike="noStrike" cap="none" spc="0" noProof="0">
                          <a:solidFill>
                            <a:schemeClr val="tx1"/>
                          </a:solidFill>
                          <a:effectLst/>
                          <a:latin typeface="Calibri"/>
                        </a:rPr>
                        <a:t>The system is under normal operation.</a:t>
                      </a:r>
                      <a:endParaRPr lang="en-US"/>
                    </a:p>
                  </a:txBody>
                  <a:tcPr marL="61159" marR="61159" marT="81545" marB="0">
                    <a:lnL w="0">
                      <a:noFill/>
                    </a:lnL>
                    <a:lnR w="0">
                      <a:noFill/>
                    </a:lnR>
                    <a:lnT w="0">
                      <a:noFill/>
                    </a:lnT>
                    <a:lnB w="0">
                      <a:noFill/>
                    </a:lnB>
                    <a:noFill/>
                  </a:tcPr>
                </a:tc>
                <a:tc>
                  <a:txBody>
                    <a:bodyPr/>
                    <a:lstStyle/>
                    <a:p>
                      <a:pPr marL="0" lvl="0" indent="0">
                        <a:buNone/>
                      </a:pPr>
                      <a:r>
                        <a:rPr lang="en-US" sz="1300" b="0" i="0" u="none" strike="noStrike" cap="none" spc="0" noProof="0">
                          <a:solidFill>
                            <a:schemeClr val="tx1"/>
                          </a:solidFill>
                          <a:effectLst/>
                          <a:latin typeface="Calibri"/>
                        </a:rPr>
                        <a:t>High-volume, real-time data streams from aircraft and other sources</a:t>
                      </a:r>
                      <a:endParaRPr lang="en-US" sz="1300" b="0" i="0" u="none" strike="noStrike" cap="none" spc="0" noProof="0">
                        <a:solidFill>
                          <a:srgbClr val="000000"/>
                        </a:solidFill>
                        <a:effectLst/>
                        <a:latin typeface="Calibri"/>
                      </a:endParaRPr>
                    </a:p>
                    <a:p>
                      <a:pPr marL="342900" lvl="0" indent="-342900">
                        <a:buFont typeface="Arial"/>
                        <a:buChar char="•"/>
                      </a:pPr>
                      <a:endParaRPr lang="en-US" sz="1300" b="0" i="0" u="none" strike="noStrike" cap="none" spc="0" noProof="0">
                        <a:solidFill>
                          <a:schemeClr val="tx1"/>
                        </a:solidFill>
                        <a:effectLst/>
                        <a:latin typeface="Calibri"/>
                      </a:endParaRPr>
                    </a:p>
                  </a:txBody>
                  <a:tcPr marL="61159" marR="61159" marT="81545" marB="0">
                    <a:lnL w="0">
                      <a:noFill/>
                    </a:lnL>
                    <a:lnR w="0">
                      <a:noFill/>
                    </a:lnR>
                    <a:lnT w="0">
                      <a:noFill/>
                    </a:lnT>
                    <a:lnB w="0">
                      <a:noFill/>
                    </a:lnB>
                    <a:noFill/>
                  </a:tcPr>
                </a:tc>
                <a:extLst>
                  <a:ext uri="{0D108BD9-81ED-4DB2-BD59-A6C34878D82A}">
                    <a16:rowId xmlns:a16="http://schemas.microsoft.com/office/drawing/2014/main" val="526463361"/>
                  </a:ext>
                </a:extLst>
              </a:tr>
              <a:tr h="505919">
                <a:tc>
                  <a:txBody>
                    <a:bodyPr/>
                    <a:lstStyle/>
                    <a:p>
                      <a:pPr lvl="0">
                        <a:buNone/>
                      </a:pPr>
                      <a:r>
                        <a:rPr lang="en-US" sz="1300" b="1" i="0" u="none" strike="noStrike" cap="none" spc="0" noProof="0">
                          <a:solidFill>
                            <a:schemeClr val="tx1"/>
                          </a:solidFill>
                          <a:effectLst/>
                          <a:latin typeface="Calibri"/>
                        </a:rPr>
                        <a:t>Response</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System's ability</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Able to provide the results without impacting performance or availability.</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0877614"/>
                  </a:ext>
                </a:extLst>
              </a:tr>
              <a:tr h="698816">
                <a:tc>
                  <a:txBody>
                    <a:bodyPr/>
                    <a:lstStyle/>
                    <a:p>
                      <a:pPr lvl="0">
                        <a:buNone/>
                      </a:pPr>
                      <a:r>
                        <a:rPr lang="en-US" sz="1300" b="1" i="0" u="none" strike="noStrike" cap="none" spc="0" noProof="0">
                          <a:solidFill>
                            <a:schemeClr val="tx1"/>
                          </a:solidFill>
                          <a:effectLst/>
                          <a:latin typeface="Calibri"/>
                        </a:rPr>
                        <a:t>Response measure</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300" b="0" i="0" u="none" strike="noStrike" cap="none" spc="0" noProof="0">
                          <a:solidFill>
                            <a:schemeClr val="tx1"/>
                          </a:solidFill>
                          <a:effectLst/>
                          <a:latin typeface="Calibri"/>
                        </a:rPr>
                        <a:t>Metrics</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300" b="0" i="0" u="none" strike="noStrike" cap="none" spc="0" noProof="0">
                          <a:solidFill>
                            <a:schemeClr val="tx1"/>
                          </a:solidFill>
                          <a:effectLst/>
                          <a:latin typeface="Calibri"/>
                        </a:rPr>
                        <a:t>Maintain performance and availability metrics within acceptable tolerances (MTBF, MTTR, data integrity metrics)</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10219778"/>
                  </a:ext>
                </a:extLst>
              </a:tr>
            </a:tbl>
          </a:graphicData>
        </a:graphic>
      </p:graphicFrame>
    </p:spTree>
    <p:extLst>
      <p:ext uri="{BB962C8B-B14F-4D97-AF65-F5344CB8AC3E}">
        <p14:creationId xmlns:p14="http://schemas.microsoft.com/office/powerpoint/2010/main" val="171907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B83-130C-A70D-56E6-C6F6836EF13F}"/>
              </a:ext>
            </a:extLst>
          </p:cNvPr>
          <p:cNvSpPr>
            <a:spLocks noGrp="1"/>
          </p:cNvSpPr>
          <p:nvPr>
            <p:ph type="title"/>
          </p:nvPr>
        </p:nvSpPr>
        <p:spPr>
          <a:xfrm>
            <a:off x="838200" y="365125"/>
            <a:ext cx="10515600" cy="930275"/>
          </a:xfrm>
        </p:spPr>
        <p:txBody>
          <a:bodyPr vert="horz" lIns="91440" tIns="45720" rIns="91440" bIns="45720" rtlCol="0">
            <a:normAutofit fontScale="90000"/>
          </a:bodyPr>
          <a:lstStyle/>
          <a:p>
            <a:r>
              <a:rPr lang="en-US" kern="1200">
                <a:latin typeface="+mj-lt"/>
                <a:ea typeface="+mj-ea"/>
                <a:cs typeface="+mj-cs"/>
              </a:rPr>
              <a:t>QA Scenarios : </a:t>
            </a:r>
            <a:r>
              <a:rPr lang="en-US">
                <a:latin typeface="Calibri Light"/>
                <a:cs typeface="Calibri Light"/>
              </a:rPr>
              <a:t>Maintainability</a:t>
            </a:r>
            <a:br>
              <a:rPr lang="en-US">
                <a:latin typeface="Calibri Light"/>
                <a:cs typeface="Calibri Light"/>
              </a:rPr>
            </a:br>
            <a:r>
              <a:rPr lang="en-US" sz="2000">
                <a:cs typeface="Calibri Light"/>
              </a:rPr>
              <a:t>Scenario : Incorporating new requirement into the system</a:t>
            </a:r>
            <a:endParaRPr lang="en-US" kern="1200">
              <a:latin typeface="+mj-lt"/>
              <a:ea typeface="+mj-ea"/>
              <a:cs typeface="+mj-cs"/>
            </a:endParaRPr>
          </a:p>
        </p:txBody>
      </p:sp>
      <p:graphicFrame>
        <p:nvGraphicFramePr>
          <p:cNvPr id="13" name="Content Placeholder 12">
            <a:extLst>
              <a:ext uri="{FF2B5EF4-FFF2-40B4-BE49-F238E27FC236}">
                <a16:creationId xmlns:a16="http://schemas.microsoft.com/office/drawing/2014/main" id="{F9226568-2923-7FD1-DFA0-42DF54DFBAA5}"/>
              </a:ext>
            </a:extLst>
          </p:cNvPr>
          <p:cNvGraphicFramePr>
            <a:graphicFrameLocks noGrp="1"/>
          </p:cNvGraphicFramePr>
          <p:nvPr>
            <p:ph idx="1"/>
          </p:nvPr>
        </p:nvGraphicFramePr>
        <p:xfrm>
          <a:off x="764458" y="2524566"/>
          <a:ext cx="10515598" cy="4348620"/>
        </p:xfrm>
        <a:graphic>
          <a:graphicData uri="http://schemas.openxmlformats.org/drawingml/2006/table">
            <a:tbl>
              <a:tblPr firstRow="1" firstCol="1" bandRow="1">
                <a:noFill/>
                <a:tableStyleId>{5C22544A-7EE6-4342-B048-85BDC9FD1C3A}</a:tableStyleId>
              </a:tblPr>
              <a:tblGrid>
                <a:gridCol w="1947015">
                  <a:extLst>
                    <a:ext uri="{9D8B030D-6E8A-4147-A177-3AD203B41FA5}">
                      <a16:colId xmlns:a16="http://schemas.microsoft.com/office/drawing/2014/main" val="2169652650"/>
                    </a:ext>
                  </a:extLst>
                </a:gridCol>
                <a:gridCol w="3719945">
                  <a:extLst>
                    <a:ext uri="{9D8B030D-6E8A-4147-A177-3AD203B41FA5}">
                      <a16:colId xmlns:a16="http://schemas.microsoft.com/office/drawing/2014/main" val="805817204"/>
                    </a:ext>
                  </a:extLst>
                </a:gridCol>
                <a:gridCol w="4848638">
                  <a:extLst>
                    <a:ext uri="{9D8B030D-6E8A-4147-A177-3AD203B41FA5}">
                      <a16:colId xmlns:a16="http://schemas.microsoft.com/office/drawing/2014/main" val="3628845589"/>
                    </a:ext>
                  </a:extLst>
                </a:gridCol>
              </a:tblGrid>
              <a:tr h="307469">
                <a:tc>
                  <a:txBody>
                    <a:bodyPr/>
                    <a:lstStyle/>
                    <a:p>
                      <a:r>
                        <a:rPr lang="en-US" sz="1500" b="0" cap="none" spc="60">
                          <a:solidFill>
                            <a:schemeClr val="bg1"/>
                          </a:solidFill>
                          <a:effectLst/>
                        </a:rPr>
                        <a:t>Portion of Scenario</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Description</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1500" b="0" cap="none" spc="60">
                          <a:solidFill>
                            <a:schemeClr val="bg1"/>
                          </a:solidFill>
                          <a:effectLst/>
                        </a:rPr>
                        <a:t>Possible Values</a:t>
                      </a:r>
                    </a:p>
                  </a:txBody>
                  <a:tcPr marL="61160" marR="61160" marT="8154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33691673"/>
                  </a:ext>
                </a:extLst>
              </a:tr>
              <a:tr h="271992">
                <a:tc>
                  <a:txBody>
                    <a:bodyPr/>
                    <a:lstStyle/>
                    <a:p>
                      <a:r>
                        <a:rPr lang="en-US" sz="1300" b="1" cap="none" spc="0">
                          <a:solidFill>
                            <a:schemeClr val="tx1"/>
                          </a:solidFill>
                          <a:effectLst/>
                        </a:rPr>
                        <a:t>Source</a:t>
                      </a:r>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Aircraft data insertion and retrieval </a:t>
                      </a:r>
                      <a:endParaRPr lang="en-US"/>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Need for the system to adapt to new technologies and requirements</a:t>
                      </a:r>
                      <a:endParaRPr lang="en-US" sz="1300"/>
                    </a:p>
                  </a:txBody>
                  <a:tcPr marL="61160" marR="61160" marT="81546" marB="0">
                    <a:lnL w="12700" cmpd="sng">
                      <a:noFill/>
                      <a:prstDash val="solid"/>
                    </a:lnL>
                    <a:lnR w="12700" cmpd="sng">
                      <a:noFill/>
                      <a:prstDash val="solid"/>
                    </a:lnR>
                    <a:lnT w="38100" cmpd="sng">
                      <a:noFill/>
                    </a:lnT>
                    <a:lnB w="12700" cap="flat" cmpd="sng" algn="ctr">
                      <a:noFill/>
                      <a:prstDash val="solid"/>
                    </a:lnB>
                    <a:solidFill>
                      <a:schemeClr val="bg1">
                        <a:lumMod val="95000"/>
                      </a:schemeClr>
                    </a:solidFill>
                  </a:tcPr>
                </a:tc>
                <a:extLst>
                  <a:ext uri="{0D108BD9-81ED-4DB2-BD59-A6C34878D82A}">
                    <a16:rowId xmlns:a16="http://schemas.microsoft.com/office/drawing/2014/main" val="413653833"/>
                  </a:ext>
                </a:extLst>
              </a:tr>
              <a:tr h="356419">
                <a:tc>
                  <a:txBody>
                    <a:bodyPr/>
                    <a:lstStyle/>
                    <a:p>
                      <a:r>
                        <a:rPr lang="en-US" sz="1300" b="1" cap="none" spc="0">
                          <a:solidFill>
                            <a:schemeClr val="tx1"/>
                          </a:solidFill>
                          <a:effectLst/>
                        </a:rPr>
                        <a:t>Stimulus</a:t>
                      </a:r>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Continuous growth and complexity of aviation data</a:t>
                      </a:r>
                      <a:endParaRPr lang="en-US" sz="1300"/>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tc>
                  <a:txBody>
                    <a:bodyPr/>
                    <a:lstStyle/>
                    <a:p>
                      <a:pPr lvl="0">
                        <a:buNone/>
                      </a:pPr>
                      <a:r>
                        <a:rPr lang="en-US" sz="1300" b="0" i="0" u="none" strike="noStrike" cap="none" spc="0" noProof="0">
                          <a:solidFill>
                            <a:schemeClr val="tx1"/>
                          </a:solidFill>
                          <a:effectLst/>
                          <a:latin typeface="Calibri"/>
                        </a:rPr>
                        <a:t>Demand for informed decisions about maintenance and deployment</a:t>
                      </a:r>
                      <a:endParaRPr lang="en-US"/>
                    </a:p>
                  </a:txBody>
                  <a:tcPr marL="61160" marR="61160" marT="81546" marB="0">
                    <a:lnL w="12700" cmpd="sng">
                      <a:noFill/>
                      <a:prstDash val="solid"/>
                    </a:lnL>
                    <a:lnR w="12700" cmpd="sng">
                      <a:noFill/>
                      <a:prstDash val="solid"/>
                    </a:lnR>
                    <a:lnT w="12700" cap="flat" cmpd="sng" algn="ctr">
                      <a:noFill/>
                      <a:prstDash val="solid"/>
                    </a:lnT>
                    <a:lnB w="12700" cmpd="sng">
                      <a:noFill/>
                      <a:prstDash val="solid"/>
                    </a:lnB>
                    <a:solidFill>
                      <a:schemeClr val="bg1"/>
                    </a:solidFill>
                  </a:tcPr>
                </a:tc>
                <a:extLst>
                  <a:ext uri="{0D108BD9-81ED-4DB2-BD59-A6C34878D82A}">
                    <a16:rowId xmlns:a16="http://schemas.microsoft.com/office/drawing/2014/main" val="1403860590"/>
                  </a:ext>
                </a:extLst>
              </a:tr>
              <a:tr h="1974895">
                <a:tc>
                  <a:txBody>
                    <a:bodyPr/>
                    <a:lstStyle/>
                    <a:p>
                      <a:r>
                        <a:rPr lang="en-US" sz="1300" b="1" cap="none" spc="0">
                          <a:solidFill>
                            <a:schemeClr val="tx1"/>
                          </a:solidFill>
                          <a:effectLst/>
                        </a:rPr>
                        <a:t>Artifacts</a:t>
                      </a:r>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Modular architecture (Microservices Architecture and separation of Data Insertion, Data Storage, Data Retrieval modules)</a:t>
                      </a:r>
                      <a:endParaRPr lang="en-US"/>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Microservices Architecture</a:t>
                      </a:r>
                      <a:endParaRPr lang="en-US" sz="1300"/>
                    </a:p>
                    <a:p>
                      <a:pPr lvl="0" algn="l">
                        <a:lnSpc>
                          <a:spcPct val="100000"/>
                        </a:lnSpc>
                        <a:spcBef>
                          <a:spcPts val="0"/>
                        </a:spcBef>
                        <a:spcAft>
                          <a:spcPts val="0"/>
                        </a:spcAft>
                        <a:buNone/>
                      </a:pPr>
                      <a:r>
                        <a:rPr lang="en-US" sz="1300" b="0" i="0" u="none" strike="noStrike" cap="none" spc="0" noProof="0">
                          <a:solidFill>
                            <a:schemeClr val="tx1"/>
                          </a:solidFill>
                          <a:effectLst/>
                          <a:latin typeface="Calibri"/>
                        </a:rPr>
                        <a:t>Documentation and Version Control</a:t>
                      </a:r>
                      <a:endParaRPr lang="en-US" sz="1300"/>
                    </a:p>
                    <a:p>
                      <a:pPr lvl="0" algn="l">
                        <a:lnSpc>
                          <a:spcPct val="100000"/>
                        </a:lnSpc>
                        <a:spcBef>
                          <a:spcPts val="0"/>
                        </a:spcBef>
                        <a:spcAft>
                          <a:spcPts val="0"/>
                        </a:spcAft>
                        <a:buNone/>
                      </a:pPr>
                      <a:r>
                        <a:rPr lang="en-US" sz="1300" b="0" i="0" u="none" strike="noStrike" cap="none" spc="0" noProof="0">
                          <a:solidFill>
                            <a:schemeClr val="tx1"/>
                          </a:solidFill>
                          <a:effectLst/>
                          <a:latin typeface="Calibri"/>
                        </a:rPr>
                        <a:t>Automated Testing</a:t>
                      </a:r>
                      <a:endParaRPr lang="en-US" sz="1300"/>
                    </a:p>
                    <a:p>
                      <a:pPr lvl="0" algn="l">
                        <a:lnSpc>
                          <a:spcPct val="100000"/>
                        </a:lnSpc>
                        <a:spcBef>
                          <a:spcPts val="0"/>
                        </a:spcBef>
                        <a:spcAft>
                          <a:spcPts val="0"/>
                        </a:spcAft>
                        <a:buNone/>
                      </a:pPr>
                      <a:r>
                        <a:rPr lang="en-US" sz="1300" b="1" i="0" u="none" strike="noStrike" cap="none" spc="0" noProof="0">
                          <a:solidFill>
                            <a:schemeClr val="tx1"/>
                          </a:solidFill>
                          <a:effectLst/>
                          <a:latin typeface="Calibri"/>
                        </a:rPr>
                        <a:t>Deployment and Maintenance Plans:</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Staging Environment</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Blue-Green Deployment</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Automated Deployment</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Continuous Monitoring</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Proactive Maintenance</a:t>
                      </a:r>
                      <a:endParaRPr lang="en-US" sz="1300"/>
                    </a:p>
                    <a:p>
                      <a:pPr marL="285750" lvl="0" indent="-285750" algn="l">
                        <a:lnSpc>
                          <a:spcPct val="100000"/>
                        </a:lnSpc>
                        <a:spcBef>
                          <a:spcPts val="0"/>
                        </a:spcBef>
                        <a:spcAft>
                          <a:spcPts val="0"/>
                        </a:spcAft>
                        <a:buFont typeface="Arial"/>
                        <a:buChar char="•"/>
                      </a:pPr>
                      <a:r>
                        <a:rPr lang="en-US" sz="1300" b="0" i="0" u="none" strike="noStrike" cap="none" spc="0" noProof="0">
                          <a:solidFill>
                            <a:schemeClr val="tx1"/>
                          </a:solidFill>
                          <a:effectLst/>
                          <a:latin typeface="Calibri"/>
                        </a:rPr>
                        <a:t>Incident Management</a:t>
                      </a:r>
                      <a:r>
                        <a:rPr lang="en-US" sz="1300" b="1" i="0" u="none" strike="noStrike" cap="none" spc="0" noProof="0">
                          <a:solidFill>
                            <a:schemeClr val="tx1"/>
                          </a:solidFill>
                          <a:effectLst/>
                          <a:latin typeface="Calibri"/>
                        </a:rPr>
                        <a:t> </a:t>
                      </a:r>
                      <a:endParaRPr lang="en-US" sz="1300"/>
                    </a:p>
                  </a:txBody>
                  <a:tcPr marL="61160" marR="61160" marT="81546"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26463361"/>
                  </a:ext>
                </a:extLst>
              </a:tr>
              <a:tr h="528483">
                <a:tc>
                  <a:txBody>
                    <a:bodyPr/>
                    <a:lstStyle/>
                    <a:p>
                      <a:pPr lvl="0">
                        <a:buNone/>
                      </a:pPr>
                      <a:r>
                        <a:rPr lang="en-US" sz="1300" b="1" i="0" u="none" strike="noStrike" cap="none" spc="0" noProof="0">
                          <a:solidFill>
                            <a:schemeClr val="tx1"/>
                          </a:solidFill>
                          <a:effectLst/>
                          <a:latin typeface="Calibri"/>
                        </a:rPr>
                        <a:t>Environment</a:t>
                      </a:r>
                      <a:endParaRPr lang="en-US"/>
                    </a:p>
                  </a:txBody>
                  <a:tcPr marL="61159" marR="61159" marT="81545" marB="0">
                    <a:lnL w="0">
                      <a:noFill/>
                    </a:lnL>
                    <a:lnR w="0">
                      <a:noFill/>
                    </a:lnR>
                    <a:lnT w="0">
                      <a:noFill/>
                    </a:lnT>
                    <a:lnB w="0">
                      <a:noFill/>
                    </a:lnB>
                    <a:solidFill>
                      <a:schemeClr val="bg1"/>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effectLst/>
                          <a:latin typeface="Calibri"/>
                        </a:rPr>
                        <a:t>The system is under normal operation.</a:t>
                      </a:r>
                      <a:endParaRPr lang="en-US" sz="1300" b="0" i="0" u="none" strike="noStrike" cap="none" spc="0" noProof="0">
                        <a:solidFill>
                          <a:srgbClr val="000000"/>
                        </a:solidFill>
                        <a:effectLst/>
                        <a:latin typeface="Calibri"/>
                      </a:endParaRPr>
                    </a:p>
                    <a:p>
                      <a:pPr lvl="0">
                        <a:buNone/>
                      </a:pPr>
                      <a:endParaRPr lang="en-US" sz="1300" b="0" i="0" u="none" strike="noStrike" cap="none" spc="0" noProof="0">
                        <a:solidFill>
                          <a:schemeClr val="tx1"/>
                        </a:solidFill>
                        <a:effectLst/>
                        <a:latin typeface="Calibri"/>
                      </a:endParaRPr>
                    </a:p>
                  </a:txBody>
                  <a:tcPr marL="61159" marR="61159" marT="81545" marB="0">
                    <a:lnL w="0">
                      <a:noFill/>
                    </a:lnL>
                    <a:lnR w="0">
                      <a:noFill/>
                    </a:lnR>
                    <a:lnT w="0">
                      <a:noFill/>
                    </a:lnT>
                    <a:lnB w="0">
                      <a:noFill/>
                    </a:lnB>
                    <a:solidFill>
                      <a:schemeClr val="bg1"/>
                    </a:solidFill>
                  </a:tcPr>
                </a:tc>
                <a:tc>
                  <a:txBody>
                    <a:bodyPr/>
                    <a:lstStyle/>
                    <a:p>
                      <a:pPr marL="0" lvl="0" indent="0" algn="l">
                        <a:lnSpc>
                          <a:spcPct val="100000"/>
                        </a:lnSpc>
                        <a:spcBef>
                          <a:spcPts val="0"/>
                        </a:spcBef>
                        <a:spcAft>
                          <a:spcPts val="0"/>
                        </a:spcAft>
                        <a:buNone/>
                      </a:pPr>
                      <a:r>
                        <a:rPr lang="en-US" sz="1300" b="0" i="0" u="none" strike="noStrike" cap="none" spc="0" noProof="0">
                          <a:solidFill>
                            <a:schemeClr val="tx1"/>
                          </a:solidFill>
                          <a:effectLst/>
                          <a:latin typeface="Calibri"/>
                        </a:rPr>
                        <a:t>Rapid technological advancements and constantly evolving aviation regulations</a:t>
                      </a:r>
                      <a:endParaRPr lang="en-US" sz="1300" b="0" i="0" u="none" strike="noStrike" cap="none" spc="0" noProof="0">
                        <a:solidFill>
                          <a:srgbClr val="000000"/>
                        </a:solidFill>
                        <a:effectLst/>
                        <a:latin typeface="Calibri"/>
                      </a:endParaRPr>
                    </a:p>
                  </a:txBody>
                  <a:tcPr marL="61159" marR="61159" marT="81545" marB="0">
                    <a:lnL w="0">
                      <a:noFill/>
                    </a:lnL>
                    <a:lnR w="0">
                      <a:noFill/>
                    </a:lnR>
                    <a:lnT w="0">
                      <a:noFill/>
                    </a:lnT>
                    <a:lnB w="0">
                      <a:noFill/>
                    </a:lnB>
                    <a:solidFill>
                      <a:schemeClr val="bg1"/>
                    </a:solidFill>
                  </a:tcPr>
                </a:tc>
                <a:extLst>
                  <a:ext uri="{0D108BD9-81ED-4DB2-BD59-A6C34878D82A}">
                    <a16:rowId xmlns:a16="http://schemas.microsoft.com/office/drawing/2014/main" val="2192018286"/>
                  </a:ext>
                </a:extLst>
              </a:tr>
              <a:tr h="282677">
                <a:tc>
                  <a:txBody>
                    <a:bodyPr/>
                    <a:lstStyle/>
                    <a:p>
                      <a:pPr lvl="0">
                        <a:buNone/>
                      </a:pPr>
                      <a:r>
                        <a:rPr lang="en-US" sz="1300" b="1" i="0" u="none" strike="noStrike" cap="none" spc="0" noProof="0">
                          <a:solidFill>
                            <a:schemeClr val="tx1"/>
                          </a:solidFill>
                          <a:effectLst/>
                          <a:latin typeface="Calibri"/>
                        </a:rPr>
                        <a:t>Response</a:t>
                      </a:r>
                      <a:endParaRPr lang="en-US"/>
                    </a:p>
                  </a:txBody>
                  <a:tcPr marL="61159" marR="61159" marT="81545" marB="0">
                    <a:lnL w="0">
                      <a:noFill/>
                    </a:lnL>
                    <a:lnR w="0">
                      <a:noFill/>
                    </a:lnR>
                    <a:lnT w="0">
                      <a:noFill/>
                    </a:lnT>
                    <a:lnB w="0">
                      <a:noFill/>
                    </a:lnB>
                    <a:solidFill>
                      <a:schemeClr val="bg1">
                        <a:lumMod val="95000"/>
                      </a:schemeClr>
                    </a:solidFill>
                  </a:tcPr>
                </a:tc>
                <a:tc>
                  <a:txBody>
                    <a:bodyPr/>
                    <a:lstStyle/>
                    <a:p>
                      <a:pPr lvl="0">
                        <a:buNone/>
                      </a:pPr>
                      <a:r>
                        <a:rPr lang="en-US" sz="1300" b="0" i="0" u="none" strike="noStrike" cap="none" spc="0" noProof="0">
                          <a:solidFill>
                            <a:schemeClr val="tx1"/>
                          </a:solidFill>
                          <a:effectLst/>
                          <a:latin typeface="Calibri"/>
                        </a:rPr>
                        <a:t>System's ability</a:t>
                      </a:r>
                      <a:endParaRPr lang="en-US"/>
                    </a:p>
                  </a:txBody>
                  <a:tcPr marL="61159" marR="61159" marT="81545" marB="0">
                    <a:lnL w="0">
                      <a:noFill/>
                    </a:lnL>
                    <a:lnR w="0">
                      <a:noFill/>
                    </a:lnR>
                    <a:lnT w="0">
                      <a:noFill/>
                    </a:lnT>
                    <a:lnB w="0">
                      <a:noFill/>
                    </a:lnB>
                    <a:solidFill>
                      <a:schemeClr val="bg1">
                        <a:lumMod val="95000"/>
                      </a:schemeClr>
                    </a:solidFill>
                  </a:tcPr>
                </a:tc>
                <a:tc>
                  <a:txBody>
                    <a:bodyPr/>
                    <a:lstStyle/>
                    <a:p>
                      <a:pPr marL="0" lvl="0" indent="0" algn="l">
                        <a:lnSpc>
                          <a:spcPct val="100000"/>
                        </a:lnSpc>
                        <a:spcBef>
                          <a:spcPts val="0"/>
                        </a:spcBef>
                        <a:spcAft>
                          <a:spcPts val="0"/>
                        </a:spcAft>
                        <a:buNone/>
                      </a:pPr>
                      <a:r>
                        <a:rPr lang="en-US" sz="1300" b="0" i="0" u="none" strike="noStrike" cap="none" spc="0" noProof="0">
                          <a:solidFill>
                            <a:srgbClr val="000000"/>
                          </a:solidFill>
                          <a:effectLst/>
                          <a:latin typeface="Calibri"/>
                        </a:rPr>
                        <a:t>The new service is tested and deployed</a:t>
                      </a:r>
                      <a:endParaRPr lang="en-US"/>
                    </a:p>
                  </a:txBody>
                  <a:tcPr marL="61159" marR="61159" marT="81545" marB="0">
                    <a:lnL w="0">
                      <a:noFill/>
                    </a:lnL>
                    <a:lnR w="0">
                      <a:noFill/>
                    </a:lnR>
                    <a:lnT w="0">
                      <a:noFill/>
                    </a:lnT>
                    <a:lnB w="0">
                      <a:noFill/>
                    </a:lnB>
                    <a:solidFill>
                      <a:schemeClr val="bg1">
                        <a:lumMod val="95000"/>
                      </a:schemeClr>
                    </a:solidFill>
                  </a:tcPr>
                </a:tc>
                <a:extLst>
                  <a:ext uri="{0D108BD9-81ED-4DB2-BD59-A6C34878D82A}">
                    <a16:rowId xmlns:a16="http://schemas.microsoft.com/office/drawing/2014/main" val="3185934813"/>
                  </a:ext>
                </a:extLst>
              </a:tr>
              <a:tr h="528483">
                <a:tc>
                  <a:txBody>
                    <a:bodyPr/>
                    <a:lstStyle/>
                    <a:p>
                      <a:pPr lvl="0">
                        <a:buNone/>
                      </a:pPr>
                      <a:r>
                        <a:rPr lang="en-US" sz="1300" b="1" i="0" u="none" strike="noStrike" cap="none" spc="0" noProof="0">
                          <a:solidFill>
                            <a:schemeClr val="tx1"/>
                          </a:solidFill>
                          <a:effectLst/>
                          <a:latin typeface="Calibri"/>
                        </a:rPr>
                        <a:t>Response measure</a:t>
                      </a:r>
                      <a:endParaRPr lang="en-US"/>
                    </a:p>
                  </a:txBody>
                  <a:tcPr marL="61159" marR="61159" marT="81545" marB="0">
                    <a:lnL w="0">
                      <a:noFill/>
                    </a:lnL>
                    <a:lnR w="0">
                      <a:noFill/>
                    </a:lnR>
                    <a:lnT w="0">
                      <a:noFill/>
                    </a:lnT>
                    <a:lnB w="0">
                      <a:noFill/>
                    </a:lnB>
                    <a:solidFill>
                      <a:schemeClr val="bg1"/>
                    </a:solidFill>
                  </a:tcPr>
                </a:tc>
                <a:tc>
                  <a:txBody>
                    <a:bodyPr/>
                    <a:lstStyle/>
                    <a:p>
                      <a:pPr lvl="0">
                        <a:buNone/>
                      </a:pPr>
                      <a:r>
                        <a:rPr lang="en-US" sz="1300" b="0" i="0" u="none" strike="noStrike" cap="none" spc="0" noProof="0">
                          <a:solidFill>
                            <a:schemeClr val="tx1"/>
                          </a:solidFill>
                          <a:effectLst/>
                          <a:latin typeface="Calibri"/>
                        </a:rPr>
                        <a:t>Metrics</a:t>
                      </a:r>
                      <a:endParaRPr lang="en-US"/>
                    </a:p>
                  </a:txBody>
                  <a:tcPr marL="61159" marR="61159" marT="81545" marB="0">
                    <a:lnL w="0">
                      <a:noFill/>
                    </a:lnL>
                    <a:lnR w="0">
                      <a:noFill/>
                    </a:lnR>
                    <a:lnT w="0">
                      <a:noFill/>
                    </a:lnT>
                    <a:lnB w="0">
                      <a:noFill/>
                    </a:lnB>
                    <a:solidFill>
                      <a:schemeClr val="bg1"/>
                    </a:solidFill>
                  </a:tcPr>
                </a:tc>
                <a:tc>
                  <a:txBody>
                    <a:bodyPr/>
                    <a:lstStyle/>
                    <a:p>
                      <a:pPr marL="0" lvl="0" indent="0" algn="l">
                        <a:lnSpc>
                          <a:spcPct val="100000"/>
                        </a:lnSpc>
                        <a:spcBef>
                          <a:spcPts val="0"/>
                        </a:spcBef>
                        <a:spcAft>
                          <a:spcPts val="0"/>
                        </a:spcAft>
                        <a:buNone/>
                      </a:pPr>
                      <a:r>
                        <a:rPr lang="en-US" sz="1300" b="0" i="0" u="none" strike="noStrike" cap="none" spc="0" noProof="0">
                          <a:solidFill>
                            <a:schemeClr val="tx1"/>
                          </a:solidFill>
                          <a:effectLst/>
                          <a:latin typeface="Calibri"/>
                        </a:rPr>
                        <a:t>Ability to be modified and updated with minimal effort and impact on its overall functionality</a:t>
                      </a:r>
                      <a:endParaRPr lang="en-US"/>
                    </a:p>
                  </a:txBody>
                  <a:tcPr marL="61159" marR="61159" marT="81545" marB="0">
                    <a:lnL w="0">
                      <a:noFill/>
                    </a:lnL>
                    <a:lnR w="0">
                      <a:noFill/>
                    </a:lnR>
                    <a:lnT w="0">
                      <a:noFill/>
                    </a:lnT>
                    <a:lnB w="0">
                      <a:noFill/>
                    </a:lnB>
                    <a:solidFill>
                      <a:schemeClr val="bg1"/>
                    </a:solidFill>
                  </a:tcPr>
                </a:tc>
                <a:extLst>
                  <a:ext uri="{0D108BD9-81ED-4DB2-BD59-A6C34878D82A}">
                    <a16:rowId xmlns:a16="http://schemas.microsoft.com/office/drawing/2014/main" val="292537871"/>
                  </a:ext>
                </a:extLst>
              </a:tr>
            </a:tbl>
          </a:graphicData>
        </a:graphic>
      </p:graphicFrame>
      <p:pic>
        <p:nvPicPr>
          <p:cNvPr id="4" name="Picture 3" descr="A diagram of a system&#10;&#10;Description automatically generated">
            <a:extLst>
              <a:ext uri="{FF2B5EF4-FFF2-40B4-BE49-F238E27FC236}">
                <a16:creationId xmlns:a16="http://schemas.microsoft.com/office/drawing/2014/main" id="{BA93790D-01E4-94C2-04F4-7735611636ED}"/>
              </a:ext>
            </a:extLst>
          </p:cNvPr>
          <p:cNvPicPr>
            <a:picLocks noChangeAspect="1"/>
          </p:cNvPicPr>
          <p:nvPr/>
        </p:nvPicPr>
        <p:blipFill>
          <a:blip r:embed="rId2"/>
          <a:stretch>
            <a:fillRect/>
          </a:stretch>
        </p:blipFill>
        <p:spPr>
          <a:xfrm>
            <a:off x="5674851" y="1294224"/>
            <a:ext cx="5094748" cy="1573875"/>
          </a:xfrm>
          <a:prstGeom prst="rect">
            <a:avLst/>
          </a:prstGeom>
        </p:spPr>
      </p:pic>
    </p:spTree>
    <p:extLst>
      <p:ext uri="{BB962C8B-B14F-4D97-AF65-F5344CB8AC3E}">
        <p14:creationId xmlns:p14="http://schemas.microsoft.com/office/powerpoint/2010/main" val="2023673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5746-3A95-6D18-35E4-05A3A6EE9528}"/>
              </a:ext>
            </a:extLst>
          </p:cNvPr>
          <p:cNvSpPr>
            <a:spLocks noGrp="1"/>
          </p:cNvSpPr>
          <p:nvPr>
            <p:ph type="title"/>
          </p:nvPr>
        </p:nvSpPr>
        <p:spPr/>
        <p:txBody>
          <a:bodyPr/>
          <a:lstStyle/>
          <a:p>
            <a:r>
              <a:rPr lang="en-US">
                <a:cs typeface="Calibri Light"/>
              </a:rPr>
              <a:t>Product Recommendations</a:t>
            </a:r>
            <a:endParaRPr lang="en-US"/>
          </a:p>
        </p:txBody>
      </p:sp>
      <p:sp>
        <p:nvSpPr>
          <p:cNvPr id="3" name="Content Placeholder 2">
            <a:extLst>
              <a:ext uri="{FF2B5EF4-FFF2-40B4-BE49-F238E27FC236}">
                <a16:creationId xmlns:a16="http://schemas.microsoft.com/office/drawing/2014/main" id="{4D5BC8A5-A994-578C-0619-5D9472E02A59}"/>
              </a:ext>
            </a:extLst>
          </p:cNvPr>
          <p:cNvSpPr>
            <a:spLocks noGrp="1"/>
          </p:cNvSpPr>
          <p:nvPr>
            <p:ph idx="1"/>
          </p:nvPr>
        </p:nvSpPr>
        <p:spPr>
          <a:xfrm>
            <a:off x="735458" y="1529134"/>
            <a:ext cx="10721082" cy="5031768"/>
          </a:xfrm>
        </p:spPr>
        <p:txBody>
          <a:bodyPr vert="horz" lIns="91440" tIns="45720" rIns="91440" bIns="45720" rtlCol="0" anchor="t">
            <a:normAutofit fontScale="92500" lnSpcReduction="10000"/>
          </a:bodyPr>
          <a:lstStyle/>
          <a:p>
            <a:r>
              <a:rPr lang="en-US" sz="2400" b="1">
                <a:cs typeface="Calibri"/>
              </a:rPr>
              <a:t>Event Streaming Service:</a:t>
            </a:r>
            <a:r>
              <a:rPr lang="en-US" sz="2400">
                <a:cs typeface="Calibri"/>
              </a:rPr>
              <a:t> </a:t>
            </a:r>
            <a:endParaRPr lang="en-US">
              <a:cs typeface="Calibri" panose="020F0502020204030204"/>
            </a:endParaRPr>
          </a:p>
          <a:p>
            <a:pPr marL="800100" lvl="1" indent="-342900">
              <a:buFont typeface="Courier New" panose="020B0604020202020204" pitchFamily="34" charset="0"/>
              <a:buChar char="o"/>
            </a:pPr>
            <a:r>
              <a:rPr lang="en-US" sz="2000">
                <a:cs typeface="Calibri"/>
              </a:rPr>
              <a:t>Real-time distributed</a:t>
            </a:r>
            <a:r>
              <a:rPr lang="en-US" sz="2000">
                <a:ea typeface="+mn-lt"/>
                <a:cs typeface="+mn-lt"/>
              </a:rPr>
              <a:t> </a:t>
            </a:r>
            <a:r>
              <a:rPr lang="en-US" sz="2000">
                <a:cs typeface="Calibri"/>
              </a:rPr>
              <a:t>service to handle event streams with abstraction (</a:t>
            </a:r>
            <a:r>
              <a:rPr lang="en-US" sz="2000" i="1">
                <a:cs typeface="Calibri"/>
              </a:rPr>
              <a:t>Apache Kafka</a:t>
            </a:r>
            <a:r>
              <a:rPr lang="en-US" sz="2000">
                <a:cs typeface="Calibri"/>
              </a:rPr>
              <a:t>).</a:t>
            </a:r>
          </a:p>
          <a:p>
            <a:pPr marL="228600" lvl="1">
              <a:spcBef>
                <a:spcPts val="1000"/>
              </a:spcBef>
            </a:pPr>
            <a:r>
              <a:rPr lang="en-US" b="1">
                <a:cs typeface="Calibri"/>
              </a:rPr>
              <a:t>Continuous Data Processing:</a:t>
            </a:r>
          </a:p>
          <a:p>
            <a:pPr marL="800100" lvl="2" indent="-342900">
              <a:spcBef>
                <a:spcPts val="1000"/>
              </a:spcBef>
              <a:buFont typeface="Courier New" panose="020B0604020202020204" pitchFamily="34" charset="0"/>
              <a:buChar char="o"/>
            </a:pPr>
            <a:r>
              <a:rPr lang="en-US">
                <a:cs typeface="Calibri"/>
              </a:rPr>
              <a:t>Apache </a:t>
            </a:r>
            <a:r>
              <a:rPr lang="en-US" err="1">
                <a:cs typeface="Calibri"/>
              </a:rPr>
              <a:t>Flink</a:t>
            </a:r>
            <a:r>
              <a:rPr lang="en-US">
                <a:cs typeface="Calibri"/>
              </a:rPr>
              <a:t> a stream processing framework used to consume incoming data.</a:t>
            </a:r>
          </a:p>
          <a:p>
            <a:pPr marL="800100" lvl="2" indent="-342900">
              <a:spcBef>
                <a:spcPts val="1000"/>
              </a:spcBef>
              <a:buFont typeface="Courier New" panose="020B0604020202020204" pitchFamily="34" charset="0"/>
              <a:buChar char="o"/>
            </a:pPr>
            <a:r>
              <a:rPr lang="en-US">
                <a:cs typeface="Calibri"/>
              </a:rPr>
              <a:t>Combining Apache Kafka with Apache </a:t>
            </a:r>
            <a:r>
              <a:rPr lang="en-US" err="1">
                <a:cs typeface="Calibri"/>
              </a:rPr>
              <a:t>Flink</a:t>
            </a:r>
            <a:r>
              <a:rPr lang="en-US">
                <a:cs typeface="Calibri"/>
              </a:rPr>
              <a:t> to achieve low latency, high throughput and fault tolerance.</a:t>
            </a:r>
            <a:endParaRPr lang="en-US"/>
          </a:p>
          <a:p>
            <a:pPr marL="228600" lvl="1">
              <a:spcBef>
                <a:spcPts val="1000"/>
              </a:spcBef>
            </a:pPr>
            <a:r>
              <a:rPr lang="en-US" b="1">
                <a:cs typeface="Calibri"/>
              </a:rPr>
              <a:t>Monitoring Shared Memory and FIFO Queue:</a:t>
            </a:r>
          </a:p>
          <a:p>
            <a:pPr marL="800100" lvl="1" indent="-342900">
              <a:buFont typeface="Courier New" panose="020B0604020202020204" pitchFamily="34" charset="0"/>
              <a:buChar char="o"/>
            </a:pPr>
            <a:r>
              <a:rPr lang="en-US" sz="2000">
                <a:cs typeface="Calibri"/>
              </a:rPr>
              <a:t>APEX (ARINC 653) is an application software interface which allows data partitioning and has its own data memory space.</a:t>
            </a:r>
            <a:endParaRPr lang="en-US" sz="2000">
              <a:ea typeface="Calibri"/>
              <a:cs typeface="Calibri"/>
            </a:endParaRPr>
          </a:p>
          <a:p>
            <a:pPr marL="800100" lvl="1" indent="-342900">
              <a:buFont typeface="Courier New" panose="020B0604020202020204" pitchFamily="34" charset="0"/>
              <a:buChar char="o"/>
            </a:pPr>
            <a:r>
              <a:rPr lang="en-US" sz="2000">
                <a:cs typeface="Calibri"/>
              </a:rPr>
              <a:t>Grafana is a versatile monitoring and visualization tool that can integrate with various data sources, including </a:t>
            </a:r>
            <a:r>
              <a:rPr lang="en-US" sz="2100">
                <a:cs typeface="Calibri"/>
              </a:rPr>
              <a:t>monitoring specific aspects of shared memory.</a:t>
            </a:r>
            <a:endParaRPr lang="en-US" sz="2100">
              <a:ea typeface="Calibri"/>
              <a:cs typeface="Calibri"/>
            </a:endParaRPr>
          </a:p>
          <a:p>
            <a:pPr marL="800100" lvl="1" indent="-342900">
              <a:buFont typeface="Courier New" panose="020B0604020202020204" pitchFamily="34" charset="0"/>
              <a:buChar char="o"/>
            </a:pPr>
            <a:r>
              <a:rPr lang="en-US" sz="2000">
                <a:cs typeface="Calibri"/>
              </a:rPr>
              <a:t>RabbitMQ can efficiently handle the messaging requirements of a FIFO queue, ensuring reliable communication between components.</a:t>
            </a:r>
          </a:p>
          <a:p>
            <a:pPr marL="228600" lvl="1">
              <a:lnSpc>
                <a:spcPct val="100000"/>
              </a:lnSpc>
              <a:spcBef>
                <a:spcPts val="1000"/>
              </a:spcBef>
            </a:pPr>
            <a:r>
              <a:rPr lang="en-US" b="1">
                <a:cs typeface="Calibri"/>
              </a:rPr>
              <a:t>NoSQL Database Storage:</a:t>
            </a:r>
          </a:p>
          <a:p>
            <a:pPr marL="800100" lvl="1" indent="-342900">
              <a:lnSpc>
                <a:spcPct val="100000"/>
              </a:lnSpc>
              <a:buFont typeface="Courier New" panose="020B0604020202020204" pitchFamily="34" charset="0"/>
              <a:buChar char="o"/>
            </a:pPr>
            <a:r>
              <a:rPr lang="en-US" sz="2000">
                <a:cs typeface="Calibri"/>
              </a:rPr>
              <a:t>MongoDB supports the separation of data production and consumption by providing a flexible storage solution.</a:t>
            </a:r>
          </a:p>
        </p:txBody>
      </p:sp>
    </p:spTree>
    <p:extLst>
      <p:ext uri="{BB962C8B-B14F-4D97-AF65-F5344CB8AC3E}">
        <p14:creationId xmlns:p14="http://schemas.microsoft.com/office/powerpoint/2010/main" val="109605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5746-3A95-6D18-35E4-05A3A6EE9528}"/>
              </a:ext>
            </a:extLst>
          </p:cNvPr>
          <p:cNvSpPr>
            <a:spLocks noGrp="1"/>
          </p:cNvSpPr>
          <p:nvPr>
            <p:ph type="title"/>
          </p:nvPr>
        </p:nvSpPr>
        <p:spPr/>
        <p:txBody>
          <a:bodyPr/>
          <a:lstStyle/>
          <a:p>
            <a:r>
              <a:rPr lang="en-US">
                <a:cs typeface="Calibri Light"/>
              </a:rPr>
              <a:t>Product Recommendations</a:t>
            </a:r>
            <a:endParaRPr lang="en-US"/>
          </a:p>
        </p:txBody>
      </p:sp>
      <p:sp>
        <p:nvSpPr>
          <p:cNvPr id="3" name="Content Placeholder 2">
            <a:extLst>
              <a:ext uri="{FF2B5EF4-FFF2-40B4-BE49-F238E27FC236}">
                <a16:creationId xmlns:a16="http://schemas.microsoft.com/office/drawing/2014/main" id="{4D5BC8A5-A994-578C-0619-5D9472E02A59}"/>
              </a:ext>
            </a:extLst>
          </p:cNvPr>
          <p:cNvSpPr>
            <a:spLocks noGrp="1"/>
          </p:cNvSpPr>
          <p:nvPr>
            <p:ph idx="1"/>
          </p:nvPr>
        </p:nvSpPr>
        <p:spPr>
          <a:xfrm>
            <a:off x="735458" y="1580814"/>
            <a:ext cx="10721082" cy="4945411"/>
          </a:xfrm>
        </p:spPr>
        <p:txBody>
          <a:bodyPr vert="horz" lIns="91440" tIns="45720" rIns="91440" bIns="45720" rtlCol="0" anchor="t">
            <a:normAutofit/>
          </a:bodyPr>
          <a:lstStyle/>
          <a:p>
            <a:r>
              <a:rPr lang="en-US" sz="2400" b="1">
                <a:cs typeface="Calibri"/>
              </a:rPr>
              <a:t>Task Scheduling for Data Deletion:</a:t>
            </a:r>
          </a:p>
          <a:p>
            <a:pPr marL="800100" lvl="1" indent="-342900">
              <a:buFont typeface="Courier New" panose="020B0604020202020204" pitchFamily="34" charset="0"/>
              <a:buChar char="o"/>
            </a:pPr>
            <a:r>
              <a:rPr lang="en-US" sz="2000">
                <a:ea typeface="Calibri"/>
                <a:cs typeface="Calibri"/>
              </a:rPr>
              <a:t>Integrate</a:t>
            </a:r>
            <a:r>
              <a:rPr lang="en-US" sz="2000">
                <a:cs typeface="Calibri"/>
              </a:rPr>
              <a:t> the logic responsible for data deletion based on defined time frequencies.</a:t>
            </a:r>
          </a:p>
          <a:p>
            <a:pPr marL="228600" lvl="1">
              <a:spcBef>
                <a:spcPts val="1000"/>
              </a:spcBef>
            </a:pPr>
            <a:r>
              <a:rPr lang="en-US" b="1">
                <a:cs typeface="Calibri"/>
              </a:rPr>
              <a:t>Flag Management and Queue Enqueuing:</a:t>
            </a:r>
            <a:endParaRPr lang="en-US" b="1">
              <a:ea typeface="Calibri"/>
              <a:cs typeface="Calibri"/>
            </a:endParaRPr>
          </a:p>
          <a:p>
            <a:pPr marL="800100" lvl="2" indent="-342900">
              <a:spcBef>
                <a:spcPts val="1000"/>
              </a:spcBef>
              <a:buFont typeface="Courier New" panose="020B0604020202020204" pitchFamily="34" charset="0"/>
              <a:buChar char="o"/>
            </a:pPr>
            <a:r>
              <a:rPr lang="en-US">
                <a:cs typeface="Calibri"/>
              </a:rPr>
              <a:t>Develop a component that handles flag management to add logic that turns the flag in the shared memory to either red, green or blue based on different services.</a:t>
            </a:r>
            <a:endParaRPr lang="en-US">
              <a:ea typeface="Calibri"/>
              <a:cs typeface="Calibri"/>
            </a:endParaRPr>
          </a:p>
          <a:p>
            <a:pPr marL="800100" lvl="2" indent="-342900">
              <a:spcBef>
                <a:spcPts val="1000"/>
              </a:spcBef>
              <a:buFont typeface="Courier New" panose="020B0604020202020204" pitchFamily="34" charset="0"/>
              <a:buChar char="o"/>
            </a:pPr>
            <a:r>
              <a:rPr lang="en-US">
                <a:cs typeface="Calibri"/>
              </a:rPr>
              <a:t>RabbitMQ supports an event-driven architecture without a strict one-to-one correspondence between components and modules.</a:t>
            </a:r>
            <a:endParaRPr lang="en-US"/>
          </a:p>
          <a:p>
            <a:pPr marL="228600" lvl="1">
              <a:spcBef>
                <a:spcPts val="1000"/>
              </a:spcBef>
            </a:pPr>
            <a:r>
              <a:rPr lang="en-US" b="1">
                <a:cs typeface="Calibri"/>
              </a:rPr>
              <a:t>Data Retrieval and Transformation:</a:t>
            </a:r>
            <a:endParaRPr lang="en-US" b="1">
              <a:ea typeface="Calibri"/>
              <a:cs typeface="Calibri"/>
            </a:endParaRPr>
          </a:p>
          <a:p>
            <a:pPr marL="800100" lvl="1" indent="-342900">
              <a:buFont typeface="Courier New" panose="020B0604020202020204" pitchFamily="34" charset="0"/>
              <a:buChar char="o"/>
            </a:pPr>
            <a:r>
              <a:rPr lang="en-US" sz="2000">
                <a:cs typeface="Calibri"/>
              </a:rPr>
              <a:t>The microservice, implemented using Node.js and Express, can easily interact with shared memory to turn the flag to green.</a:t>
            </a:r>
            <a:endParaRPr lang="en-US"/>
          </a:p>
          <a:p>
            <a:pPr marL="228600" lvl="1">
              <a:lnSpc>
                <a:spcPct val="100000"/>
              </a:lnSpc>
              <a:spcBef>
                <a:spcPts val="1000"/>
              </a:spcBef>
            </a:pPr>
            <a:r>
              <a:rPr lang="en-US" b="1">
                <a:cs typeface="Calibri"/>
              </a:rPr>
              <a:t>Atomicity and Authentication:</a:t>
            </a:r>
            <a:endParaRPr lang="en-US" b="1">
              <a:ea typeface="Calibri"/>
              <a:cs typeface="Calibri"/>
            </a:endParaRPr>
          </a:p>
          <a:p>
            <a:pPr marL="800100" lvl="1" indent="-342900">
              <a:lnSpc>
                <a:spcPct val="100000"/>
              </a:lnSpc>
              <a:buFont typeface="Courier New" panose="020B0604020202020204" pitchFamily="34" charset="0"/>
              <a:buChar char="o"/>
            </a:pPr>
            <a:r>
              <a:rPr lang="en-US" sz="2000" err="1">
                <a:cs typeface="Calibri"/>
              </a:rPr>
              <a:t>Keycloak</a:t>
            </a:r>
            <a:r>
              <a:rPr lang="en-US" sz="2000">
                <a:cs typeface="Calibri"/>
              </a:rPr>
              <a:t> is a flexible and open-source identity and access management solution, suitable for robust authentication.</a:t>
            </a:r>
          </a:p>
        </p:txBody>
      </p:sp>
    </p:spTree>
    <p:extLst>
      <p:ext uri="{BB962C8B-B14F-4D97-AF65-F5344CB8AC3E}">
        <p14:creationId xmlns:p14="http://schemas.microsoft.com/office/powerpoint/2010/main" val="3175639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2EEF-F975-2633-6C28-F5606477DDA5}"/>
              </a:ext>
            </a:extLst>
          </p:cNvPr>
          <p:cNvSpPr>
            <a:spLocks noGrp="1"/>
          </p:cNvSpPr>
          <p:nvPr>
            <p:ph type="title"/>
          </p:nvPr>
        </p:nvSpPr>
        <p:spPr/>
        <p:txBody>
          <a:bodyPr/>
          <a:lstStyle/>
          <a:p>
            <a:r>
              <a:rPr lang="en-US">
                <a:cs typeface="Calibri Light"/>
              </a:rPr>
              <a:t>Process Recommendations :</a:t>
            </a:r>
            <a:endParaRPr lang="en-US"/>
          </a:p>
        </p:txBody>
      </p:sp>
      <p:sp>
        <p:nvSpPr>
          <p:cNvPr id="7" name="Content Placeholder 2">
            <a:extLst>
              <a:ext uri="{FF2B5EF4-FFF2-40B4-BE49-F238E27FC236}">
                <a16:creationId xmlns:a16="http://schemas.microsoft.com/office/drawing/2014/main" id="{53B4FCE6-F800-127E-4723-BCF067B99900}"/>
              </a:ext>
            </a:extLst>
          </p:cNvPr>
          <p:cNvSpPr>
            <a:spLocks noGrp="1"/>
          </p:cNvSpPr>
          <p:nvPr>
            <p:ph idx="1"/>
          </p:nvPr>
        </p:nvSpPr>
        <p:spPr>
          <a:xfrm>
            <a:off x="735458" y="1497610"/>
            <a:ext cx="10721082" cy="5264627"/>
          </a:xfrm>
        </p:spPr>
        <p:txBody>
          <a:bodyPr vert="horz" lIns="91440" tIns="45720" rIns="91440" bIns="45720" rtlCol="0" anchor="t">
            <a:normAutofit/>
          </a:bodyPr>
          <a:lstStyle/>
          <a:p>
            <a:pPr marL="800100" lvl="2" indent="-342900">
              <a:spcBef>
                <a:spcPts val="1000"/>
              </a:spcBef>
              <a:buFont typeface="Courier New" panose="020B0604020202020204" pitchFamily="34" charset="0"/>
              <a:buChar char="o"/>
            </a:pPr>
            <a:r>
              <a:rPr lang="en-US">
                <a:cs typeface="Calibri"/>
              </a:rPr>
              <a:t>Prioritize QAs based on their significance to the overall system goals.</a:t>
            </a:r>
          </a:p>
          <a:p>
            <a:pPr marL="800100" lvl="2" indent="-342900">
              <a:spcBef>
                <a:spcPts val="1000"/>
              </a:spcBef>
              <a:buFont typeface="Courier New" panose="020B0604020202020204" pitchFamily="34" charset="0"/>
              <a:buChar char="o"/>
            </a:pPr>
            <a:r>
              <a:rPr lang="en-US">
                <a:cs typeface="Calibri"/>
              </a:rPr>
              <a:t>Implement redundancy in sensor systems to ensure data reliability and integrity, especially during critical flight phases.</a:t>
            </a:r>
          </a:p>
          <a:p>
            <a:pPr marL="800100" lvl="2" indent="-342900">
              <a:spcBef>
                <a:spcPts val="1000"/>
              </a:spcBef>
              <a:buFont typeface="Courier New" panose="020B0604020202020204" pitchFamily="34" charset="0"/>
              <a:buChar char="o"/>
            </a:pPr>
            <a:r>
              <a:rPr lang="en-US"/>
              <a:t>Analyze data volume and usage patterns to determine minimum storage capacity. Plan for scalable storage solutions, ensuring minimum capacity requirements are met while considering retention policies.</a:t>
            </a:r>
            <a:endParaRPr lang="en-US">
              <a:cs typeface="Calibri"/>
            </a:endParaRPr>
          </a:p>
          <a:p>
            <a:pPr marL="800100" lvl="2" indent="-342900">
              <a:spcBef>
                <a:spcPts val="1000"/>
              </a:spcBef>
              <a:buFont typeface="Courier New" panose="020B0604020202020204" pitchFamily="34" charset="0"/>
              <a:buChar char="o"/>
            </a:pPr>
            <a:r>
              <a:rPr lang="en-US">
                <a:cs typeface="Calibri"/>
              </a:rPr>
              <a:t>Review and adhere strictly to ICD specifications during data formatting. Conduct thorough testing to ensure seamless integration and minimal issues.</a:t>
            </a:r>
          </a:p>
          <a:p>
            <a:pPr marL="800100" lvl="2" indent="-342900">
              <a:spcBef>
                <a:spcPts val="1000"/>
              </a:spcBef>
              <a:buFont typeface="Courier New" panose="020B0604020202020204" pitchFamily="34" charset="0"/>
              <a:buChar char="o"/>
            </a:pPr>
            <a:r>
              <a:rPr lang="en-US">
                <a:cs typeface="Calibri"/>
              </a:rPr>
              <a:t>Prioritize modular design for easy adaptability. Conduct periodic assessments for scalability, ensuring compatibility with evolving data volumes and sensor types</a:t>
            </a:r>
          </a:p>
          <a:p>
            <a:pPr marL="800100" lvl="2" indent="-342900">
              <a:spcBef>
                <a:spcPts val="1000"/>
              </a:spcBef>
              <a:buFont typeface="Courier New" panose="020B0604020202020204" pitchFamily="34" charset="0"/>
              <a:buChar char="o"/>
            </a:pPr>
            <a:r>
              <a:rPr lang="en-US">
                <a:cs typeface="Calibri"/>
              </a:rPr>
              <a:t>Ensure compliance with aviation regulatory standards regarding data collection, storage, and transmission adhering to </a:t>
            </a:r>
            <a:r>
              <a:rPr lang="en-US" b="1">
                <a:cs typeface="Calibri"/>
              </a:rPr>
              <a:t>ICAO (International Civil Aviation Organization) , FAA (Federal Aviation Administration).</a:t>
            </a:r>
          </a:p>
        </p:txBody>
      </p:sp>
    </p:spTree>
    <p:extLst>
      <p:ext uri="{BB962C8B-B14F-4D97-AF65-F5344CB8AC3E}">
        <p14:creationId xmlns:p14="http://schemas.microsoft.com/office/powerpoint/2010/main" val="4069350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73"/>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7841BC0-3103-280D-A226-F3B7C593DCD9}"/>
              </a:ext>
            </a:extLst>
          </p:cNvPr>
          <p:cNvPicPr>
            <a:picLocks noChangeAspect="1"/>
          </p:cNvPicPr>
          <p:nvPr/>
        </p:nvPicPr>
        <p:blipFill rotWithShape="1">
          <a:blip r:embed="rId3"/>
          <a:srcRect b="1765"/>
          <a:stretch/>
        </p:blipFill>
        <p:spPr>
          <a:xfrm>
            <a:off x="20" y="1282"/>
            <a:ext cx="12191980" cy="6856718"/>
          </a:xfrm>
          <a:prstGeom prst="rect">
            <a:avLst/>
          </a:prstGeom>
        </p:spPr>
      </p:pic>
    </p:spTree>
    <p:extLst>
      <p:ext uri="{BB962C8B-B14F-4D97-AF65-F5344CB8AC3E}">
        <p14:creationId xmlns:p14="http://schemas.microsoft.com/office/powerpoint/2010/main" val="424815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838200" y="365125"/>
            <a:ext cx="10515600" cy="857185"/>
          </a:xfrm>
        </p:spPr>
        <p:txBody>
          <a:bodyPr>
            <a:normAutofit/>
          </a:bodyPr>
          <a:lstStyle/>
          <a:p>
            <a:r>
              <a:rPr lang="en-US" sz="4000" b="1" dirty="0">
                <a:cs typeface="Calibri Light"/>
              </a:rPr>
              <a:t>Architectural Significant Requirements :</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838200" y="1222310"/>
            <a:ext cx="10515600" cy="4954653"/>
          </a:xfrm>
        </p:spPr>
        <p:txBody>
          <a:bodyPr>
            <a:normAutofit fontScale="92500" lnSpcReduction="20000"/>
          </a:bodyPr>
          <a:lstStyle/>
          <a:p>
            <a:pPr marL="0" indent="0">
              <a:lnSpc>
                <a:spcPct val="110000"/>
              </a:lnSpc>
              <a:buNone/>
            </a:pPr>
            <a:r>
              <a:rPr lang="en-US" sz="2900" b="1" u="sng" dirty="0">
                <a:latin typeface="+mj-lt"/>
                <a:ea typeface="+mn-lt"/>
                <a:cs typeface="+mn-lt"/>
              </a:rPr>
              <a:t>Security and Access Control Requirements:</a:t>
            </a:r>
          </a:p>
          <a:p>
            <a:pPr lvl="1">
              <a:lnSpc>
                <a:spcPct val="110000"/>
              </a:lnSpc>
            </a:pPr>
            <a:r>
              <a:rPr lang="en-US" sz="2800" dirty="0">
                <a:ea typeface="+mn-lt"/>
                <a:cs typeface="+mn-lt"/>
              </a:rPr>
              <a:t>The security and access control requirements involves the port used by maintenance personnel during flight must be disabled and enabled in post landing. </a:t>
            </a:r>
          </a:p>
          <a:p>
            <a:pPr lvl="1">
              <a:lnSpc>
                <a:spcPct val="110000"/>
              </a:lnSpc>
            </a:pPr>
            <a:r>
              <a:rPr lang="en-US" sz="2800" dirty="0">
                <a:ea typeface="+mn-lt"/>
                <a:cs typeface="+mn-lt"/>
              </a:rPr>
              <a:t>Access is restricted solely to authorized users.</a:t>
            </a:r>
          </a:p>
          <a:p>
            <a:pPr lvl="1">
              <a:lnSpc>
                <a:spcPct val="110000"/>
              </a:lnSpc>
            </a:pPr>
            <a:r>
              <a:rPr lang="en-US" sz="2800" dirty="0">
                <a:ea typeface="+mn-lt"/>
                <a:cs typeface="+mn-lt"/>
              </a:rPr>
              <a:t>No encryption is required. </a:t>
            </a:r>
          </a:p>
          <a:p>
            <a:pPr marL="0" indent="0">
              <a:lnSpc>
                <a:spcPct val="110000"/>
              </a:lnSpc>
              <a:buNone/>
            </a:pPr>
            <a:r>
              <a:rPr lang="en-US" b="1" u="sng" dirty="0">
                <a:latin typeface="+mj-lt"/>
                <a:ea typeface="+mn-lt"/>
                <a:cs typeface="+mn-lt"/>
              </a:rPr>
              <a:t>Deployment and Maintenance: </a:t>
            </a:r>
          </a:p>
          <a:p>
            <a:pPr lvl="1">
              <a:lnSpc>
                <a:spcPct val="110000"/>
              </a:lnSpc>
            </a:pPr>
            <a:r>
              <a:rPr lang="en-US" sz="2800" dirty="0">
                <a:ea typeface="+mn-lt"/>
                <a:cs typeface="+mn-lt"/>
              </a:rPr>
              <a:t>Maintenance primarily involve regular updates and bug fixes to ensure ongoing system stability and performance. </a:t>
            </a:r>
          </a:p>
          <a:p>
            <a:pPr marL="0" indent="0">
              <a:lnSpc>
                <a:spcPct val="110000"/>
              </a:lnSpc>
              <a:buNone/>
            </a:pPr>
            <a:r>
              <a:rPr lang="en-US" b="1" u="sng" dirty="0">
                <a:latin typeface="+mj-lt"/>
                <a:ea typeface="+mn-lt"/>
                <a:cs typeface="+mn-lt"/>
              </a:rPr>
              <a:t>Metrics: </a:t>
            </a:r>
          </a:p>
          <a:p>
            <a:pPr lvl="1">
              <a:lnSpc>
                <a:spcPct val="110000"/>
              </a:lnSpc>
            </a:pPr>
            <a:r>
              <a:rPr lang="en-US" sz="2800" dirty="0">
                <a:ea typeface="+mn-lt"/>
                <a:cs typeface="+mn-lt"/>
              </a:rPr>
              <a:t>Success measured by recording all data and checking CPU cycles</a:t>
            </a:r>
          </a:p>
          <a:p>
            <a:endParaRPr lang="en-US" sz="3600" dirty="0">
              <a:cs typeface="Calibri"/>
            </a:endParaRPr>
          </a:p>
          <a:p>
            <a:endParaRPr lang="en-US" sz="3600" dirty="0">
              <a:ea typeface="+mn-lt"/>
              <a:cs typeface="+mn-lt"/>
            </a:endParaRPr>
          </a:p>
        </p:txBody>
      </p:sp>
    </p:spTree>
    <p:extLst>
      <p:ext uri="{BB962C8B-B14F-4D97-AF65-F5344CB8AC3E}">
        <p14:creationId xmlns:p14="http://schemas.microsoft.com/office/powerpoint/2010/main" val="132187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B31CA6-7859-0C30-974E-703EC3D4DBDE}"/>
              </a:ext>
            </a:extLst>
          </p:cNvPr>
          <p:cNvSpPr>
            <a:spLocks noGrp="1"/>
          </p:cNvSpPr>
          <p:nvPr>
            <p:ph type="title"/>
          </p:nvPr>
        </p:nvSpPr>
        <p:spPr>
          <a:xfrm>
            <a:off x="876693" y="210450"/>
            <a:ext cx="7646488" cy="674454"/>
          </a:xfrm>
        </p:spPr>
        <p:txBody>
          <a:bodyPr anchor="b">
            <a:normAutofit fontScale="90000"/>
          </a:bodyPr>
          <a:lstStyle/>
          <a:p>
            <a:r>
              <a:rPr lang="en-US" b="1" kern="100" dirty="0">
                <a:ea typeface="Calibri" panose="020F0502020204030204" pitchFamily="34" charset="0"/>
                <a:cs typeface="Times New Roman" panose="02020603050405020304" pitchFamily="18" charset="0"/>
              </a:rPr>
              <a:t>Summary Of System Functionality :</a:t>
            </a:r>
          </a:p>
        </p:txBody>
      </p:sp>
      <p:sp>
        <p:nvSpPr>
          <p:cNvPr id="9" name="Content Placeholder 2">
            <a:extLst>
              <a:ext uri="{FF2B5EF4-FFF2-40B4-BE49-F238E27FC236}">
                <a16:creationId xmlns:a16="http://schemas.microsoft.com/office/drawing/2014/main" id="{D31AADB2-4B2B-9710-FA6E-C6CCCD269202}"/>
              </a:ext>
            </a:extLst>
          </p:cNvPr>
          <p:cNvSpPr>
            <a:spLocks noGrp="1"/>
          </p:cNvSpPr>
          <p:nvPr>
            <p:ph idx="1"/>
          </p:nvPr>
        </p:nvSpPr>
        <p:spPr>
          <a:xfrm>
            <a:off x="876692" y="1164588"/>
            <a:ext cx="7529889" cy="4906297"/>
          </a:xfrm>
        </p:spPr>
        <p:txBody>
          <a:bodyPr anchor="t">
            <a:noAutofit/>
          </a:bodyPr>
          <a:lstStyle/>
          <a:p>
            <a:pPr marL="0" marR="0" indent="0">
              <a:spcBef>
                <a:spcPts val="0"/>
              </a:spcBef>
              <a:spcAft>
                <a:spcPts val="800"/>
              </a:spcAft>
              <a:buNone/>
            </a:pPr>
            <a:r>
              <a:rPr lang="en-US" sz="2400" dirty="0"/>
              <a:t>The real-time Flight Data Acquisition unit is designed for the aviation domain focusing on collecting, processing, storing, and retrieving sensor data. It supports data ingestion at a rate of 10 megabytes per second from primary source of sensors without eliminating bad data using a FIFO approach. The platform retains all data for the past 10 hours and ensures real-time processing. This system uses NoSQL data base to store a data of 360GB in a 512GB solid state Drive(SSD).This system adheres to Interface Controlled Document (ICD) specifications and uses an Ethernet link as the protocol for data retrieval only by an authorized person at a rate of retrieval 200 megabytes per second facilitating data retrieval in less than 30 minutes.</a:t>
            </a:r>
            <a:br>
              <a:rPr lang="en-US" sz="2400" dirty="0"/>
            </a:br>
            <a:endParaRPr lang="en-US" sz="2400" dirty="0"/>
          </a:p>
        </p:txBody>
      </p:sp>
      <p:pic>
        <p:nvPicPr>
          <p:cNvPr id="10" name="Picture 9">
            <a:extLst>
              <a:ext uri="{FF2B5EF4-FFF2-40B4-BE49-F238E27FC236}">
                <a16:creationId xmlns:a16="http://schemas.microsoft.com/office/drawing/2014/main" id="{7C95E924-72E8-08A7-EAF3-72933AB9AAB3}"/>
              </a:ext>
            </a:extLst>
          </p:cNvPr>
          <p:cNvPicPr>
            <a:picLocks noChangeAspect="1"/>
          </p:cNvPicPr>
          <p:nvPr/>
        </p:nvPicPr>
        <p:blipFill>
          <a:blip r:embed="rId2"/>
          <a:stretch>
            <a:fillRect/>
          </a:stretch>
        </p:blipFill>
        <p:spPr>
          <a:xfrm>
            <a:off x="8523181" y="884904"/>
            <a:ext cx="3170262" cy="4906296"/>
          </a:xfrm>
          <a:prstGeom prst="rect">
            <a:avLst/>
          </a:prstGeom>
        </p:spPr>
      </p:pic>
      <p:sp>
        <p:nvSpPr>
          <p:cNvPr id="11" name="TextBox 10">
            <a:extLst>
              <a:ext uri="{FF2B5EF4-FFF2-40B4-BE49-F238E27FC236}">
                <a16:creationId xmlns:a16="http://schemas.microsoft.com/office/drawing/2014/main" id="{CC379B39-A1CF-1398-681A-FA79132770D6}"/>
              </a:ext>
            </a:extLst>
          </p:cNvPr>
          <p:cNvSpPr txBox="1"/>
          <p:nvPr/>
        </p:nvSpPr>
        <p:spPr>
          <a:xfrm>
            <a:off x="8523181" y="5973096"/>
            <a:ext cx="3170262" cy="646331"/>
          </a:xfrm>
          <a:prstGeom prst="rect">
            <a:avLst/>
          </a:prstGeom>
          <a:noFill/>
        </p:spPr>
        <p:txBody>
          <a:bodyPr wrap="square" rtlCol="0">
            <a:spAutoFit/>
          </a:bodyPr>
          <a:lstStyle/>
          <a:p>
            <a:r>
              <a:rPr lang="en-US" dirty="0"/>
              <a:t>DAU: Data Acquisition Unit</a:t>
            </a:r>
            <a:br>
              <a:rPr lang="en-US" dirty="0"/>
            </a:br>
            <a:r>
              <a:rPr lang="en-US" dirty="0"/>
              <a:t>FDR: Flight Data Recorder</a:t>
            </a:r>
          </a:p>
        </p:txBody>
      </p:sp>
    </p:spTree>
    <p:extLst>
      <p:ext uri="{BB962C8B-B14F-4D97-AF65-F5344CB8AC3E}">
        <p14:creationId xmlns:p14="http://schemas.microsoft.com/office/powerpoint/2010/main" val="40159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111968" y="307910"/>
            <a:ext cx="5784980" cy="6419461"/>
          </a:xfrm>
        </p:spPr>
        <p:txBody>
          <a:bodyPr>
            <a:noAutofit/>
          </a:bodyPr>
          <a:lstStyle/>
          <a:p>
            <a:pPr marL="0" marR="0" indent="0">
              <a:lnSpc>
                <a:spcPct val="107000"/>
              </a:lnSpc>
              <a:spcBef>
                <a:spcPts val="0"/>
              </a:spcBef>
              <a:spcAft>
                <a:spcPts val="800"/>
              </a:spcAft>
              <a:buNone/>
            </a:pPr>
            <a:r>
              <a:rPr lang="en-US" sz="2400" b="1" kern="100" dirty="0">
                <a:effectLst/>
                <a:ea typeface="Calibri" panose="020F0502020204030204" pitchFamily="34" charset="0"/>
                <a:cs typeface="Times New Roman" panose="02020603050405020304" pitchFamily="18" charset="0"/>
              </a:rPr>
              <a:t>Data Storage Calculations WRT data receiver rate:</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Total Data Stored=Data Rate × Time</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Given: Data Rate = 10 megabytes per second (10 MB/s) Time = 10 hours</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10 hours×60 minutes ×60 seconds =36,000 seconds</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Total Data Stored=10 MB/s×36,000 seconds </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Total Data Stored=360,000 MB</a:t>
            </a:r>
          </a:p>
          <a:p>
            <a:pPr marL="0" marR="0">
              <a:lnSpc>
                <a:spcPct val="107000"/>
              </a:lnSpc>
              <a:spcBef>
                <a:spcPts val="0"/>
              </a:spcBef>
              <a:spcAft>
                <a:spcPts val="800"/>
              </a:spcAft>
            </a:pPr>
            <a:r>
              <a:rPr lang="en-US" sz="2400" kern="100" dirty="0">
                <a:effectLst/>
                <a:ea typeface="Calibri" panose="020F0502020204030204" pitchFamily="34" charset="0"/>
                <a:cs typeface="Times New Roman" panose="02020603050405020304" pitchFamily="18" charset="0"/>
              </a:rPr>
              <a:t>Therefore, at a rate of 10 megabytes per second over 10 hours, the total amount of data stored would be 360,000 megabytes (or 360 gigabytes).So, we need 360 GB of Data Storage Space.</a:t>
            </a:r>
            <a:endParaRPr lang="en-US" sz="2400" kern="100" dirty="0">
              <a:ea typeface="Calibri" panose="020F0502020204030204" pitchFamily="34" charset="0"/>
              <a:cs typeface="Times New Roman" panose="02020603050405020304" pitchFamily="18" charset="0"/>
            </a:endParaRPr>
          </a:p>
          <a:p>
            <a:endParaRPr lang="en-US" sz="2400" dirty="0"/>
          </a:p>
        </p:txBody>
      </p:sp>
      <p:sp>
        <p:nvSpPr>
          <p:cNvPr id="5" name="TextBox 4">
            <a:extLst>
              <a:ext uri="{FF2B5EF4-FFF2-40B4-BE49-F238E27FC236}">
                <a16:creationId xmlns:a16="http://schemas.microsoft.com/office/drawing/2014/main" id="{E6053C3F-368C-43B4-2CC6-2ECAD0AC6631}"/>
              </a:ext>
            </a:extLst>
          </p:cNvPr>
          <p:cNvSpPr txBox="1"/>
          <p:nvPr/>
        </p:nvSpPr>
        <p:spPr>
          <a:xfrm>
            <a:off x="6204857" y="307910"/>
            <a:ext cx="5784980" cy="6814814"/>
          </a:xfrm>
          <a:prstGeom prst="rect">
            <a:avLst/>
          </a:prstGeom>
          <a:noFill/>
        </p:spPr>
        <p:txBody>
          <a:bodyPr wrap="square" rtlCol="0">
            <a:spAutoFit/>
          </a:bodyPr>
          <a:lstStyle/>
          <a:p>
            <a:pPr marL="0" indent="0">
              <a:lnSpc>
                <a:spcPct val="107000"/>
              </a:lnSpc>
              <a:spcBef>
                <a:spcPts val="0"/>
              </a:spcBef>
              <a:spcAft>
                <a:spcPts val="800"/>
              </a:spcAft>
              <a:buNone/>
            </a:pPr>
            <a:r>
              <a:rPr lang="en-US" sz="2400" b="1" kern="100" dirty="0">
                <a:ea typeface="Calibri" panose="020F0502020204030204" pitchFamily="34" charset="0"/>
                <a:cs typeface="Times New Roman" panose="02020603050405020304" pitchFamily="18" charset="0"/>
              </a:rPr>
              <a:t>Data Retrieval Rate Calculations:</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Total data stored = 360,000 megabytes </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The retrieval time required is 30 minutes.</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30 minutes×60 seconds=1800 </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Now, to find the retrieval rate needed to fetch 360,000 megabytes within 1800 seconds:</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Retrieval Rate=360,000 /1800 = 200</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Retrieval Rate=200 megabytes per second</a:t>
            </a:r>
          </a:p>
          <a:p>
            <a:pPr marL="0">
              <a:lnSpc>
                <a:spcPct val="107000"/>
              </a:lnSpc>
              <a:spcBef>
                <a:spcPts val="0"/>
              </a:spcBef>
              <a:spcAft>
                <a:spcPts val="800"/>
              </a:spcAft>
            </a:pPr>
            <a:r>
              <a:rPr lang="en-US" sz="2400" kern="100" dirty="0">
                <a:ea typeface="Calibri" panose="020F0502020204030204" pitchFamily="34" charset="0"/>
                <a:cs typeface="Times New Roman" panose="02020603050405020304" pitchFamily="18" charset="0"/>
              </a:rPr>
              <a:t>Therefore, to retrieve 10 hours of data (360,000 megabytes) within 30 minutes (1800 seconds), a retrieval rate of approximately 200 megabytes per second would be needed.</a:t>
            </a:r>
          </a:p>
          <a:p>
            <a:endParaRPr lang="en-US" sz="2400" dirty="0"/>
          </a:p>
        </p:txBody>
      </p:sp>
    </p:spTree>
    <p:extLst>
      <p:ext uri="{BB962C8B-B14F-4D97-AF65-F5344CB8AC3E}">
        <p14:creationId xmlns:p14="http://schemas.microsoft.com/office/powerpoint/2010/main" val="171913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83976" y="365125"/>
            <a:ext cx="11269824" cy="857185"/>
          </a:xfrm>
        </p:spPr>
        <p:txBody>
          <a:bodyPr>
            <a:normAutofit/>
          </a:bodyPr>
          <a:lstStyle/>
          <a:p>
            <a:r>
              <a:rPr lang="en-US" sz="4000" dirty="0">
                <a:latin typeface="Calibri"/>
                <a:cs typeface="Calibri"/>
              </a:rPr>
              <a:t>Quality Attributes and the Functions Driving Them:</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83976" y="1222310"/>
            <a:ext cx="12108024" cy="4954653"/>
          </a:xfrm>
        </p:spPr>
        <p:txBody>
          <a:bodyPr>
            <a:noAutofit/>
          </a:bodyPr>
          <a:lstStyle/>
          <a:p>
            <a:pPr marL="0" indent="0">
              <a:buNone/>
            </a:pPr>
            <a:r>
              <a:rPr lang="en-US" sz="3200" b="1" kern="100" dirty="0">
                <a:latin typeface="+mj-lt"/>
                <a:ea typeface="Calibri" panose="020F0502020204030204" pitchFamily="34" charset="0"/>
                <a:cs typeface="Times New Roman" panose="02020603050405020304" pitchFamily="18" charset="0"/>
              </a:rPr>
              <a:t>Reliability: </a:t>
            </a:r>
            <a:r>
              <a:rPr lang="en-US" sz="1800" dirty="0">
                <a:ea typeface="+mn-lt"/>
                <a:cs typeface="+mn-lt"/>
              </a:rPr>
              <a:t>The system's ability to maintain continuous operation even in the face of component failures or disruptions.</a:t>
            </a:r>
          </a:p>
          <a:p>
            <a:r>
              <a:rPr lang="en-US" sz="1800" dirty="0">
                <a:ea typeface="+mn-lt"/>
                <a:cs typeface="+mn-lt"/>
              </a:rPr>
              <a:t>The system is available to sensors mid flight for data ingestion and accessible to the retrieval personnel post landing, minimizing downtime and ensuring continuous operation.</a:t>
            </a:r>
            <a:endParaRPr lang="en-US" sz="1800" dirty="0"/>
          </a:p>
          <a:p>
            <a:pPr marL="0" indent="0">
              <a:buFont typeface="Arial" panose="020B0604020202020204" pitchFamily="34" charset="0"/>
              <a:buNone/>
            </a:pPr>
            <a:r>
              <a:rPr lang="en-US" sz="3200" b="1" kern="100" dirty="0">
                <a:latin typeface="+mj-lt"/>
                <a:ea typeface="Calibri" panose="020F0502020204030204" pitchFamily="34" charset="0"/>
                <a:cs typeface="Times New Roman" panose="02020603050405020304" pitchFamily="18" charset="0"/>
              </a:rPr>
              <a:t>Performance: </a:t>
            </a:r>
            <a:r>
              <a:rPr lang="en-US" sz="1800" dirty="0">
                <a:ea typeface="+mn-lt"/>
                <a:cs typeface="+mn-lt"/>
              </a:rPr>
              <a:t>The system's ability to process data efficiently and swiftly, minimizing response times and delays.</a:t>
            </a:r>
          </a:p>
          <a:p>
            <a:r>
              <a:rPr lang="en-US" sz="1800" dirty="0">
                <a:ea typeface="+mn-lt"/>
                <a:cs typeface="+mn-lt"/>
              </a:rPr>
              <a:t>The system minimizes delays between data reception and processing, ensuring promptly storing and retrieving the data.</a:t>
            </a:r>
            <a:endParaRPr lang="en-US" sz="1800" baseline="-25000" dirty="0">
              <a:ea typeface="+mn-lt"/>
              <a:cs typeface="+mn-lt"/>
            </a:endParaRPr>
          </a:p>
          <a:p>
            <a:pPr marL="0" indent="0">
              <a:buNone/>
            </a:pPr>
            <a:r>
              <a:rPr lang="en-US" sz="3200" b="1" kern="100" dirty="0">
                <a:latin typeface="+mj-lt"/>
                <a:ea typeface="Calibri" panose="020F0502020204030204" pitchFamily="34" charset="0"/>
                <a:cs typeface="Times New Roman" panose="02020603050405020304" pitchFamily="18" charset="0"/>
              </a:rPr>
              <a:t>Security: </a:t>
            </a:r>
            <a:r>
              <a:rPr lang="en-US" sz="1800" dirty="0">
                <a:ea typeface="+mn-lt"/>
                <a:cs typeface="+mn-lt"/>
              </a:rPr>
              <a:t>The system's ability to protect sensitive aviation data from unauthorized access, breaches, or modifications.</a:t>
            </a:r>
            <a:endParaRPr lang="en-US" sz="1800" dirty="0">
              <a:cs typeface="Calibri" panose="020F0502020204030204"/>
            </a:endParaRPr>
          </a:p>
          <a:p>
            <a:r>
              <a:rPr lang="en-US" sz="1800" dirty="0">
                <a:ea typeface="+mn-lt"/>
                <a:cs typeface="+mn-lt"/>
              </a:rPr>
              <a:t>The system implements appropriate security measures, including authorization mechanisms, to safeguard sensitive data.</a:t>
            </a:r>
          </a:p>
          <a:p>
            <a:pPr marL="0" indent="0">
              <a:buNone/>
            </a:pPr>
            <a:r>
              <a:rPr lang="en-US" sz="3200" b="1" kern="100" dirty="0">
                <a:latin typeface="+mj-lt"/>
                <a:ea typeface="Calibri" panose="020F0502020204030204" pitchFamily="34" charset="0"/>
                <a:cs typeface="Times New Roman" panose="02020603050405020304" pitchFamily="18" charset="0"/>
              </a:rPr>
              <a:t>Scalability: </a:t>
            </a:r>
            <a:r>
              <a:rPr lang="en-US" sz="1800" dirty="0">
                <a:ea typeface="+mn-lt"/>
                <a:cs typeface="+mn-lt"/>
              </a:rPr>
              <a:t>The system's ability to handle high volume of data</a:t>
            </a:r>
          </a:p>
          <a:p>
            <a:r>
              <a:rPr lang="en-US" sz="1800" dirty="0">
                <a:ea typeface="+mn-lt"/>
                <a:cs typeface="+mn-lt"/>
              </a:rPr>
              <a:t>Dynamically manage the processing of sensor data regardless of the number of sensors.</a:t>
            </a:r>
            <a:endParaRPr lang="en-US" sz="1800" dirty="0">
              <a:cs typeface="Calibri" panose="020F0502020204030204"/>
            </a:endParaRPr>
          </a:p>
          <a:p>
            <a:pPr marL="0" indent="0">
              <a:buNone/>
            </a:pPr>
            <a:r>
              <a:rPr lang="en-US" sz="3200" b="1" kern="100" dirty="0">
                <a:latin typeface="+mj-lt"/>
                <a:ea typeface="Calibri" panose="020F0502020204030204" pitchFamily="34" charset="0"/>
                <a:cs typeface="Times New Roman" panose="02020603050405020304" pitchFamily="18" charset="0"/>
              </a:rPr>
              <a:t>Maintainability: </a:t>
            </a:r>
            <a:r>
              <a:rPr lang="en-US" sz="1800" dirty="0">
                <a:ea typeface="+mn-lt"/>
                <a:cs typeface="+mn-lt"/>
              </a:rPr>
              <a:t>The system's ease of understanding, modification, and adaptation to evolving requirements.</a:t>
            </a:r>
          </a:p>
          <a:p>
            <a:r>
              <a:rPr lang="en-US" sz="1800" dirty="0">
                <a:ea typeface="+mn-lt"/>
                <a:cs typeface="+mn-lt"/>
              </a:rPr>
              <a:t>The system is structured into modular components, facilitating easily modifiable structure during bug fixes and updates.</a:t>
            </a:r>
            <a:endParaRPr lang="en-US" sz="1800" dirty="0">
              <a:cs typeface="Calibri" panose="020F0502020204030204"/>
            </a:endParaRPr>
          </a:p>
          <a:p>
            <a:pPr marL="0" indent="0">
              <a:buNone/>
            </a:pPr>
            <a:endParaRPr lang="en-US" sz="1800" dirty="0">
              <a:ea typeface="+mn-lt"/>
              <a:cs typeface="+mn-lt"/>
            </a:endParaRPr>
          </a:p>
        </p:txBody>
      </p:sp>
    </p:spTree>
    <p:extLst>
      <p:ext uri="{BB962C8B-B14F-4D97-AF65-F5344CB8AC3E}">
        <p14:creationId xmlns:p14="http://schemas.microsoft.com/office/powerpoint/2010/main" val="309677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75-2C41-0892-2698-B52C32CA80E1}"/>
              </a:ext>
            </a:extLst>
          </p:cNvPr>
          <p:cNvSpPr>
            <a:spLocks noGrp="1"/>
          </p:cNvSpPr>
          <p:nvPr>
            <p:ph type="title"/>
          </p:nvPr>
        </p:nvSpPr>
        <p:spPr>
          <a:xfrm>
            <a:off x="335902" y="365125"/>
            <a:ext cx="11017898" cy="857185"/>
          </a:xfrm>
        </p:spPr>
        <p:txBody>
          <a:bodyPr>
            <a:normAutofit/>
          </a:bodyPr>
          <a:lstStyle/>
          <a:p>
            <a:pPr algn="ct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Overall Architecture:</a:t>
            </a:r>
            <a:endParaRPr lang="en-US" sz="4000" b="1" dirty="0"/>
          </a:p>
        </p:txBody>
      </p:sp>
      <p:sp>
        <p:nvSpPr>
          <p:cNvPr id="3" name="Content Placeholder 2">
            <a:extLst>
              <a:ext uri="{FF2B5EF4-FFF2-40B4-BE49-F238E27FC236}">
                <a16:creationId xmlns:a16="http://schemas.microsoft.com/office/drawing/2014/main" id="{3A2125EC-CCE1-CCB1-6881-E75E68BE145B}"/>
              </a:ext>
            </a:extLst>
          </p:cNvPr>
          <p:cNvSpPr>
            <a:spLocks noGrp="1"/>
          </p:cNvSpPr>
          <p:nvPr>
            <p:ph sz="half" idx="1"/>
          </p:nvPr>
        </p:nvSpPr>
        <p:spPr>
          <a:xfrm>
            <a:off x="335902" y="1222310"/>
            <a:ext cx="11430000" cy="4954653"/>
          </a:xfrm>
        </p:spPr>
        <p:txBody>
          <a:bodyPr>
            <a:noAutofit/>
          </a:bodyPr>
          <a:lstStyle/>
          <a:p>
            <a:r>
              <a:rPr lang="en-US" sz="2000" dirty="0"/>
              <a:t>The overall architecture of the system is a hybrid approach that combines Event-Driven Architecture (EDA) principles with Microservices Architecture.</a:t>
            </a:r>
          </a:p>
          <a:p>
            <a:r>
              <a:rPr lang="en-US" sz="2000" dirty="0"/>
              <a:t>This high-level Architecture categorizing the microservices as an EDA components such as event producers, Ingestion components, consumers.</a:t>
            </a:r>
          </a:p>
          <a:p>
            <a:r>
              <a:rPr lang="en-US" sz="2000" dirty="0"/>
              <a:t>The low-level Architecture focuses on the individual microservice implemented within each EDA component.</a:t>
            </a:r>
          </a:p>
          <a:p>
            <a:r>
              <a:rPr lang="en-US" sz="2000" dirty="0"/>
              <a:t>Each Microservice “is-a” sub module of EDA component defining the Module Structure.</a:t>
            </a:r>
          </a:p>
          <a:p>
            <a:r>
              <a:rPr lang="en-US" sz="2000" dirty="0"/>
              <a:t>Each micro service can be a single micro service or combination of micro service called </a:t>
            </a:r>
            <a:r>
              <a:rPr lang="en-US" sz="2000" b="0" i="0" dirty="0">
                <a:solidFill>
                  <a:srgbClr val="0F0F0F"/>
                </a:solidFill>
                <a:effectLst/>
              </a:rPr>
              <a:t>composite microservice or a coarse-grained microservice</a:t>
            </a:r>
            <a:endParaRPr lang="en-US" sz="2000" b="1" dirty="0"/>
          </a:p>
          <a:p>
            <a:pPr lvl="1"/>
            <a:r>
              <a:rPr lang="en-US" sz="2000" b="1" i="0" dirty="0">
                <a:effectLst/>
              </a:rPr>
              <a:t>Data receiver and processor micro service is </a:t>
            </a:r>
            <a:r>
              <a:rPr lang="en-US" sz="2000" dirty="0">
                <a:solidFill>
                  <a:srgbClr val="0F0F0F"/>
                </a:solidFill>
              </a:rPr>
              <a:t>a </a:t>
            </a:r>
            <a:r>
              <a:rPr lang="en-US" sz="2000" b="0" i="0" dirty="0">
                <a:solidFill>
                  <a:srgbClr val="0F0F0F"/>
                </a:solidFill>
                <a:effectLst/>
              </a:rPr>
              <a:t>composite microservice or a coarse-grained microservice which is a combination of Data </a:t>
            </a:r>
            <a:r>
              <a:rPr lang="en-US" sz="2000" dirty="0">
                <a:solidFill>
                  <a:srgbClr val="0F0F0F"/>
                </a:solidFill>
              </a:rPr>
              <a:t>R</a:t>
            </a:r>
            <a:r>
              <a:rPr lang="en-US" sz="2000" b="0" i="0" dirty="0">
                <a:solidFill>
                  <a:srgbClr val="0F0F0F"/>
                </a:solidFill>
                <a:effectLst/>
              </a:rPr>
              <a:t>eceiver microservice and Event </a:t>
            </a:r>
            <a:r>
              <a:rPr lang="en-US" sz="2000" dirty="0">
                <a:solidFill>
                  <a:srgbClr val="0F0F0F"/>
                </a:solidFill>
              </a:rPr>
              <a:t>P</a:t>
            </a:r>
            <a:r>
              <a:rPr lang="en-US" sz="2000" b="0" i="0" dirty="0">
                <a:solidFill>
                  <a:srgbClr val="0F0F0F"/>
                </a:solidFill>
                <a:effectLst/>
              </a:rPr>
              <a:t>rocessor microservice.</a:t>
            </a:r>
          </a:p>
          <a:p>
            <a:pPr lvl="1"/>
            <a:r>
              <a:rPr lang="en-US" sz="2000" b="1" dirty="0"/>
              <a:t>Data retrieval and Access Control Microservice is a </a:t>
            </a:r>
            <a:r>
              <a:rPr lang="en-US" sz="2000" b="0" i="0" dirty="0">
                <a:solidFill>
                  <a:srgbClr val="0F0F0F"/>
                </a:solidFill>
                <a:effectLst/>
              </a:rPr>
              <a:t>composite microservice of combining Data Retrieval microservice and Access </a:t>
            </a:r>
            <a:r>
              <a:rPr lang="en-US" sz="2000" dirty="0">
                <a:solidFill>
                  <a:srgbClr val="0F0F0F"/>
                </a:solidFill>
              </a:rPr>
              <a:t>C</a:t>
            </a:r>
            <a:r>
              <a:rPr lang="en-US" sz="2000" b="0" i="0" dirty="0">
                <a:solidFill>
                  <a:srgbClr val="0F0F0F"/>
                </a:solidFill>
                <a:effectLst/>
              </a:rPr>
              <a:t>ontrol microservice.</a:t>
            </a:r>
          </a:p>
          <a:p>
            <a:pPr lvl="1"/>
            <a:r>
              <a:rPr lang="en-US" sz="2000" b="1" dirty="0"/>
              <a:t>Storage Management Micro Service is a </a:t>
            </a:r>
            <a:r>
              <a:rPr lang="en-US" sz="2000" b="0" i="0" dirty="0">
                <a:solidFill>
                  <a:srgbClr val="0F0F0F"/>
                </a:solidFill>
                <a:effectLst/>
              </a:rPr>
              <a:t>composite microservice of combining Monitoring microservice and Storage </a:t>
            </a:r>
            <a:r>
              <a:rPr lang="en-US" sz="2000" dirty="0">
                <a:solidFill>
                  <a:srgbClr val="0F0F0F"/>
                </a:solidFill>
              </a:rPr>
              <a:t>M</a:t>
            </a:r>
            <a:r>
              <a:rPr lang="en-US" sz="2000" b="0" i="0" dirty="0">
                <a:solidFill>
                  <a:srgbClr val="0F0F0F"/>
                </a:solidFill>
                <a:effectLst/>
              </a:rPr>
              <a:t>anagement microservice.</a:t>
            </a:r>
            <a:endParaRPr lang="en-US" sz="2000" b="1" dirty="0"/>
          </a:p>
          <a:p>
            <a:pPr marL="457200" lvl="1" indent="0">
              <a:buNone/>
            </a:pPr>
            <a:endParaRPr lang="en-US" sz="2000" b="1" i="0" dirty="0">
              <a:effectLst/>
            </a:endParaRPr>
          </a:p>
          <a:p>
            <a:pPr marL="0" indent="0">
              <a:buNone/>
            </a:pPr>
            <a:endParaRPr lang="en-US" sz="2000" dirty="0"/>
          </a:p>
        </p:txBody>
      </p:sp>
    </p:spTree>
    <p:extLst>
      <p:ext uri="{BB962C8B-B14F-4D97-AF65-F5344CB8AC3E}">
        <p14:creationId xmlns:p14="http://schemas.microsoft.com/office/powerpoint/2010/main" val="18121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D2B-26FA-2B14-FD49-1E0B1FADA4FF}"/>
              </a:ext>
            </a:extLst>
          </p:cNvPr>
          <p:cNvSpPr>
            <a:spLocks noGrp="1"/>
          </p:cNvSpPr>
          <p:nvPr>
            <p:ph type="title"/>
          </p:nvPr>
        </p:nvSpPr>
        <p:spPr>
          <a:xfrm>
            <a:off x="838200" y="469127"/>
            <a:ext cx="10515600" cy="976215"/>
          </a:xfrm>
        </p:spPr>
        <p:txBody>
          <a:bodyPr>
            <a:noAutofit/>
          </a:bodyPr>
          <a:lstStyle/>
          <a:p>
            <a:pPr algn="l"/>
            <a:r>
              <a:rPr lang="en-US" sz="4000" b="1" dirty="0"/>
              <a:t>Event-Driven Architecture (EDA) in Development View and Module Structure:</a:t>
            </a:r>
          </a:p>
        </p:txBody>
      </p:sp>
      <p:sp>
        <p:nvSpPr>
          <p:cNvPr id="3" name="Content Placeholder 2">
            <a:extLst>
              <a:ext uri="{FF2B5EF4-FFF2-40B4-BE49-F238E27FC236}">
                <a16:creationId xmlns:a16="http://schemas.microsoft.com/office/drawing/2014/main" id="{66BD25FA-A529-9420-2A38-19F293C98EC9}"/>
              </a:ext>
            </a:extLst>
          </p:cNvPr>
          <p:cNvSpPr>
            <a:spLocks noGrp="1"/>
          </p:cNvSpPr>
          <p:nvPr>
            <p:ph idx="1"/>
          </p:nvPr>
        </p:nvSpPr>
        <p:spPr>
          <a:xfrm>
            <a:off x="580102" y="1838632"/>
            <a:ext cx="4090221" cy="4139381"/>
          </a:xfrm>
        </p:spPr>
        <p:txBody>
          <a:bodyPr>
            <a:normAutofit/>
          </a:bodyPr>
          <a:lstStyle/>
          <a:p>
            <a:pPr lvl="1"/>
            <a:endParaRPr lang="en-US" sz="2000" dirty="0">
              <a:latin typeface="Söhne"/>
            </a:endParaRPr>
          </a:p>
          <a:p>
            <a:pPr marL="457200" lvl="1" indent="0">
              <a:buNone/>
            </a:pPr>
            <a:r>
              <a:rPr lang="en-US" b="1" i="0" dirty="0">
                <a:effectLst/>
                <a:latin typeface="+mj-lt"/>
              </a:rPr>
              <a:t>Event Producers: </a:t>
            </a:r>
          </a:p>
          <a:p>
            <a:pPr lvl="1"/>
            <a:r>
              <a:rPr lang="en-US" sz="2000" i="0" dirty="0">
                <a:effectLst/>
                <a:latin typeface="Söhne"/>
              </a:rPr>
              <a:t>Data receiver microservice</a:t>
            </a:r>
          </a:p>
          <a:p>
            <a:pPr marL="457200" lvl="1" indent="0">
              <a:buNone/>
            </a:pPr>
            <a:r>
              <a:rPr lang="en-US" b="1" dirty="0">
                <a:latin typeface="+mj-lt"/>
              </a:rPr>
              <a:t>Event Ingestion: </a:t>
            </a:r>
          </a:p>
          <a:p>
            <a:pPr lvl="1"/>
            <a:r>
              <a:rPr lang="en-US" sz="2000" dirty="0">
                <a:latin typeface="Söhne"/>
              </a:rPr>
              <a:t>Event processor microservice</a:t>
            </a:r>
          </a:p>
          <a:p>
            <a:pPr marL="457200" lvl="1" indent="0">
              <a:buNone/>
            </a:pPr>
            <a:r>
              <a:rPr lang="en-US" b="1" dirty="0">
                <a:latin typeface="+mj-lt"/>
              </a:rPr>
              <a:t>Event Consumers: </a:t>
            </a:r>
          </a:p>
          <a:p>
            <a:pPr lvl="1"/>
            <a:r>
              <a:rPr lang="en-US" sz="2000" i="0" dirty="0">
                <a:solidFill>
                  <a:srgbClr val="0F0F0F"/>
                </a:solidFill>
                <a:effectLst/>
                <a:latin typeface="Söhne"/>
              </a:rPr>
              <a:t>Data Retrieval microservice</a:t>
            </a:r>
          </a:p>
          <a:p>
            <a:pPr lvl="1"/>
            <a:r>
              <a:rPr lang="en-US" sz="2000" i="0" dirty="0">
                <a:solidFill>
                  <a:srgbClr val="0F0F0F"/>
                </a:solidFill>
                <a:effectLst/>
                <a:latin typeface="Söhne"/>
              </a:rPr>
              <a:t>Access </a:t>
            </a:r>
            <a:r>
              <a:rPr lang="en-US" sz="2000" dirty="0">
                <a:solidFill>
                  <a:srgbClr val="0F0F0F"/>
                </a:solidFill>
                <a:latin typeface="Söhne"/>
              </a:rPr>
              <a:t>C</a:t>
            </a:r>
            <a:r>
              <a:rPr lang="en-US" sz="2000" i="0" dirty="0">
                <a:solidFill>
                  <a:srgbClr val="0F0F0F"/>
                </a:solidFill>
                <a:effectLst/>
                <a:latin typeface="Söhne"/>
              </a:rPr>
              <a:t>ontrol microservice</a:t>
            </a:r>
          </a:p>
          <a:p>
            <a:pPr lvl="1"/>
            <a:r>
              <a:rPr lang="en-US" sz="2000" i="0" dirty="0">
                <a:solidFill>
                  <a:srgbClr val="0F0F0F"/>
                </a:solidFill>
                <a:effectLst/>
                <a:latin typeface="Söhne"/>
              </a:rPr>
              <a:t>Monitoring microservice</a:t>
            </a:r>
            <a:endParaRPr lang="en-US" sz="2000" dirty="0">
              <a:latin typeface="Söhne"/>
            </a:endParaRPr>
          </a:p>
          <a:p>
            <a:pPr lvl="1"/>
            <a:r>
              <a:rPr lang="en-US" sz="2000" i="0" dirty="0">
                <a:solidFill>
                  <a:srgbClr val="0F0F0F"/>
                </a:solidFill>
                <a:effectLst/>
                <a:latin typeface="Söhne"/>
              </a:rPr>
              <a:t>Storage </a:t>
            </a:r>
            <a:r>
              <a:rPr lang="en-US" sz="2000" dirty="0">
                <a:solidFill>
                  <a:srgbClr val="0F0F0F"/>
                </a:solidFill>
                <a:latin typeface="Söhne"/>
              </a:rPr>
              <a:t>M</a:t>
            </a:r>
            <a:r>
              <a:rPr lang="en-US" sz="2000" i="0" dirty="0">
                <a:solidFill>
                  <a:srgbClr val="0F0F0F"/>
                </a:solidFill>
                <a:effectLst/>
                <a:latin typeface="Söhne"/>
              </a:rPr>
              <a:t>anagement microservice.</a:t>
            </a:r>
          </a:p>
        </p:txBody>
      </p:sp>
      <p:pic>
        <p:nvPicPr>
          <p:cNvPr id="5" name="Picture 4" descr="A diagram of a diagram of a event&#10;&#10;Description automatically generated with medium confidence">
            <a:extLst>
              <a:ext uri="{FF2B5EF4-FFF2-40B4-BE49-F238E27FC236}">
                <a16:creationId xmlns:a16="http://schemas.microsoft.com/office/drawing/2014/main" id="{AAAE1B1F-C9F6-1D23-A83C-42CF98E3A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967" y="1548882"/>
            <a:ext cx="7225505" cy="4261983"/>
          </a:xfrm>
          <a:prstGeom prst="rect">
            <a:avLst/>
          </a:prstGeom>
        </p:spPr>
      </p:pic>
    </p:spTree>
    <p:extLst>
      <p:ext uri="{BB962C8B-B14F-4D97-AF65-F5344CB8AC3E}">
        <p14:creationId xmlns:p14="http://schemas.microsoft.com/office/powerpoint/2010/main" val="287290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5034</Words>
  <Application>Microsoft Office PowerPoint</Application>
  <PresentationFormat>Widescreen</PresentationFormat>
  <Paragraphs>429</Paragraphs>
  <Slides>38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Arial,Sans-Serif</vt:lpstr>
      <vt:lpstr>Calibri</vt:lpstr>
      <vt:lpstr>Calibri Light</vt:lpstr>
      <vt:lpstr>Courier New</vt:lpstr>
      <vt:lpstr>Söhne</vt:lpstr>
      <vt:lpstr>Times New Roman</vt:lpstr>
      <vt:lpstr>Office Theme</vt:lpstr>
      <vt:lpstr>TEAM - 1 SOFTWARE ARCHITECTURE</vt:lpstr>
      <vt:lpstr>Architectural Significant Requirements :</vt:lpstr>
      <vt:lpstr>Architectural Significant Requirements :</vt:lpstr>
      <vt:lpstr>Architectural Significant Requirements :</vt:lpstr>
      <vt:lpstr>Summary Of System Functionality :</vt:lpstr>
      <vt:lpstr>PowerPoint Presentation</vt:lpstr>
      <vt:lpstr>Quality Attributes and the Functions Driving Them:</vt:lpstr>
      <vt:lpstr>Overall Architecture:</vt:lpstr>
      <vt:lpstr>Event-Driven Architecture (EDA) in Development View and Module Structure:</vt:lpstr>
      <vt:lpstr>Microservices Architecture In Logical View:</vt:lpstr>
      <vt:lpstr>Microservices Architecture In Process View:</vt:lpstr>
      <vt:lpstr>Process / Flow Diagram:</vt:lpstr>
      <vt:lpstr>Performance</vt:lpstr>
      <vt:lpstr>PowerPoint Presentation</vt:lpstr>
      <vt:lpstr>PowerPoint Presentation</vt:lpstr>
      <vt:lpstr>Security</vt:lpstr>
      <vt:lpstr>Patterns and Tactics:</vt:lpstr>
      <vt:lpstr>Trade off :</vt:lpstr>
      <vt:lpstr>Scalability</vt:lpstr>
      <vt:lpstr>PowerPoint Presentation</vt:lpstr>
      <vt:lpstr>PowerPoint Presentation</vt:lpstr>
      <vt:lpstr>Reliability</vt:lpstr>
      <vt:lpstr>PowerPoint Presentation</vt:lpstr>
      <vt:lpstr>Trade offs</vt:lpstr>
      <vt:lpstr>Maintainability</vt:lpstr>
      <vt:lpstr>PowerPoint Presentation</vt:lpstr>
      <vt:lpstr>Trade offs</vt:lpstr>
      <vt:lpstr>QA Scenarios : Performance Scenario : Retrieve and store sensor data with average latency</vt:lpstr>
      <vt:lpstr>QA Scenarios : Performance</vt:lpstr>
      <vt:lpstr>QA Scenarios : Security Scenario : System's ability to prevent unauthorized access and maintain data integrity</vt:lpstr>
      <vt:lpstr>QA Scenarios : Scalability Scenario : Able to accommodate data upto 512 GB</vt:lpstr>
      <vt:lpstr>QA Scenarios : Reliability Scenario : Probability that the system does not record any data and fails &lt; 10^-4 and Probability that the system does not record any specific message  &lt; 10^-6</vt:lpstr>
      <vt:lpstr>QA Scenarios : Reliability</vt:lpstr>
      <vt:lpstr>QA Scenarios : Maintainability Scenario : Incorporating new requirement into the system</vt:lpstr>
      <vt:lpstr>Product Recommendations</vt:lpstr>
      <vt:lpstr>Product Recommendations</vt:lpstr>
      <vt:lpstr>Process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- 1 SOFTWARE ARCHITECTURE</dc:title>
  <dc:creator>Sandeepkumar Sutharapu</dc:creator>
  <cp:lastModifiedBy>Sandeepkumar Sutharapu</cp:lastModifiedBy>
  <cp:revision>20</cp:revision>
  <dcterms:created xsi:type="dcterms:W3CDTF">2023-11-29T03:45:00Z</dcterms:created>
  <dcterms:modified xsi:type="dcterms:W3CDTF">2023-11-29T12:42:11Z</dcterms:modified>
</cp:coreProperties>
</file>