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8288000" cy="10287000"/>
  <p:notesSz cx="6858000" cy="9144000"/>
  <p:embeddedFontLst>
    <p:embeddedFont>
      <p:font typeface="Calibri" panose="020F0502020204030204" pitchFamily="34" charset="0"/>
      <p:regular r:id="rId33"/>
      <p:bold r:id="rId34"/>
      <p:italic r:id="rId35"/>
      <p:boldItalic r:id="rId36"/>
    </p:embeddedFont>
    <p:embeddedFont>
      <p:font typeface="Open Sauce Light" panose="020B0604020202020204" charset="0"/>
      <p:regular r:id="rId37"/>
    </p:embeddedFont>
    <p:embeddedFont>
      <p:font typeface="Open Sauce Light Bold" panose="020B0604020202020204" charset="0"/>
      <p:regular r:id="rId38"/>
    </p:embeddedFont>
    <p:embeddedFont>
      <p:font typeface="Open Sauce Light Italics" panose="020B0604020202020204" charset="0"/>
      <p:regular r:id="rId39"/>
    </p:embeddedFont>
    <p:embeddedFont>
      <p:font typeface="Open Sauce SemiBold" panose="020B0604020202020204" charset="0"/>
      <p:regular r:id="rId40"/>
    </p:embeddedFont>
    <p:embeddedFont>
      <p:font typeface="Rubik" panose="020B0604020202020204" charset="-79"/>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039" autoAdjust="0"/>
  </p:normalViewPr>
  <p:slideViewPr>
    <p:cSldViewPr>
      <p:cViewPr>
        <p:scale>
          <a:sx n="33" d="100"/>
          <a:sy n="33" d="100"/>
        </p:scale>
        <p:origin x="576" y="3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9.svg"/><Relationship Id="rId7"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svg"/><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10.png"/><Relationship Id="rId7" Type="http://schemas.openxmlformats.org/officeDocument/2006/relationships/image" Target="../media/image43.png"/><Relationship Id="rId12" Type="http://schemas.openxmlformats.org/officeDocument/2006/relationships/image" Target="../media/image3.sv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2.svg"/><Relationship Id="rId11" Type="http://schemas.openxmlformats.org/officeDocument/2006/relationships/image" Target="../media/image2.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11.svg"/><Relationship Id="rId9"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 y="0"/>
            <a:ext cx="1748397" cy="9258300"/>
          </a:xfrm>
          <a:prstGeom prst="rect">
            <a:avLst/>
          </a:prstGeom>
          <a:solidFill>
            <a:srgbClr val="FFECA0"/>
          </a:solidFill>
        </p:spPr>
      </p:sp>
      <p:sp>
        <p:nvSpPr>
          <p:cNvPr id="3" name="AutoShape 3"/>
          <p:cNvSpPr/>
          <p:nvPr/>
        </p:nvSpPr>
        <p:spPr>
          <a:xfrm>
            <a:off x="-47149" y="8562086"/>
            <a:ext cx="18335150" cy="1806456"/>
          </a:xfrm>
          <a:prstGeom prst="rect">
            <a:avLst/>
          </a:prstGeom>
          <a:solidFill>
            <a:srgbClr val="EDD8CD"/>
          </a:solidFill>
        </p:spPr>
      </p:sp>
      <p:grpSp>
        <p:nvGrpSpPr>
          <p:cNvPr id="4" name="Group 4"/>
          <p:cNvGrpSpPr/>
          <p:nvPr/>
        </p:nvGrpSpPr>
        <p:grpSpPr>
          <a:xfrm>
            <a:off x="13932087" y="0"/>
            <a:ext cx="4355913" cy="1577000"/>
            <a:chOff x="0" y="0"/>
            <a:chExt cx="5807884" cy="2533749"/>
          </a:xfrm>
        </p:grpSpPr>
        <p:pic>
          <p:nvPicPr>
            <p:cNvPr id="5" name="Picture 5"/>
            <p:cNvPicPr>
              <a:picLocks noChangeAspect="1"/>
            </p:cNvPicPr>
            <p:nvPr/>
          </p:nvPicPr>
          <p:blipFill>
            <a:blip r:embed="rId2"/>
            <a:srcRect t="141" b="141"/>
            <a:stretch>
              <a:fillRect/>
            </a:stretch>
          </p:blipFill>
          <p:spPr>
            <a:xfrm>
              <a:off x="0" y="0"/>
              <a:ext cx="5807884" cy="2533749"/>
            </a:xfrm>
            <a:prstGeom prst="rect">
              <a:avLst/>
            </a:prstGeom>
          </p:spPr>
        </p:pic>
      </p:grpSp>
      <p:pic>
        <p:nvPicPr>
          <p:cNvPr id="6" name="Picture 6"/>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8806" t="1445"/>
          <a:stretch/>
        </p:blipFill>
        <p:spPr>
          <a:xfrm>
            <a:off x="0" y="606426"/>
            <a:ext cx="741161" cy="857113"/>
          </a:xfrm>
          <a:prstGeom prst="rect">
            <a:avLst/>
          </a:prstGeom>
        </p:spPr>
      </p:pic>
      <p:sp>
        <p:nvSpPr>
          <p:cNvPr id="7" name="TextBox 7"/>
          <p:cNvSpPr txBox="1"/>
          <p:nvPr/>
        </p:nvSpPr>
        <p:spPr>
          <a:xfrm>
            <a:off x="1374345" y="2862360"/>
            <a:ext cx="16913655" cy="4558470"/>
          </a:xfrm>
          <a:prstGeom prst="rect">
            <a:avLst/>
          </a:prstGeom>
        </p:spPr>
        <p:txBody>
          <a:bodyPr lIns="0" tIns="0" rIns="0" bIns="0" rtlCol="0" anchor="t">
            <a:spAutoFit/>
          </a:bodyPr>
          <a:lstStyle/>
          <a:p>
            <a:pPr algn="ctr">
              <a:lnSpc>
                <a:spcPts val="7129"/>
              </a:lnSpc>
            </a:pPr>
            <a:r>
              <a:rPr lang="en-US" sz="6789" dirty="0">
                <a:solidFill>
                  <a:srgbClr val="000000"/>
                </a:solidFill>
                <a:latin typeface="Open Sauce SemiBold"/>
              </a:rPr>
              <a:t>Osteoarthritis Disease Detection </a:t>
            </a:r>
          </a:p>
          <a:p>
            <a:pPr algn="ctr">
              <a:lnSpc>
                <a:spcPts val="7129"/>
              </a:lnSpc>
            </a:pPr>
            <a:r>
              <a:rPr lang="en-US" sz="6789" dirty="0">
                <a:solidFill>
                  <a:srgbClr val="000000"/>
                </a:solidFill>
                <a:latin typeface="Open Sauce SemiBold"/>
              </a:rPr>
              <a:t>Using Deep Learning Architectures With Efficient Hyper-Tuning </a:t>
            </a:r>
          </a:p>
          <a:p>
            <a:pPr algn="ctr">
              <a:lnSpc>
                <a:spcPts val="7129"/>
              </a:lnSpc>
            </a:pPr>
            <a:r>
              <a:rPr lang="en-US" sz="6789" dirty="0">
                <a:solidFill>
                  <a:srgbClr val="000000"/>
                </a:solidFill>
                <a:latin typeface="Open Sauce SemiBold"/>
              </a:rPr>
              <a:t>Parameters</a:t>
            </a:r>
          </a:p>
          <a:p>
            <a:pPr algn="ctr">
              <a:lnSpc>
                <a:spcPts val="7129"/>
              </a:lnSpc>
            </a:pPr>
            <a:endParaRPr lang="en-US" sz="6789" dirty="0">
              <a:solidFill>
                <a:srgbClr val="000000"/>
              </a:solidFill>
              <a:latin typeface="Open Sauce SemiBold"/>
            </a:endParaRPr>
          </a:p>
        </p:txBody>
      </p:sp>
      <p:pic>
        <p:nvPicPr>
          <p:cNvPr id="8" name="Picture 8"/>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7509"/>
          <a:stretch/>
        </p:blipFill>
        <p:spPr>
          <a:xfrm>
            <a:off x="-1" y="6391080"/>
            <a:ext cx="1748397" cy="3977462"/>
          </a:xfrm>
          <a:prstGeom prst="rect">
            <a:avLst/>
          </a:prstGeom>
        </p:spPr>
      </p:pic>
      <p:pic>
        <p:nvPicPr>
          <p:cNvPr id="9" name="Picture 9"/>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24686"/>
          <a:stretch/>
        </p:blipFill>
        <p:spPr>
          <a:xfrm>
            <a:off x="-47150" y="6600255"/>
            <a:ext cx="1388316" cy="3686745"/>
          </a:xfrm>
          <a:prstGeom prst="rect">
            <a:avLst/>
          </a:prstGeom>
        </p:spPr>
      </p:pic>
      <p:pic>
        <p:nvPicPr>
          <p:cNvPr id="10" name="Picture 10"/>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46036"/>
          <a:stretch/>
        </p:blipFill>
        <p:spPr>
          <a:xfrm>
            <a:off x="0" y="9258301"/>
            <a:ext cx="2057400" cy="1110242"/>
          </a:xfrm>
          <a:prstGeom prst="rect">
            <a:avLst/>
          </a:prstGeom>
        </p:spPr>
      </p:pic>
      <p:pic>
        <p:nvPicPr>
          <p:cNvPr id="11" name="Picture 11"/>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r="8919" b="24670"/>
          <a:stretch/>
        </p:blipFill>
        <p:spPr>
          <a:xfrm rot="1527312">
            <a:off x="1412386" y="9087536"/>
            <a:ext cx="1380738" cy="1141957"/>
          </a:xfrm>
          <a:prstGeom prst="rect">
            <a:avLst/>
          </a:prstGeom>
        </p:spPr>
      </p:pic>
      <p:sp>
        <p:nvSpPr>
          <p:cNvPr id="12" name="TextBox 12"/>
          <p:cNvSpPr txBox="1"/>
          <p:nvPr/>
        </p:nvSpPr>
        <p:spPr>
          <a:xfrm>
            <a:off x="8998204" y="6959127"/>
            <a:ext cx="9289796" cy="3223896"/>
          </a:xfrm>
          <a:prstGeom prst="rect">
            <a:avLst/>
          </a:prstGeom>
        </p:spPr>
        <p:txBody>
          <a:bodyPr lIns="0" tIns="0" rIns="0" bIns="0" rtlCol="0" anchor="t">
            <a:spAutoFit/>
          </a:bodyPr>
          <a:lstStyle/>
          <a:p>
            <a:pPr algn="just">
              <a:lnSpc>
                <a:spcPts val="3919"/>
              </a:lnSpc>
            </a:pPr>
            <a:r>
              <a:rPr lang="en-US" sz="2799" spc="142" dirty="0">
                <a:solidFill>
                  <a:srgbClr val="000000"/>
                </a:solidFill>
                <a:latin typeface="Open Sauce Light Bold"/>
              </a:rPr>
              <a:t>                                                                by</a:t>
            </a:r>
          </a:p>
          <a:p>
            <a:pPr algn="just">
              <a:lnSpc>
                <a:spcPts val="3919"/>
              </a:lnSpc>
            </a:pPr>
            <a:r>
              <a:rPr lang="en-US" sz="2799" spc="142" dirty="0">
                <a:solidFill>
                  <a:srgbClr val="000000"/>
                </a:solidFill>
                <a:latin typeface="Open Sauce Light"/>
              </a:rPr>
              <a:t>                                                        </a:t>
            </a:r>
            <a:r>
              <a:rPr lang="en-US" sz="2799" spc="142" dirty="0">
                <a:solidFill>
                  <a:srgbClr val="861414"/>
                </a:solidFill>
                <a:latin typeface="Open Sauce Light Bold"/>
              </a:rPr>
              <a:t>T.PRIYANKA </a:t>
            </a:r>
          </a:p>
          <a:p>
            <a:pPr algn="just">
              <a:lnSpc>
                <a:spcPts val="3919"/>
              </a:lnSpc>
            </a:pPr>
            <a:r>
              <a:rPr lang="en-US" sz="2799" spc="142" dirty="0">
                <a:solidFill>
                  <a:srgbClr val="861414"/>
                </a:solidFill>
                <a:latin typeface="Open Sauce Light Bold"/>
              </a:rPr>
              <a:t>                                                         G.VYSHNAVI</a:t>
            </a:r>
          </a:p>
          <a:p>
            <a:pPr algn="ctr">
              <a:lnSpc>
                <a:spcPts val="4199"/>
              </a:lnSpc>
            </a:pPr>
            <a:endParaRPr lang="en-US" sz="2799" spc="142" dirty="0">
              <a:solidFill>
                <a:srgbClr val="861414"/>
              </a:solidFill>
              <a:latin typeface="Open Sauce Light Bold"/>
            </a:endParaRPr>
          </a:p>
          <a:p>
            <a:pPr algn="ctr">
              <a:lnSpc>
                <a:spcPts val="4199"/>
              </a:lnSpc>
            </a:pPr>
            <a:r>
              <a:rPr lang="en-US" sz="2999" spc="152" dirty="0">
                <a:solidFill>
                  <a:srgbClr val="000000"/>
                </a:solidFill>
                <a:latin typeface="Open Sauce Light"/>
              </a:rPr>
              <a:t>Under the Guidance of</a:t>
            </a:r>
          </a:p>
          <a:p>
            <a:pPr algn="ctr">
              <a:lnSpc>
                <a:spcPts val="4199"/>
              </a:lnSpc>
            </a:pPr>
            <a:r>
              <a:rPr lang="en-US" sz="2999" spc="152" dirty="0">
                <a:solidFill>
                  <a:srgbClr val="861414"/>
                </a:solidFill>
                <a:latin typeface="Open Sauce Light Bold"/>
              </a:rPr>
              <a:t>Prof. BEEBI NASEEBA, Prof. CH. NAGENDRA</a:t>
            </a:r>
          </a:p>
          <a:p>
            <a:pPr algn="ctr">
              <a:lnSpc>
                <a:spcPts val="158"/>
              </a:lnSpc>
            </a:pPr>
            <a:endParaRPr lang="en-US" sz="2999" spc="152" dirty="0">
              <a:solidFill>
                <a:srgbClr val="861414"/>
              </a:solidFill>
              <a:latin typeface="Open Sauce Light Bold"/>
            </a:endParaRPr>
          </a:p>
        </p:txBody>
      </p:sp>
      <p:sp>
        <p:nvSpPr>
          <p:cNvPr id="13" name="TextBox 13"/>
          <p:cNvSpPr txBox="1"/>
          <p:nvPr/>
        </p:nvSpPr>
        <p:spPr>
          <a:xfrm>
            <a:off x="6434225" y="606426"/>
            <a:ext cx="7497862" cy="422274"/>
          </a:xfrm>
          <a:prstGeom prst="rect">
            <a:avLst/>
          </a:prstGeom>
        </p:spPr>
        <p:txBody>
          <a:bodyPr lIns="0" tIns="0" rIns="0" bIns="0" rtlCol="0" anchor="t">
            <a:spAutoFit/>
          </a:bodyPr>
          <a:lstStyle/>
          <a:p>
            <a:pPr algn="ctr">
              <a:lnSpc>
                <a:spcPts val="3500"/>
              </a:lnSpc>
              <a:spcBef>
                <a:spcPct val="0"/>
              </a:spcBef>
            </a:pPr>
            <a:r>
              <a:rPr lang="en-US" sz="2500" spc="200">
                <a:solidFill>
                  <a:srgbClr val="000000"/>
                </a:solidFill>
                <a:latin typeface="Open Sauce Light"/>
              </a:rPr>
              <a:t>Vellore Institute of Technology - Amaravati</a:t>
            </a:r>
          </a:p>
        </p:txBody>
      </p:sp>
      <p:grpSp>
        <p:nvGrpSpPr>
          <p:cNvPr id="14" name="Group 14"/>
          <p:cNvGrpSpPr/>
          <p:nvPr/>
        </p:nvGrpSpPr>
        <p:grpSpPr>
          <a:xfrm>
            <a:off x="1562182" y="8846240"/>
            <a:ext cx="268605" cy="365760"/>
            <a:chOff x="0" y="0"/>
            <a:chExt cx="358140" cy="487680"/>
          </a:xfrm>
        </p:grpSpPr>
        <p:sp>
          <p:nvSpPr>
            <p:cNvPr id="15" name="Freeform 15"/>
            <p:cNvSpPr/>
            <p:nvPr/>
          </p:nvSpPr>
          <p:spPr>
            <a:xfrm>
              <a:off x="45720" y="48260"/>
              <a:ext cx="265430" cy="392430"/>
            </a:xfrm>
            <a:custGeom>
              <a:avLst/>
              <a:gdLst/>
              <a:ahLst/>
              <a:cxnLst/>
              <a:rect l="l" t="t" r="r" b="b"/>
              <a:pathLst>
                <a:path w="265430" h="392430">
                  <a:moveTo>
                    <a:pt x="127000" y="88900"/>
                  </a:moveTo>
                  <a:cubicBezTo>
                    <a:pt x="201930" y="161290"/>
                    <a:pt x="209550" y="184150"/>
                    <a:pt x="203200" y="194310"/>
                  </a:cubicBezTo>
                  <a:cubicBezTo>
                    <a:pt x="196850" y="204470"/>
                    <a:pt x="170180" y="212090"/>
                    <a:pt x="154940" y="205740"/>
                  </a:cubicBezTo>
                  <a:cubicBezTo>
                    <a:pt x="130810" y="195580"/>
                    <a:pt x="87630" y="119380"/>
                    <a:pt x="90170" y="96520"/>
                  </a:cubicBezTo>
                  <a:cubicBezTo>
                    <a:pt x="91440" y="85090"/>
                    <a:pt x="104140" y="73660"/>
                    <a:pt x="113030" y="71120"/>
                  </a:cubicBezTo>
                  <a:cubicBezTo>
                    <a:pt x="119380" y="68580"/>
                    <a:pt x="128270" y="69850"/>
                    <a:pt x="133350" y="73660"/>
                  </a:cubicBezTo>
                  <a:cubicBezTo>
                    <a:pt x="139700" y="77470"/>
                    <a:pt x="149860" y="95250"/>
                    <a:pt x="148590" y="96520"/>
                  </a:cubicBezTo>
                  <a:cubicBezTo>
                    <a:pt x="147320" y="97790"/>
                    <a:pt x="109220" y="76200"/>
                    <a:pt x="110490" y="71120"/>
                  </a:cubicBezTo>
                  <a:cubicBezTo>
                    <a:pt x="111760" y="64770"/>
                    <a:pt x="170180" y="58420"/>
                    <a:pt x="179070" y="66040"/>
                  </a:cubicBezTo>
                  <a:cubicBezTo>
                    <a:pt x="185420" y="71120"/>
                    <a:pt x="184150" y="90170"/>
                    <a:pt x="181610" y="91440"/>
                  </a:cubicBezTo>
                  <a:cubicBezTo>
                    <a:pt x="177800" y="92710"/>
                    <a:pt x="166370" y="62230"/>
                    <a:pt x="154940" y="57150"/>
                  </a:cubicBezTo>
                  <a:cubicBezTo>
                    <a:pt x="144780" y="52070"/>
                    <a:pt x="128270" y="63500"/>
                    <a:pt x="120650" y="58420"/>
                  </a:cubicBezTo>
                  <a:cubicBezTo>
                    <a:pt x="113030" y="52070"/>
                    <a:pt x="109220" y="27940"/>
                    <a:pt x="111760" y="19050"/>
                  </a:cubicBezTo>
                  <a:cubicBezTo>
                    <a:pt x="114300" y="12700"/>
                    <a:pt x="120650" y="7620"/>
                    <a:pt x="128270" y="5080"/>
                  </a:cubicBezTo>
                  <a:cubicBezTo>
                    <a:pt x="139700" y="0"/>
                    <a:pt x="162560" y="0"/>
                    <a:pt x="179070" y="2540"/>
                  </a:cubicBezTo>
                  <a:cubicBezTo>
                    <a:pt x="195580" y="5080"/>
                    <a:pt x="213360" y="8890"/>
                    <a:pt x="227330" y="17780"/>
                  </a:cubicBezTo>
                  <a:cubicBezTo>
                    <a:pt x="241300" y="27940"/>
                    <a:pt x="257810" y="44450"/>
                    <a:pt x="261620" y="59690"/>
                  </a:cubicBezTo>
                  <a:cubicBezTo>
                    <a:pt x="265430" y="74930"/>
                    <a:pt x="260350" y="96520"/>
                    <a:pt x="248920" y="107950"/>
                  </a:cubicBezTo>
                  <a:cubicBezTo>
                    <a:pt x="233680" y="123190"/>
                    <a:pt x="190500" y="115570"/>
                    <a:pt x="163830" y="129540"/>
                  </a:cubicBezTo>
                  <a:cubicBezTo>
                    <a:pt x="134620" y="144780"/>
                    <a:pt x="97790" y="181610"/>
                    <a:pt x="81280" y="201930"/>
                  </a:cubicBezTo>
                  <a:cubicBezTo>
                    <a:pt x="72390" y="213360"/>
                    <a:pt x="68580" y="219710"/>
                    <a:pt x="64770" y="231140"/>
                  </a:cubicBezTo>
                  <a:cubicBezTo>
                    <a:pt x="59690" y="247650"/>
                    <a:pt x="67310" y="278130"/>
                    <a:pt x="60960" y="292100"/>
                  </a:cubicBezTo>
                  <a:cubicBezTo>
                    <a:pt x="57150" y="300990"/>
                    <a:pt x="50800" y="308610"/>
                    <a:pt x="43180" y="311150"/>
                  </a:cubicBezTo>
                  <a:cubicBezTo>
                    <a:pt x="35560" y="313690"/>
                    <a:pt x="19050" y="307340"/>
                    <a:pt x="13970" y="302260"/>
                  </a:cubicBezTo>
                  <a:cubicBezTo>
                    <a:pt x="10160" y="298450"/>
                    <a:pt x="8890" y="293370"/>
                    <a:pt x="8890" y="284480"/>
                  </a:cubicBezTo>
                  <a:cubicBezTo>
                    <a:pt x="8890" y="257810"/>
                    <a:pt x="34290" y="153670"/>
                    <a:pt x="52070" y="127000"/>
                  </a:cubicBezTo>
                  <a:cubicBezTo>
                    <a:pt x="60960" y="114300"/>
                    <a:pt x="71120" y="106680"/>
                    <a:pt x="80010" y="106680"/>
                  </a:cubicBezTo>
                  <a:cubicBezTo>
                    <a:pt x="90170" y="106680"/>
                    <a:pt x="106680" y="120650"/>
                    <a:pt x="109220" y="132080"/>
                  </a:cubicBezTo>
                  <a:cubicBezTo>
                    <a:pt x="113030" y="148590"/>
                    <a:pt x="86360" y="176530"/>
                    <a:pt x="81280" y="204470"/>
                  </a:cubicBezTo>
                  <a:cubicBezTo>
                    <a:pt x="74930" y="240030"/>
                    <a:pt x="66040" y="317500"/>
                    <a:pt x="80010" y="331470"/>
                  </a:cubicBezTo>
                  <a:cubicBezTo>
                    <a:pt x="87630" y="339090"/>
                    <a:pt x="105410" y="335280"/>
                    <a:pt x="115570" y="328930"/>
                  </a:cubicBezTo>
                  <a:cubicBezTo>
                    <a:pt x="128270" y="320040"/>
                    <a:pt x="148590" y="284480"/>
                    <a:pt x="143510" y="274320"/>
                  </a:cubicBezTo>
                  <a:cubicBezTo>
                    <a:pt x="137160" y="262890"/>
                    <a:pt x="91440" y="259080"/>
                    <a:pt x="77470" y="265430"/>
                  </a:cubicBezTo>
                  <a:cubicBezTo>
                    <a:pt x="68580" y="269240"/>
                    <a:pt x="60960" y="290830"/>
                    <a:pt x="60960" y="290830"/>
                  </a:cubicBezTo>
                  <a:cubicBezTo>
                    <a:pt x="60960" y="290830"/>
                    <a:pt x="74930" y="279400"/>
                    <a:pt x="78740" y="269240"/>
                  </a:cubicBezTo>
                  <a:cubicBezTo>
                    <a:pt x="85090" y="255270"/>
                    <a:pt x="85090" y="209550"/>
                    <a:pt x="85090" y="209550"/>
                  </a:cubicBezTo>
                  <a:cubicBezTo>
                    <a:pt x="85090" y="209550"/>
                    <a:pt x="81280" y="270510"/>
                    <a:pt x="81280" y="270510"/>
                  </a:cubicBezTo>
                  <a:cubicBezTo>
                    <a:pt x="81280" y="270510"/>
                    <a:pt x="76200" y="213360"/>
                    <a:pt x="83820" y="198120"/>
                  </a:cubicBezTo>
                  <a:cubicBezTo>
                    <a:pt x="87630" y="187960"/>
                    <a:pt x="96520" y="181610"/>
                    <a:pt x="104140" y="179070"/>
                  </a:cubicBezTo>
                  <a:cubicBezTo>
                    <a:pt x="113030" y="176530"/>
                    <a:pt x="127000" y="180340"/>
                    <a:pt x="133350" y="185420"/>
                  </a:cubicBezTo>
                  <a:cubicBezTo>
                    <a:pt x="139700" y="190500"/>
                    <a:pt x="144780" y="203200"/>
                    <a:pt x="143510" y="212090"/>
                  </a:cubicBezTo>
                  <a:cubicBezTo>
                    <a:pt x="142240" y="220980"/>
                    <a:pt x="134620" y="232410"/>
                    <a:pt x="127000" y="236220"/>
                  </a:cubicBezTo>
                  <a:cubicBezTo>
                    <a:pt x="119380" y="240030"/>
                    <a:pt x="105410" y="240030"/>
                    <a:pt x="97790" y="236220"/>
                  </a:cubicBezTo>
                  <a:cubicBezTo>
                    <a:pt x="90170" y="232410"/>
                    <a:pt x="82550" y="220980"/>
                    <a:pt x="81280" y="212090"/>
                  </a:cubicBezTo>
                  <a:cubicBezTo>
                    <a:pt x="80010" y="203200"/>
                    <a:pt x="86360" y="190500"/>
                    <a:pt x="92710" y="185420"/>
                  </a:cubicBezTo>
                  <a:cubicBezTo>
                    <a:pt x="99060" y="180340"/>
                    <a:pt x="113030" y="176530"/>
                    <a:pt x="120650" y="179070"/>
                  </a:cubicBezTo>
                  <a:cubicBezTo>
                    <a:pt x="129540" y="181610"/>
                    <a:pt x="138430" y="189230"/>
                    <a:pt x="142240" y="199390"/>
                  </a:cubicBezTo>
                  <a:cubicBezTo>
                    <a:pt x="149860" y="217170"/>
                    <a:pt x="146050" y="266700"/>
                    <a:pt x="134620" y="288290"/>
                  </a:cubicBezTo>
                  <a:cubicBezTo>
                    <a:pt x="124460" y="306070"/>
                    <a:pt x="102870" y="322580"/>
                    <a:pt x="86360" y="326390"/>
                  </a:cubicBezTo>
                  <a:cubicBezTo>
                    <a:pt x="72390" y="330200"/>
                    <a:pt x="52070" y="323850"/>
                    <a:pt x="41910" y="317500"/>
                  </a:cubicBezTo>
                  <a:cubicBezTo>
                    <a:pt x="34290" y="312420"/>
                    <a:pt x="29210" y="306070"/>
                    <a:pt x="25400" y="295910"/>
                  </a:cubicBezTo>
                  <a:cubicBezTo>
                    <a:pt x="19050" y="279400"/>
                    <a:pt x="20320" y="243840"/>
                    <a:pt x="21590" y="222250"/>
                  </a:cubicBezTo>
                  <a:cubicBezTo>
                    <a:pt x="22860" y="205740"/>
                    <a:pt x="24130" y="190500"/>
                    <a:pt x="30480" y="180340"/>
                  </a:cubicBezTo>
                  <a:cubicBezTo>
                    <a:pt x="35560" y="172720"/>
                    <a:pt x="41910" y="166370"/>
                    <a:pt x="52070" y="163830"/>
                  </a:cubicBezTo>
                  <a:cubicBezTo>
                    <a:pt x="68580" y="158750"/>
                    <a:pt x="106680" y="162560"/>
                    <a:pt x="121920" y="171450"/>
                  </a:cubicBezTo>
                  <a:cubicBezTo>
                    <a:pt x="132080" y="176530"/>
                    <a:pt x="135890" y="185420"/>
                    <a:pt x="139700" y="195580"/>
                  </a:cubicBezTo>
                  <a:cubicBezTo>
                    <a:pt x="144780" y="209550"/>
                    <a:pt x="144780" y="231140"/>
                    <a:pt x="142240" y="248920"/>
                  </a:cubicBezTo>
                  <a:cubicBezTo>
                    <a:pt x="139700" y="269240"/>
                    <a:pt x="133350" y="297180"/>
                    <a:pt x="119380" y="312420"/>
                  </a:cubicBezTo>
                  <a:cubicBezTo>
                    <a:pt x="105410" y="327660"/>
                    <a:pt x="73660" y="339090"/>
                    <a:pt x="55880" y="340360"/>
                  </a:cubicBezTo>
                  <a:cubicBezTo>
                    <a:pt x="44450" y="341630"/>
                    <a:pt x="34290" y="339090"/>
                    <a:pt x="26670" y="332740"/>
                  </a:cubicBezTo>
                  <a:cubicBezTo>
                    <a:pt x="16510" y="323850"/>
                    <a:pt x="7620" y="299720"/>
                    <a:pt x="5080" y="284480"/>
                  </a:cubicBezTo>
                  <a:cubicBezTo>
                    <a:pt x="3810" y="270510"/>
                    <a:pt x="5080" y="256540"/>
                    <a:pt x="11430" y="245110"/>
                  </a:cubicBezTo>
                  <a:cubicBezTo>
                    <a:pt x="19050" y="231140"/>
                    <a:pt x="33020" y="215900"/>
                    <a:pt x="52070" y="209550"/>
                  </a:cubicBezTo>
                  <a:cubicBezTo>
                    <a:pt x="78740" y="199390"/>
                    <a:pt x="143510" y="205740"/>
                    <a:pt x="166370" y="213360"/>
                  </a:cubicBezTo>
                  <a:cubicBezTo>
                    <a:pt x="177800" y="217170"/>
                    <a:pt x="182880" y="220980"/>
                    <a:pt x="189230" y="229870"/>
                  </a:cubicBezTo>
                  <a:cubicBezTo>
                    <a:pt x="196850" y="241300"/>
                    <a:pt x="204470" y="261620"/>
                    <a:pt x="204470" y="279400"/>
                  </a:cubicBezTo>
                  <a:cubicBezTo>
                    <a:pt x="204470" y="299720"/>
                    <a:pt x="196850" y="325120"/>
                    <a:pt x="184150" y="342900"/>
                  </a:cubicBezTo>
                  <a:cubicBezTo>
                    <a:pt x="170180" y="361950"/>
                    <a:pt x="137160" y="383540"/>
                    <a:pt x="118110" y="388620"/>
                  </a:cubicBezTo>
                  <a:cubicBezTo>
                    <a:pt x="105410" y="392430"/>
                    <a:pt x="95250" y="388620"/>
                    <a:pt x="83820" y="387350"/>
                  </a:cubicBezTo>
                  <a:cubicBezTo>
                    <a:pt x="71120" y="386080"/>
                    <a:pt x="53340" y="384810"/>
                    <a:pt x="43180" y="378460"/>
                  </a:cubicBezTo>
                  <a:cubicBezTo>
                    <a:pt x="34290" y="373380"/>
                    <a:pt x="29210" y="368300"/>
                    <a:pt x="25400" y="356870"/>
                  </a:cubicBezTo>
                  <a:cubicBezTo>
                    <a:pt x="13970" y="326390"/>
                    <a:pt x="12700" y="210820"/>
                    <a:pt x="26670" y="167640"/>
                  </a:cubicBezTo>
                  <a:cubicBezTo>
                    <a:pt x="35560" y="140970"/>
                    <a:pt x="52070" y="118110"/>
                    <a:pt x="66040" y="110490"/>
                  </a:cubicBezTo>
                  <a:cubicBezTo>
                    <a:pt x="74930" y="105410"/>
                    <a:pt x="86360" y="106680"/>
                    <a:pt x="93980" y="110490"/>
                  </a:cubicBezTo>
                  <a:cubicBezTo>
                    <a:pt x="101600" y="114300"/>
                    <a:pt x="107950" y="120650"/>
                    <a:pt x="109220" y="132080"/>
                  </a:cubicBezTo>
                  <a:cubicBezTo>
                    <a:pt x="114300" y="160020"/>
                    <a:pt x="76200" y="265430"/>
                    <a:pt x="60960" y="292100"/>
                  </a:cubicBezTo>
                  <a:cubicBezTo>
                    <a:pt x="54610" y="302260"/>
                    <a:pt x="50800" y="309880"/>
                    <a:pt x="43180" y="311150"/>
                  </a:cubicBezTo>
                  <a:cubicBezTo>
                    <a:pt x="34290" y="312420"/>
                    <a:pt x="13970" y="303530"/>
                    <a:pt x="8890" y="290830"/>
                  </a:cubicBezTo>
                  <a:cubicBezTo>
                    <a:pt x="0" y="270510"/>
                    <a:pt x="12700" y="219710"/>
                    <a:pt x="30480" y="186690"/>
                  </a:cubicBezTo>
                  <a:cubicBezTo>
                    <a:pt x="53340" y="147320"/>
                    <a:pt x="115570" y="95250"/>
                    <a:pt x="147320" y="77470"/>
                  </a:cubicBezTo>
                  <a:cubicBezTo>
                    <a:pt x="163830" y="67310"/>
                    <a:pt x="179070" y="60960"/>
                    <a:pt x="190500" y="63500"/>
                  </a:cubicBezTo>
                  <a:cubicBezTo>
                    <a:pt x="199390" y="66040"/>
                    <a:pt x="210820" y="83820"/>
                    <a:pt x="210820" y="83820"/>
                  </a:cubicBezTo>
                  <a:cubicBezTo>
                    <a:pt x="210820" y="83820"/>
                    <a:pt x="201930" y="68580"/>
                    <a:pt x="191770" y="63500"/>
                  </a:cubicBezTo>
                  <a:cubicBezTo>
                    <a:pt x="176530" y="55880"/>
                    <a:pt x="133350" y="67310"/>
                    <a:pt x="120650" y="58420"/>
                  </a:cubicBezTo>
                  <a:cubicBezTo>
                    <a:pt x="111760" y="53340"/>
                    <a:pt x="107950" y="40640"/>
                    <a:pt x="107950" y="33020"/>
                  </a:cubicBezTo>
                  <a:cubicBezTo>
                    <a:pt x="107950" y="25400"/>
                    <a:pt x="110490" y="17780"/>
                    <a:pt x="116840" y="12700"/>
                  </a:cubicBezTo>
                  <a:cubicBezTo>
                    <a:pt x="128270" y="5080"/>
                    <a:pt x="160020" y="2540"/>
                    <a:pt x="179070" y="8890"/>
                  </a:cubicBezTo>
                  <a:cubicBezTo>
                    <a:pt x="199390" y="16510"/>
                    <a:pt x="223520" y="41910"/>
                    <a:pt x="233680" y="57150"/>
                  </a:cubicBezTo>
                  <a:cubicBezTo>
                    <a:pt x="240030" y="67310"/>
                    <a:pt x="242570" y="77470"/>
                    <a:pt x="241300" y="87630"/>
                  </a:cubicBezTo>
                  <a:cubicBezTo>
                    <a:pt x="240030" y="99060"/>
                    <a:pt x="231140" y="114300"/>
                    <a:pt x="219710" y="120650"/>
                  </a:cubicBezTo>
                  <a:cubicBezTo>
                    <a:pt x="201930" y="130810"/>
                    <a:pt x="161290" y="127000"/>
                    <a:pt x="138430" y="123190"/>
                  </a:cubicBezTo>
                  <a:cubicBezTo>
                    <a:pt x="120650" y="119380"/>
                    <a:pt x="95250" y="114300"/>
                    <a:pt x="91440" y="104140"/>
                  </a:cubicBezTo>
                  <a:cubicBezTo>
                    <a:pt x="88900" y="96520"/>
                    <a:pt x="97790" y="77470"/>
                    <a:pt x="105410" y="73660"/>
                  </a:cubicBezTo>
                  <a:cubicBezTo>
                    <a:pt x="113030" y="69850"/>
                    <a:pt x="128270" y="71120"/>
                    <a:pt x="138430" y="77470"/>
                  </a:cubicBezTo>
                  <a:cubicBezTo>
                    <a:pt x="152400" y="87630"/>
                    <a:pt x="170180" y="123190"/>
                    <a:pt x="172720" y="139700"/>
                  </a:cubicBezTo>
                  <a:cubicBezTo>
                    <a:pt x="173990" y="149860"/>
                    <a:pt x="172720" y="158750"/>
                    <a:pt x="167640" y="165100"/>
                  </a:cubicBezTo>
                  <a:cubicBezTo>
                    <a:pt x="162560" y="171450"/>
                    <a:pt x="153670" y="180340"/>
                    <a:pt x="144780" y="179070"/>
                  </a:cubicBezTo>
                  <a:cubicBezTo>
                    <a:pt x="129540" y="176530"/>
                    <a:pt x="90170" y="135890"/>
                    <a:pt x="86360" y="118110"/>
                  </a:cubicBezTo>
                  <a:cubicBezTo>
                    <a:pt x="83820" y="107950"/>
                    <a:pt x="90170" y="93980"/>
                    <a:pt x="96520" y="88900"/>
                  </a:cubicBezTo>
                  <a:cubicBezTo>
                    <a:pt x="102870" y="83820"/>
                    <a:pt x="127000" y="88900"/>
                    <a:pt x="127000" y="88900"/>
                  </a:cubicBezTo>
                </a:path>
              </a:pathLst>
            </a:custGeom>
            <a:solidFill>
              <a:srgbClr val="F4F4F4"/>
            </a:solidFill>
            <a:ln>
              <a:noFill/>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 y="9258300"/>
            <a:ext cx="18288000" cy="1028700"/>
          </a:xfrm>
          <a:prstGeom prst="rect">
            <a:avLst/>
          </a:prstGeom>
          <a:solidFill>
            <a:srgbClr val="EDD8CD"/>
          </a:solidFill>
        </p:spPr>
      </p:sp>
      <p:sp>
        <p:nvSpPr>
          <p:cNvPr id="3" name="TextBox 3"/>
          <p:cNvSpPr txBox="1"/>
          <p:nvPr/>
        </p:nvSpPr>
        <p:spPr>
          <a:xfrm>
            <a:off x="1076884" y="2138741"/>
            <a:ext cx="16230600" cy="7149329"/>
          </a:xfrm>
          <a:prstGeom prst="rect">
            <a:avLst/>
          </a:prstGeom>
        </p:spPr>
        <p:txBody>
          <a:bodyPr lIns="0" tIns="0" rIns="0" bIns="0" rtlCol="0" anchor="t">
            <a:spAutoFit/>
          </a:bodyPr>
          <a:lstStyle/>
          <a:p>
            <a:pPr algn="just">
              <a:lnSpc>
                <a:spcPts val="5741"/>
              </a:lnSpc>
            </a:pPr>
            <a:r>
              <a:rPr lang="en-US" sz="2633" spc="52">
                <a:solidFill>
                  <a:srgbClr val="000000"/>
                </a:solidFill>
                <a:latin typeface="Open Sauce Light"/>
              </a:rPr>
              <a:t>The dataset described includes X-ray images of knees, which are categorized into three stages: Stage I (Healthy), Stage II (Mild), and Stage III (Severe). Stage I represents a healthy knee with no visible abnormalities, while Stages II and III indicate increasing levels of knee degeneration, characterized by the presence of osteophytes (bony growths), narrowing of the joint space, and sclerosis (thickening of bone tissue). The severity of these conditions increases as the stage number increases. The publicly available osteoarthritis dataset utilized in this work was obtained from Kaggle.</a:t>
            </a:r>
          </a:p>
          <a:p>
            <a:pPr>
              <a:lnSpc>
                <a:spcPts val="5741"/>
              </a:lnSpc>
            </a:pPr>
            <a:endParaRPr lang="en-US" sz="2633" spc="52">
              <a:solidFill>
                <a:srgbClr val="000000"/>
              </a:solidFill>
              <a:latin typeface="Open Sauce Light"/>
            </a:endParaRPr>
          </a:p>
          <a:p>
            <a:pPr>
              <a:lnSpc>
                <a:spcPts val="5741"/>
              </a:lnSpc>
            </a:pPr>
            <a:endParaRPr lang="en-US" sz="2633" spc="52">
              <a:solidFill>
                <a:srgbClr val="000000"/>
              </a:solidFill>
              <a:latin typeface="Open Sauce Light"/>
            </a:endParaRPr>
          </a:p>
          <a:p>
            <a:pPr>
              <a:lnSpc>
                <a:spcPts val="5741"/>
              </a:lnSpc>
            </a:pPr>
            <a:endParaRPr lang="en-US" sz="2633" spc="52">
              <a:solidFill>
                <a:srgbClr val="000000"/>
              </a:solidFill>
              <a:latin typeface="Open Sauce Light"/>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sp>
        <p:nvSpPr>
          <p:cNvPr id="6" name="TextBox 6"/>
          <p:cNvSpPr txBox="1"/>
          <p:nvPr/>
        </p:nvSpPr>
        <p:spPr>
          <a:xfrm>
            <a:off x="3676048" y="752454"/>
            <a:ext cx="1093590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DATASET</a:t>
            </a:r>
          </a:p>
        </p:txBody>
      </p:sp>
      <p:pic>
        <p:nvPicPr>
          <p:cNvPr id="7" name="Picture 3">
            <a:extLst>
              <a:ext uri="{FF2B5EF4-FFF2-40B4-BE49-F238E27FC236}">
                <a16:creationId xmlns:a16="http://schemas.microsoft.com/office/drawing/2014/main" id="{E5CB6B45-D8F4-D2A1-C857-CF1DB9F8C07C}"/>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806" t="-6968"/>
          <a:stretch/>
        </p:blipFill>
        <p:spPr>
          <a:xfrm>
            <a:off x="0" y="702152"/>
            <a:ext cx="741161" cy="930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 y="9258300"/>
            <a:ext cx="18288000" cy="1028700"/>
          </a:xfrm>
          <a:prstGeom prst="rect">
            <a:avLst/>
          </a:prstGeom>
          <a:solidFill>
            <a:srgbClr val="EDD8CD"/>
          </a:solidFill>
        </p:spPr>
      </p:sp>
      <p:pic>
        <p:nvPicPr>
          <p:cNvPr id="4" name="Picture 4"/>
          <p:cNvPicPr>
            <a:picLocks noChangeAspect="1"/>
          </p:cNvPicPr>
          <p:nvPr/>
        </p:nvPicPr>
        <p:blipFill>
          <a:blip r:embed="rId2"/>
          <a:srcRect l="2507" r="8596" b="1226"/>
          <a:stretch>
            <a:fillRect/>
          </a:stretch>
        </p:blipFill>
        <p:spPr>
          <a:xfrm>
            <a:off x="5864834" y="311243"/>
            <a:ext cx="11789063" cy="9453504"/>
          </a:xfrm>
          <a:prstGeom prst="rect">
            <a:avLst/>
          </a:prstGeom>
        </p:spPr>
      </p:pic>
      <p:sp>
        <p:nvSpPr>
          <p:cNvPr id="5" name="TextBox 5"/>
          <p:cNvSpPr txBox="1"/>
          <p:nvPr/>
        </p:nvSpPr>
        <p:spPr>
          <a:xfrm>
            <a:off x="-2909785" y="4625242"/>
            <a:ext cx="1093590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DATASET</a:t>
            </a:r>
          </a:p>
        </p:txBody>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678261" y="1197592"/>
            <a:ext cx="1197946" cy="537987"/>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678261" y="7696451"/>
            <a:ext cx="1197946" cy="537987"/>
          </a:xfrm>
          <a:prstGeom prst="rect">
            <a:avLst/>
          </a:prstGeom>
        </p:spPr>
      </p:pic>
      <p:pic>
        <p:nvPicPr>
          <p:cNvPr id="8" name="Picture 3">
            <a:extLst>
              <a:ext uri="{FF2B5EF4-FFF2-40B4-BE49-F238E27FC236}">
                <a16:creationId xmlns:a16="http://schemas.microsoft.com/office/drawing/2014/main" id="{772B824B-41BA-1BFA-590B-25101A84DB61}"/>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18806" t="-6968"/>
          <a:stretch/>
        </p:blipFill>
        <p:spPr>
          <a:xfrm>
            <a:off x="0" y="702152"/>
            <a:ext cx="741161" cy="930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459466" cy="9944100"/>
            <a:chOff x="0" y="0"/>
            <a:chExt cx="2966194" cy="4305808"/>
          </a:xfrm>
        </p:grpSpPr>
        <p:sp>
          <p:nvSpPr>
            <p:cNvPr id="3" name="Freeform 3"/>
            <p:cNvSpPr/>
            <p:nvPr/>
          </p:nvSpPr>
          <p:spPr>
            <a:xfrm>
              <a:off x="0" y="0"/>
              <a:ext cx="2966194" cy="4305808"/>
            </a:xfrm>
            <a:custGeom>
              <a:avLst/>
              <a:gdLst/>
              <a:ahLst/>
              <a:cxnLst/>
              <a:rect l="l" t="t" r="r" b="b"/>
              <a:pathLst>
                <a:path w="2966194" h="4305808">
                  <a:moveTo>
                    <a:pt x="35058" y="0"/>
                  </a:moveTo>
                  <a:lnTo>
                    <a:pt x="2931135" y="0"/>
                  </a:lnTo>
                  <a:cubicBezTo>
                    <a:pt x="2950498" y="0"/>
                    <a:pt x="2966194" y="15696"/>
                    <a:pt x="2966194" y="35058"/>
                  </a:cubicBezTo>
                  <a:lnTo>
                    <a:pt x="2966194" y="4270749"/>
                  </a:lnTo>
                  <a:cubicBezTo>
                    <a:pt x="2966194" y="4290111"/>
                    <a:pt x="2950498" y="4305808"/>
                    <a:pt x="2931135" y="4305808"/>
                  </a:cubicBezTo>
                  <a:lnTo>
                    <a:pt x="35058" y="4305808"/>
                  </a:lnTo>
                  <a:cubicBezTo>
                    <a:pt x="15696" y="4305808"/>
                    <a:pt x="0" y="4290111"/>
                    <a:pt x="0" y="4270749"/>
                  </a:cubicBezTo>
                  <a:lnTo>
                    <a:pt x="0" y="35058"/>
                  </a:lnTo>
                  <a:cubicBezTo>
                    <a:pt x="0" y="15696"/>
                    <a:pt x="15696" y="0"/>
                    <a:pt x="35058" y="0"/>
                  </a:cubicBezTo>
                  <a:close/>
                </a:path>
              </a:pathLst>
            </a:custGeom>
            <a:solidFill>
              <a:srgbClr val="FFECA0"/>
            </a:solidFill>
            <a:ln w="38100">
              <a:solidFill>
                <a:srgbClr val="FFECA0"/>
              </a:solidFill>
            </a:ln>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3500"/>
                </a:lnSpc>
              </a:pPr>
              <a:endParaRPr/>
            </a:p>
          </p:txBody>
        </p:sp>
      </p:grpSp>
      <p:pic>
        <p:nvPicPr>
          <p:cNvPr id="5" name="Picture 5"/>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2379" t="-1" b="-9681"/>
          <a:stretch/>
        </p:blipFill>
        <p:spPr>
          <a:xfrm>
            <a:off x="-1" y="7688382"/>
            <a:ext cx="2531657" cy="1337780"/>
          </a:xfrm>
          <a:prstGeom prst="rect">
            <a:avLst/>
          </a:prstGeom>
        </p:spPr>
      </p:pic>
      <p:sp>
        <p:nvSpPr>
          <p:cNvPr id="6" name="AutoShape 6"/>
          <p:cNvSpPr/>
          <p:nvPr/>
        </p:nvSpPr>
        <p:spPr>
          <a:xfrm>
            <a:off x="0" y="9577509"/>
            <a:ext cx="18288002" cy="709491"/>
          </a:xfrm>
          <a:prstGeom prst="rect">
            <a:avLst/>
          </a:prstGeom>
          <a:solidFill>
            <a:srgbClr val="EDD8CD"/>
          </a:solidFill>
        </p:spPr>
      </p:sp>
      <p:pic>
        <p:nvPicPr>
          <p:cNvPr id="8" name="Picture 8"/>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47575"/>
          <a:stretch/>
        </p:blipFill>
        <p:spPr>
          <a:xfrm>
            <a:off x="-1" y="5681175"/>
            <a:ext cx="741161" cy="1337780"/>
          </a:xfrm>
          <a:prstGeom prst="rect">
            <a:avLst/>
          </a:prstGeom>
        </p:spPr>
      </p:pic>
      <p:pic>
        <p:nvPicPr>
          <p:cNvPr id="9" name="Picture 9"/>
          <p:cNvPicPr>
            <a:picLocks noChangeAspect="1"/>
          </p:cNvPicPr>
          <p:nvPr/>
        </p:nvPicPr>
        <p:blipFill>
          <a:blip r:embed="rId6"/>
          <a:srcRect l="3452"/>
          <a:stretch>
            <a:fillRect/>
          </a:stretch>
        </p:blipFill>
        <p:spPr>
          <a:xfrm>
            <a:off x="6207907" y="1277932"/>
            <a:ext cx="11344228" cy="7096117"/>
          </a:xfrm>
          <a:prstGeom prst="rect">
            <a:avLst/>
          </a:prstGeom>
        </p:spPr>
      </p:pic>
      <p:sp>
        <p:nvSpPr>
          <p:cNvPr id="10" name="TextBox 10"/>
          <p:cNvSpPr txBox="1"/>
          <p:nvPr/>
        </p:nvSpPr>
        <p:spPr>
          <a:xfrm>
            <a:off x="-2916439" y="4413237"/>
            <a:ext cx="1093590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STAGES</a:t>
            </a:r>
          </a:p>
        </p:txBody>
      </p:sp>
      <p:pic>
        <p:nvPicPr>
          <p:cNvPr id="11" name="Picture 3">
            <a:extLst>
              <a:ext uri="{FF2B5EF4-FFF2-40B4-BE49-F238E27FC236}">
                <a16:creationId xmlns:a16="http://schemas.microsoft.com/office/drawing/2014/main" id="{3F79FFC2-5A23-FCAE-4CF3-E2A4610912F7}"/>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18806" t="-6968"/>
          <a:stretch/>
        </p:blipFill>
        <p:spPr>
          <a:xfrm>
            <a:off x="0" y="702152"/>
            <a:ext cx="741161" cy="930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 y="9388180"/>
            <a:ext cx="18288000" cy="898820"/>
          </a:xfrm>
          <a:prstGeom prst="rect">
            <a:avLst/>
          </a:prstGeom>
          <a:solidFill>
            <a:srgbClr val="EDD8CD"/>
          </a:solidFill>
        </p:spPr>
      </p:sp>
      <p:grpSp>
        <p:nvGrpSpPr>
          <p:cNvPr id="4" name="Group 4"/>
          <p:cNvGrpSpPr/>
          <p:nvPr/>
        </p:nvGrpSpPr>
        <p:grpSpPr>
          <a:xfrm>
            <a:off x="9192184" y="2376866"/>
            <a:ext cx="8692704" cy="6562530"/>
            <a:chOff x="0" y="0"/>
            <a:chExt cx="2289436" cy="1728403"/>
          </a:xfrm>
        </p:grpSpPr>
        <p:sp>
          <p:nvSpPr>
            <p:cNvPr id="5" name="Freeform 5"/>
            <p:cNvSpPr/>
            <p:nvPr/>
          </p:nvSpPr>
          <p:spPr>
            <a:xfrm>
              <a:off x="0" y="0"/>
              <a:ext cx="2289436" cy="1728403"/>
            </a:xfrm>
            <a:custGeom>
              <a:avLst/>
              <a:gdLst/>
              <a:ahLst/>
              <a:cxnLst/>
              <a:rect l="l" t="t" r="r" b="b"/>
              <a:pathLst>
                <a:path w="2289436" h="1728403">
                  <a:moveTo>
                    <a:pt x="45422" y="0"/>
                  </a:moveTo>
                  <a:lnTo>
                    <a:pt x="2244015" y="0"/>
                  </a:lnTo>
                  <a:cubicBezTo>
                    <a:pt x="2256061" y="0"/>
                    <a:pt x="2267614" y="4785"/>
                    <a:pt x="2276133" y="13304"/>
                  </a:cubicBezTo>
                  <a:cubicBezTo>
                    <a:pt x="2284651" y="21822"/>
                    <a:pt x="2289436" y="33375"/>
                    <a:pt x="2289436" y="45422"/>
                  </a:cubicBezTo>
                  <a:lnTo>
                    <a:pt x="2289436" y="1682981"/>
                  </a:lnTo>
                  <a:cubicBezTo>
                    <a:pt x="2289436" y="1708067"/>
                    <a:pt x="2269100" y="1728403"/>
                    <a:pt x="2244015" y="1728403"/>
                  </a:cubicBezTo>
                  <a:lnTo>
                    <a:pt x="45422" y="1728403"/>
                  </a:lnTo>
                  <a:cubicBezTo>
                    <a:pt x="33375" y="1728403"/>
                    <a:pt x="21822" y="1723617"/>
                    <a:pt x="13304" y="1715099"/>
                  </a:cubicBezTo>
                  <a:cubicBezTo>
                    <a:pt x="4785" y="1706581"/>
                    <a:pt x="0" y="1695028"/>
                    <a:pt x="0" y="1682981"/>
                  </a:cubicBezTo>
                  <a:lnTo>
                    <a:pt x="0" y="45422"/>
                  </a:lnTo>
                  <a:cubicBezTo>
                    <a:pt x="0" y="33375"/>
                    <a:pt x="4785" y="21822"/>
                    <a:pt x="13304" y="13304"/>
                  </a:cubicBezTo>
                  <a:cubicBezTo>
                    <a:pt x="21822" y="4785"/>
                    <a:pt x="33375" y="0"/>
                    <a:pt x="45422" y="0"/>
                  </a:cubicBezTo>
                  <a:close/>
                </a:path>
              </a:pathLst>
            </a:custGeom>
            <a:solidFill>
              <a:srgbClr val="FFECA0"/>
            </a:solidFill>
            <a:ln w="38100">
              <a:solidFill>
                <a:srgbClr val="FFECA0"/>
              </a:solidFill>
            </a:ln>
          </p:spPr>
        </p:sp>
        <p:sp>
          <p:nvSpPr>
            <p:cNvPr id="6" name="TextBox 6"/>
            <p:cNvSpPr txBox="1"/>
            <p:nvPr/>
          </p:nvSpPr>
          <p:spPr>
            <a:xfrm>
              <a:off x="0" y="-57150"/>
              <a:ext cx="812800" cy="869950"/>
            </a:xfrm>
            <a:prstGeom prst="rect">
              <a:avLst/>
            </a:prstGeom>
          </p:spPr>
          <p:txBody>
            <a:bodyPr lIns="50800" tIns="50800" rIns="50800" bIns="50800" rtlCol="0" anchor="ctr"/>
            <a:lstStyle/>
            <a:p>
              <a:pPr algn="ctr">
                <a:lnSpc>
                  <a:spcPts val="3500"/>
                </a:lnSpc>
              </a:pPr>
              <a:endParaRPr/>
            </a:p>
          </p:txBody>
        </p:sp>
      </p:grpSp>
      <p:pic>
        <p:nvPicPr>
          <p:cNvPr id="7" name="Picture 7"/>
          <p:cNvPicPr>
            <a:picLocks noChangeAspect="1"/>
          </p:cNvPicPr>
          <p:nvPr/>
        </p:nvPicPr>
        <p:blipFill>
          <a:blip r:embed="rId2"/>
          <a:srcRect l="12638" r="12638"/>
          <a:stretch>
            <a:fillRect/>
          </a:stretch>
        </p:blipFill>
        <p:spPr>
          <a:xfrm>
            <a:off x="9585104" y="2682089"/>
            <a:ext cx="7906862" cy="5952084"/>
          </a:xfrm>
          <a:prstGeom prst="rect">
            <a:avLst/>
          </a:prstGeom>
        </p:spPr>
      </p:pic>
      <p:sp>
        <p:nvSpPr>
          <p:cNvPr id="8" name="TextBox 8"/>
          <p:cNvSpPr txBox="1"/>
          <p:nvPr/>
        </p:nvSpPr>
        <p:spPr>
          <a:xfrm>
            <a:off x="1076884" y="2138741"/>
            <a:ext cx="7452361" cy="7873229"/>
          </a:xfrm>
          <a:prstGeom prst="rect">
            <a:avLst/>
          </a:prstGeom>
        </p:spPr>
        <p:txBody>
          <a:bodyPr lIns="0" tIns="0" rIns="0" bIns="0" rtlCol="0" anchor="t">
            <a:spAutoFit/>
          </a:bodyPr>
          <a:lstStyle/>
          <a:p>
            <a:pPr>
              <a:lnSpc>
                <a:spcPts val="5741"/>
              </a:lnSpc>
            </a:pPr>
            <a:r>
              <a:rPr lang="en-US" sz="2633" spc="52" dirty="0">
                <a:solidFill>
                  <a:srgbClr val="000000"/>
                </a:solidFill>
                <a:latin typeface="Open Sauce Light"/>
              </a:rPr>
              <a:t>This study utilizes several pre-defined CNN architectures, including VGG16, </a:t>
            </a:r>
            <a:r>
              <a:rPr lang="en-US" sz="2633" spc="52" dirty="0" err="1">
                <a:solidFill>
                  <a:srgbClr val="000000"/>
                </a:solidFill>
                <a:latin typeface="Open Sauce Light"/>
              </a:rPr>
              <a:t>MobileNet</a:t>
            </a:r>
            <a:r>
              <a:rPr lang="en-US" sz="2633" spc="52" dirty="0">
                <a:solidFill>
                  <a:srgbClr val="000000"/>
                </a:solidFill>
                <a:latin typeface="Open Sauce Light"/>
              </a:rPr>
              <a:t>, EfficientNetV2L, and </a:t>
            </a:r>
            <a:r>
              <a:rPr lang="en-US" sz="2633" spc="52" dirty="0" err="1">
                <a:solidFill>
                  <a:srgbClr val="000000"/>
                </a:solidFill>
                <a:latin typeface="Open Sauce Light"/>
              </a:rPr>
              <a:t>GoogleNet</a:t>
            </a:r>
            <a:r>
              <a:rPr lang="en-US" sz="2633" spc="52" dirty="0">
                <a:solidFill>
                  <a:srgbClr val="000000"/>
                </a:solidFill>
                <a:latin typeface="Open Sauce Light"/>
              </a:rPr>
              <a:t>. The precision and effectiveness of the dataset is evaluated across all of these architectures. The accuracy of these techniques varies depending on the training and testing datasets used.</a:t>
            </a:r>
          </a:p>
          <a:p>
            <a:pPr algn="just">
              <a:lnSpc>
                <a:spcPts val="5741"/>
              </a:lnSpc>
            </a:pPr>
            <a:endParaRPr lang="en-US" sz="2633" spc="52" dirty="0">
              <a:solidFill>
                <a:srgbClr val="000000"/>
              </a:solidFill>
              <a:latin typeface="Open Sauce Light"/>
            </a:endParaRPr>
          </a:p>
          <a:p>
            <a:pPr>
              <a:lnSpc>
                <a:spcPts val="5741"/>
              </a:lnSpc>
            </a:pPr>
            <a:endParaRPr lang="en-US" sz="2633" spc="52" dirty="0">
              <a:solidFill>
                <a:srgbClr val="000000"/>
              </a:solidFill>
              <a:latin typeface="Open Sauce Light"/>
            </a:endParaRPr>
          </a:p>
          <a:p>
            <a:pPr>
              <a:lnSpc>
                <a:spcPts val="5741"/>
              </a:lnSpc>
            </a:pPr>
            <a:endParaRPr lang="en-US" sz="2633" spc="52" dirty="0">
              <a:solidFill>
                <a:srgbClr val="000000"/>
              </a:solidFill>
              <a:latin typeface="Open Sauce Light"/>
            </a:endParaRPr>
          </a:p>
        </p:txBody>
      </p:sp>
      <p:sp>
        <p:nvSpPr>
          <p:cNvPr id="9" name="TextBox 9"/>
          <p:cNvSpPr txBox="1"/>
          <p:nvPr/>
        </p:nvSpPr>
        <p:spPr>
          <a:xfrm>
            <a:off x="3676048" y="752454"/>
            <a:ext cx="1093590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IMPLEMENTATION</a:t>
            </a:r>
          </a:p>
        </p:txBody>
      </p:sp>
      <p:pic>
        <p:nvPicPr>
          <p:cNvPr id="10" name="Picture 3">
            <a:extLst>
              <a:ext uri="{FF2B5EF4-FFF2-40B4-BE49-F238E27FC236}">
                <a16:creationId xmlns:a16="http://schemas.microsoft.com/office/drawing/2014/main" id="{92D96278-1FA3-C7F7-C095-A92582F5BDFA}"/>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8806" t="-6968"/>
          <a:stretch/>
        </p:blipFill>
        <p:spPr>
          <a:xfrm>
            <a:off x="0" y="702152"/>
            <a:ext cx="741161" cy="9302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1076884" y="2138741"/>
            <a:ext cx="16182416" cy="7873229"/>
          </a:xfrm>
          <a:prstGeom prst="rect">
            <a:avLst/>
          </a:prstGeom>
        </p:spPr>
        <p:txBody>
          <a:bodyPr lIns="0" tIns="0" rIns="0" bIns="0" rtlCol="0" anchor="t">
            <a:spAutoFit/>
          </a:bodyPr>
          <a:lstStyle/>
          <a:p>
            <a:pPr>
              <a:lnSpc>
                <a:spcPts val="5741"/>
              </a:lnSpc>
            </a:pPr>
            <a:r>
              <a:rPr lang="en-US" sz="2633" spc="52" dirty="0">
                <a:solidFill>
                  <a:srgbClr val="000000"/>
                </a:solidFill>
                <a:latin typeface="Open Sauce Light"/>
              </a:rPr>
              <a:t>Understanding the </a:t>
            </a:r>
            <a:r>
              <a:rPr lang="en-US" sz="2633" spc="52" dirty="0" err="1">
                <a:solidFill>
                  <a:srgbClr val="000000"/>
                </a:solidFill>
                <a:latin typeface="Open Sauce Light"/>
              </a:rPr>
              <a:t>GoogleNet</a:t>
            </a:r>
            <a:r>
              <a:rPr lang="en-US" sz="2633" spc="52" dirty="0">
                <a:solidFill>
                  <a:srgbClr val="000000"/>
                </a:solidFill>
                <a:latin typeface="Open Sauce Light"/>
              </a:rPr>
              <a:t> Model and CNN Architecture by way of assorted organizations, Google analysts announced Google Net (as known or named at another time or place Inception V1) in the long student essay "Going Deeper accompanying Convolutions" in 2014. This design engages plans like all-encompassing average combining and 1–1 convolutions concurrently with an activity in the design.</a:t>
            </a:r>
          </a:p>
          <a:p>
            <a:pPr>
              <a:lnSpc>
                <a:spcPts val="5741"/>
              </a:lnSpc>
            </a:pPr>
            <a:endParaRPr lang="en-US" sz="2633" spc="52" dirty="0">
              <a:solidFill>
                <a:srgbClr val="000000"/>
              </a:solidFill>
              <a:latin typeface="Open Sauce Light"/>
            </a:endParaRPr>
          </a:p>
          <a:p>
            <a:pPr marL="568626" lvl="1" indent="-284313">
              <a:lnSpc>
                <a:spcPts val="5741"/>
              </a:lnSpc>
              <a:buFont typeface="Arial"/>
              <a:buChar char="•"/>
            </a:pPr>
            <a:r>
              <a:rPr lang="en-US" sz="2633" spc="52" dirty="0">
                <a:solidFill>
                  <a:srgbClr val="000000"/>
                </a:solidFill>
                <a:latin typeface="Open Sauce Light Italics"/>
              </a:rPr>
              <a:t>Vanishing Gradient</a:t>
            </a:r>
          </a:p>
          <a:p>
            <a:pPr>
              <a:lnSpc>
                <a:spcPts val="5741"/>
              </a:lnSpc>
            </a:pPr>
            <a:r>
              <a:rPr lang="en-US" sz="2633" spc="52" dirty="0">
                <a:solidFill>
                  <a:srgbClr val="000000"/>
                </a:solidFill>
                <a:latin typeface="Open Sauce Light"/>
              </a:rPr>
              <a:t>      This can prevent the weights of lower layers from being updated effectively. </a:t>
            </a:r>
          </a:p>
          <a:p>
            <a:pPr>
              <a:lnSpc>
                <a:spcPts val="5741"/>
              </a:lnSpc>
            </a:pPr>
            <a:endParaRPr lang="en-US" sz="2633" spc="52" dirty="0">
              <a:solidFill>
                <a:srgbClr val="000000"/>
              </a:solidFill>
              <a:latin typeface="Open Sauce Light"/>
            </a:endParaRPr>
          </a:p>
          <a:p>
            <a:pPr>
              <a:lnSpc>
                <a:spcPts val="5741"/>
              </a:lnSpc>
            </a:pPr>
            <a:endParaRPr lang="en-US" sz="2633" spc="52" dirty="0">
              <a:solidFill>
                <a:srgbClr val="000000"/>
              </a:solidFill>
              <a:latin typeface="Open Sauce Light"/>
            </a:endParaRPr>
          </a:p>
          <a:p>
            <a:pPr>
              <a:lnSpc>
                <a:spcPts val="5741"/>
              </a:lnSpc>
            </a:pPr>
            <a:endParaRPr lang="en-US" sz="2633" spc="52" dirty="0">
              <a:solidFill>
                <a:srgbClr val="000000"/>
              </a:solidFill>
              <a:latin typeface="Open Sauce Light"/>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sp>
        <p:nvSpPr>
          <p:cNvPr id="6" name="TextBox 6"/>
          <p:cNvSpPr txBox="1"/>
          <p:nvPr/>
        </p:nvSpPr>
        <p:spPr>
          <a:xfrm>
            <a:off x="3676048" y="752454"/>
            <a:ext cx="7884094" cy="930281"/>
          </a:xfrm>
          <a:prstGeom prst="rect">
            <a:avLst/>
          </a:prstGeom>
        </p:spPr>
        <p:txBody>
          <a:bodyPr lIns="0" tIns="0" rIns="0" bIns="0" rtlCol="0" anchor="t">
            <a:spAutoFit/>
          </a:bodyPr>
          <a:lstStyle/>
          <a:p>
            <a:pPr marL="1475384" lvl="1" indent="-737692" algn="ctr">
              <a:lnSpc>
                <a:spcPts val="7175"/>
              </a:lnSpc>
              <a:buFont typeface="Arial"/>
              <a:buChar char="•"/>
            </a:pPr>
            <a:r>
              <a:rPr lang="en-US" sz="6833">
                <a:solidFill>
                  <a:srgbClr val="000000"/>
                </a:solidFill>
                <a:latin typeface="Open Sauce SemiBold"/>
              </a:rPr>
              <a:t>GoogleNet</a:t>
            </a:r>
          </a:p>
        </p:txBody>
      </p:sp>
      <p:pic>
        <p:nvPicPr>
          <p:cNvPr id="7" name="Picture 3">
            <a:extLst>
              <a:ext uri="{FF2B5EF4-FFF2-40B4-BE49-F238E27FC236}">
                <a16:creationId xmlns:a16="http://schemas.microsoft.com/office/drawing/2014/main" id="{3C9F6002-6DDF-8BF8-896B-2FAFD658409B}"/>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806" t="-6968"/>
          <a:stretch/>
        </p:blipFill>
        <p:spPr>
          <a:xfrm>
            <a:off x="0" y="702152"/>
            <a:ext cx="741161" cy="930280"/>
          </a:xfrm>
          <a:prstGeom prst="rect">
            <a:avLst/>
          </a:prstGeom>
        </p:spPr>
      </p:pic>
      <p:sp>
        <p:nvSpPr>
          <p:cNvPr id="8" name="AutoShape 2">
            <a:extLst>
              <a:ext uri="{FF2B5EF4-FFF2-40B4-BE49-F238E27FC236}">
                <a16:creationId xmlns:a16="http://schemas.microsoft.com/office/drawing/2014/main" id="{12E72AA1-C3BA-651F-9944-00196F3B7B78}"/>
              </a:ext>
            </a:extLst>
          </p:cNvPr>
          <p:cNvSpPr/>
          <p:nvPr/>
        </p:nvSpPr>
        <p:spPr>
          <a:xfrm>
            <a:off x="1" y="9258300"/>
            <a:ext cx="18288000" cy="1028700"/>
          </a:xfrm>
          <a:prstGeom prst="rect">
            <a:avLst/>
          </a:prstGeom>
          <a:solidFill>
            <a:srgbClr val="EDD8CD"/>
          </a:solid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1076884" y="2138741"/>
            <a:ext cx="16182416" cy="7149329"/>
          </a:xfrm>
          <a:prstGeom prst="rect">
            <a:avLst/>
          </a:prstGeom>
        </p:spPr>
        <p:txBody>
          <a:bodyPr lIns="0" tIns="0" rIns="0" bIns="0" rtlCol="0" anchor="t">
            <a:spAutoFit/>
          </a:bodyPr>
          <a:lstStyle/>
          <a:p>
            <a:pPr>
              <a:lnSpc>
                <a:spcPts val="5741"/>
              </a:lnSpc>
            </a:pPr>
            <a:r>
              <a:rPr lang="en-US" sz="2633" spc="52">
                <a:solidFill>
                  <a:srgbClr val="000000"/>
                </a:solidFill>
                <a:latin typeface="Open Sauce Light"/>
              </a:rPr>
              <a:t>The VGG (Visual Geometry Group) developed a convolutional neural network called VGG-16, which is known for its ability to recognize a wide range of objects in images. It is particularly useful for large-scale image recognition tasks and won first and second place in the 2014 ILSVRC challenge. The pre-trained network can categorize objects into 1000 different classes, including everyday objects like a keyboard, mouse, pencil and various animals. It has robust feature representations for a variety of images.</a:t>
            </a:r>
          </a:p>
          <a:p>
            <a:pPr>
              <a:lnSpc>
                <a:spcPts val="5741"/>
              </a:lnSpc>
            </a:pPr>
            <a:endParaRPr lang="en-US" sz="2633" spc="52">
              <a:solidFill>
                <a:srgbClr val="000000"/>
              </a:solidFill>
              <a:latin typeface="Open Sauce Light"/>
            </a:endParaRPr>
          </a:p>
          <a:p>
            <a:pPr>
              <a:lnSpc>
                <a:spcPts val="5741"/>
              </a:lnSpc>
            </a:pPr>
            <a:endParaRPr lang="en-US" sz="2633" spc="52">
              <a:solidFill>
                <a:srgbClr val="000000"/>
              </a:solidFill>
              <a:latin typeface="Open Sauce Light"/>
            </a:endParaRPr>
          </a:p>
          <a:p>
            <a:pPr>
              <a:lnSpc>
                <a:spcPts val="5741"/>
              </a:lnSpc>
            </a:pPr>
            <a:endParaRPr lang="en-US" sz="2633" spc="52">
              <a:solidFill>
                <a:srgbClr val="000000"/>
              </a:solidFill>
              <a:latin typeface="Open Sauce Light"/>
            </a:endParaRPr>
          </a:p>
          <a:p>
            <a:pPr>
              <a:lnSpc>
                <a:spcPts val="5741"/>
              </a:lnSpc>
            </a:pPr>
            <a:endParaRPr lang="en-US" sz="2633" spc="52">
              <a:solidFill>
                <a:srgbClr val="000000"/>
              </a:solidFill>
              <a:latin typeface="Open Sauce Light"/>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sp>
        <p:nvSpPr>
          <p:cNvPr id="6" name="TextBox 6"/>
          <p:cNvSpPr txBox="1"/>
          <p:nvPr/>
        </p:nvSpPr>
        <p:spPr>
          <a:xfrm>
            <a:off x="3367438" y="784839"/>
            <a:ext cx="788409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2.      VGG16</a:t>
            </a:r>
          </a:p>
        </p:txBody>
      </p:sp>
      <p:pic>
        <p:nvPicPr>
          <p:cNvPr id="7" name="Picture 3">
            <a:extLst>
              <a:ext uri="{FF2B5EF4-FFF2-40B4-BE49-F238E27FC236}">
                <a16:creationId xmlns:a16="http://schemas.microsoft.com/office/drawing/2014/main" id="{8818B405-25B9-EB97-979C-DD4109A53A72}"/>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806" t="-6968"/>
          <a:stretch/>
        </p:blipFill>
        <p:spPr>
          <a:xfrm>
            <a:off x="0" y="702152"/>
            <a:ext cx="741161" cy="930280"/>
          </a:xfrm>
          <a:prstGeom prst="rect">
            <a:avLst/>
          </a:prstGeom>
        </p:spPr>
      </p:pic>
      <p:sp>
        <p:nvSpPr>
          <p:cNvPr id="8" name="AutoShape 2">
            <a:extLst>
              <a:ext uri="{FF2B5EF4-FFF2-40B4-BE49-F238E27FC236}">
                <a16:creationId xmlns:a16="http://schemas.microsoft.com/office/drawing/2014/main" id="{4CC4905A-35CF-2003-80B4-B886F75EEA48}"/>
              </a:ext>
            </a:extLst>
          </p:cNvPr>
          <p:cNvSpPr/>
          <p:nvPr/>
        </p:nvSpPr>
        <p:spPr>
          <a:xfrm>
            <a:off x="1" y="9258300"/>
            <a:ext cx="18288000" cy="1028700"/>
          </a:xfrm>
          <a:prstGeom prst="rect">
            <a:avLst/>
          </a:prstGeom>
          <a:solidFill>
            <a:srgbClr val="EDD8CD"/>
          </a:solid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1807172" y="2503531"/>
            <a:ext cx="14673657" cy="5701529"/>
          </a:xfrm>
          <a:prstGeom prst="rect">
            <a:avLst/>
          </a:prstGeom>
        </p:spPr>
        <p:txBody>
          <a:bodyPr lIns="0" tIns="0" rIns="0" bIns="0" rtlCol="0" anchor="t">
            <a:spAutoFit/>
          </a:bodyPr>
          <a:lstStyle/>
          <a:p>
            <a:pPr>
              <a:lnSpc>
                <a:spcPts val="5741"/>
              </a:lnSpc>
            </a:pPr>
            <a:r>
              <a:rPr lang="en-US" sz="2633" spc="52">
                <a:solidFill>
                  <a:srgbClr val="000000"/>
                </a:solidFill>
                <a:latin typeface="Open Sauce Light"/>
              </a:rPr>
              <a:t> MobileNet is a model that uses convolution in a similar way to CNNs and allows for efficient image prediction and makes it suitable for use on mobile devices. In our image recognition model, we utilized convolutional methods as they greatly reduce comparison and recognition times while still providing superior results quickly.</a:t>
            </a:r>
          </a:p>
          <a:p>
            <a:pPr>
              <a:lnSpc>
                <a:spcPts val="5741"/>
              </a:lnSpc>
            </a:pPr>
            <a:endParaRPr lang="en-US" sz="2633" spc="52">
              <a:solidFill>
                <a:srgbClr val="000000"/>
              </a:solidFill>
              <a:latin typeface="Open Sauce Light"/>
            </a:endParaRPr>
          </a:p>
          <a:p>
            <a:pPr>
              <a:lnSpc>
                <a:spcPts val="5741"/>
              </a:lnSpc>
            </a:pPr>
            <a:endParaRPr lang="en-US" sz="2633" spc="52">
              <a:solidFill>
                <a:srgbClr val="000000"/>
              </a:solidFill>
              <a:latin typeface="Open Sauce Light"/>
            </a:endParaRPr>
          </a:p>
          <a:p>
            <a:pPr>
              <a:lnSpc>
                <a:spcPts val="5741"/>
              </a:lnSpc>
            </a:pPr>
            <a:endParaRPr lang="en-US" sz="2633" spc="52">
              <a:solidFill>
                <a:srgbClr val="000000"/>
              </a:solidFill>
              <a:latin typeface="Open Sauce Light"/>
            </a:endParaRPr>
          </a:p>
          <a:p>
            <a:pPr>
              <a:lnSpc>
                <a:spcPts val="5741"/>
              </a:lnSpc>
            </a:pPr>
            <a:endParaRPr lang="en-US" sz="2633" spc="52">
              <a:solidFill>
                <a:srgbClr val="000000"/>
              </a:solidFill>
              <a:latin typeface="Open Sauce Light"/>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sp>
        <p:nvSpPr>
          <p:cNvPr id="6" name="TextBox 6"/>
          <p:cNvSpPr txBox="1"/>
          <p:nvPr/>
        </p:nvSpPr>
        <p:spPr>
          <a:xfrm>
            <a:off x="3881788" y="867529"/>
            <a:ext cx="788409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3.     MobileNet</a:t>
            </a:r>
          </a:p>
        </p:txBody>
      </p:sp>
      <p:pic>
        <p:nvPicPr>
          <p:cNvPr id="7" name="Picture 3">
            <a:extLst>
              <a:ext uri="{FF2B5EF4-FFF2-40B4-BE49-F238E27FC236}">
                <a16:creationId xmlns:a16="http://schemas.microsoft.com/office/drawing/2014/main" id="{C9DB87B4-4991-206F-4BB3-3C771C345E06}"/>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806" t="-6968"/>
          <a:stretch/>
        </p:blipFill>
        <p:spPr>
          <a:xfrm>
            <a:off x="0" y="702152"/>
            <a:ext cx="741161" cy="930280"/>
          </a:xfrm>
          <a:prstGeom prst="rect">
            <a:avLst/>
          </a:prstGeom>
        </p:spPr>
      </p:pic>
      <p:sp>
        <p:nvSpPr>
          <p:cNvPr id="8" name="AutoShape 2">
            <a:extLst>
              <a:ext uri="{FF2B5EF4-FFF2-40B4-BE49-F238E27FC236}">
                <a16:creationId xmlns:a16="http://schemas.microsoft.com/office/drawing/2014/main" id="{2C365968-726D-EDE5-5446-A306565B633B}"/>
              </a:ext>
            </a:extLst>
          </p:cNvPr>
          <p:cNvSpPr/>
          <p:nvPr/>
        </p:nvSpPr>
        <p:spPr>
          <a:xfrm>
            <a:off x="1" y="9258300"/>
            <a:ext cx="18288000" cy="1028700"/>
          </a:xfrm>
          <a:prstGeom prst="rect">
            <a:avLst/>
          </a:prstGeom>
          <a:solidFill>
            <a:srgbClr val="EDD8CD"/>
          </a:solid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1875752" y="2497850"/>
            <a:ext cx="14536497" cy="6425429"/>
          </a:xfrm>
          <a:prstGeom prst="rect">
            <a:avLst/>
          </a:prstGeom>
        </p:spPr>
        <p:txBody>
          <a:bodyPr lIns="0" tIns="0" rIns="0" bIns="0" rtlCol="0" anchor="t">
            <a:spAutoFit/>
          </a:bodyPr>
          <a:lstStyle/>
          <a:p>
            <a:pPr>
              <a:lnSpc>
                <a:spcPts val="5741"/>
              </a:lnSpc>
            </a:pPr>
            <a:r>
              <a:rPr lang="en-US" sz="2633" spc="52">
                <a:solidFill>
                  <a:srgbClr val="000000"/>
                </a:solidFill>
                <a:latin typeface="Open Sauce Light"/>
              </a:rPr>
              <a:t>A family of image classification models called EfficientNetV2 outperforms earlier works in terms of parameter efficiency and training speed. Our EfficientNetV2M models are scaled up for quicker training and inference speed and are based on EfficientNetV1 and use neural architecture search (NAS) to simultaneously maximize model size and training speed. Mobile inverted bottle net convolution is employed (MBConv).</a:t>
            </a:r>
          </a:p>
          <a:p>
            <a:pPr>
              <a:lnSpc>
                <a:spcPts val="5741"/>
              </a:lnSpc>
            </a:pPr>
            <a:endParaRPr lang="en-US" sz="2633" spc="52">
              <a:solidFill>
                <a:srgbClr val="000000"/>
              </a:solidFill>
              <a:latin typeface="Open Sauce Light"/>
            </a:endParaRPr>
          </a:p>
          <a:p>
            <a:pPr>
              <a:lnSpc>
                <a:spcPts val="5741"/>
              </a:lnSpc>
            </a:pPr>
            <a:endParaRPr lang="en-US" sz="2633" spc="52">
              <a:solidFill>
                <a:srgbClr val="000000"/>
              </a:solidFill>
              <a:latin typeface="Open Sauce Light"/>
            </a:endParaRPr>
          </a:p>
          <a:p>
            <a:pPr>
              <a:lnSpc>
                <a:spcPts val="5741"/>
              </a:lnSpc>
            </a:pPr>
            <a:endParaRPr lang="en-US" sz="2633" spc="52">
              <a:solidFill>
                <a:srgbClr val="000000"/>
              </a:solidFill>
              <a:latin typeface="Open Sauce Light"/>
            </a:endParaRPr>
          </a:p>
          <a:p>
            <a:pPr>
              <a:lnSpc>
                <a:spcPts val="5741"/>
              </a:lnSpc>
            </a:pPr>
            <a:endParaRPr lang="en-US" sz="2633" spc="52">
              <a:solidFill>
                <a:srgbClr val="000000"/>
              </a:solidFill>
              <a:latin typeface="Open Sauce Light"/>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sp>
        <p:nvSpPr>
          <p:cNvPr id="6" name="TextBox 6"/>
          <p:cNvSpPr txBox="1"/>
          <p:nvPr/>
        </p:nvSpPr>
        <p:spPr>
          <a:xfrm>
            <a:off x="3778918" y="1133475"/>
            <a:ext cx="9152824" cy="1835156"/>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4.   EfficientNetV2L</a:t>
            </a:r>
          </a:p>
          <a:p>
            <a:pPr algn="ctr">
              <a:lnSpc>
                <a:spcPts val="7175"/>
              </a:lnSpc>
            </a:pPr>
            <a:endParaRPr lang="en-US" sz="6833">
              <a:solidFill>
                <a:srgbClr val="000000"/>
              </a:solidFill>
              <a:latin typeface="Open Sauce SemiBold"/>
            </a:endParaRPr>
          </a:p>
        </p:txBody>
      </p:sp>
      <p:pic>
        <p:nvPicPr>
          <p:cNvPr id="7" name="Picture 3">
            <a:extLst>
              <a:ext uri="{FF2B5EF4-FFF2-40B4-BE49-F238E27FC236}">
                <a16:creationId xmlns:a16="http://schemas.microsoft.com/office/drawing/2014/main" id="{424BF1C9-1F58-52A5-B21C-FA45B45301B1}"/>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806" t="-6968"/>
          <a:stretch/>
        </p:blipFill>
        <p:spPr>
          <a:xfrm>
            <a:off x="0" y="702152"/>
            <a:ext cx="741161" cy="930280"/>
          </a:xfrm>
          <a:prstGeom prst="rect">
            <a:avLst/>
          </a:prstGeom>
        </p:spPr>
      </p:pic>
      <p:sp>
        <p:nvSpPr>
          <p:cNvPr id="8" name="AutoShape 2">
            <a:extLst>
              <a:ext uri="{FF2B5EF4-FFF2-40B4-BE49-F238E27FC236}">
                <a16:creationId xmlns:a16="http://schemas.microsoft.com/office/drawing/2014/main" id="{AF1F3BB2-D39F-56C7-A063-70F09224AE59}"/>
              </a:ext>
            </a:extLst>
          </p:cNvPr>
          <p:cNvSpPr/>
          <p:nvPr/>
        </p:nvSpPr>
        <p:spPr>
          <a:xfrm>
            <a:off x="1" y="9258300"/>
            <a:ext cx="18288000" cy="1028700"/>
          </a:xfrm>
          <a:prstGeom prst="rect">
            <a:avLst/>
          </a:prstGeom>
          <a:solidFill>
            <a:srgbClr val="EDD8CD"/>
          </a:solid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1076884" y="2138741"/>
            <a:ext cx="16230600" cy="9321029"/>
          </a:xfrm>
          <a:prstGeom prst="rect">
            <a:avLst/>
          </a:prstGeom>
        </p:spPr>
        <p:txBody>
          <a:bodyPr lIns="0" tIns="0" rIns="0" bIns="0" rtlCol="0" anchor="t">
            <a:spAutoFit/>
          </a:bodyPr>
          <a:lstStyle/>
          <a:p>
            <a:pPr marL="568626" lvl="1" indent="-284313">
              <a:lnSpc>
                <a:spcPts val="5741"/>
              </a:lnSpc>
              <a:buFont typeface="Arial"/>
              <a:buChar char="•"/>
            </a:pPr>
            <a:r>
              <a:rPr lang="en-US" sz="2633" spc="52" dirty="0">
                <a:solidFill>
                  <a:srgbClr val="000000"/>
                </a:solidFill>
                <a:latin typeface="Open Sauce Light"/>
              </a:rPr>
              <a:t> </a:t>
            </a:r>
            <a:r>
              <a:rPr lang="en-US" sz="2633" spc="52" dirty="0">
                <a:solidFill>
                  <a:srgbClr val="000000"/>
                </a:solidFill>
                <a:latin typeface="Open Sauce Light Bold"/>
              </a:rPr>
              <a:t> Data Augmentation</a:t>
            </a:r>
          </a:p>
          <a:p>
            <a:pPr>
              <a:lnSpc>
                <a:spcPts val="5741"/>
              </a:lnSpc>
            </a:pPr>
            <a:r>
              <a:rPr lang="en-US" sz="2633" spc="52" dirty="0">
                <a:solidFill>
                  <a:srgbClr val="000000"/>
                </a:solidFill>
                <a:latin typeface="Open Sauce Light"/>
              </a:rPr>
              <a:t>The goal of this technique is to reduce overfitting by increasing the dataset size, which forces the model to generalize better. In this study, the model applies rotation, horizontal flip, height shift, width shift and shear to the dataset with added noise, but still maintains accurate predictions.</a:t>
            </a:r>
          </a:p>
          <a:p>
            <a:pPr marL="568626" lvl="1" indent="-284313">
              <a:lnSpc>
                <a:spcPts val="5741"/>
              </a:lnSpc>
              <a:buFont typeface="Arial"/>
              <a:buChar char="•"/>
            </a:pPr>
            <a:r>
              <a:rPr lang="en-US" sz="2633" spc="52" dirty="0">
                <a:solidFill>
                  <a:srgbClr val="000000"/>
                </a:solidFill>
                <a:latin typeface="Open Sauce Light"/>
              </a:rPr>
              <a:t> </a:t>
            </a:r>
            <a:r>
              <a:rPr lang="en-US" sz="2633" spc="52" dirty="0">
                <a:solidFill>
                  <a:srgbClr val="000000"/>
                </a:solidFill>
                <a:latin typeface="Open Sauce Light Bold"/>
              </a:rPr>
              <a:t> Normalizing</a:t>
            </a:r>
          </a:p>
          <a:p>
            <a:pPr>
              <a:lnSpc>
                <a:spcPts val="5741"/>
              </a:lnSpc>
            </a:pPr>
            <a:r>
              <a:rPr lang="en-US" sz="2633" spc="52" dirty="0">
                <a:solidFill>
                  <a:srgbClr val="000000"/>
                </a:solidFill>
                <a:latin typeface="Open Sauce Light"/>
              </a:rPr>
              <a:t>It aims to recenter and rescale the data so that it falls within a specific range, such as between 0 and 1 or -1 and 1. </a:t>
            </a:r>
          </a:p>
          <a:p>
            <a:pPr>
              <a:lnSpc>
                <a:spcPts val="5741"/>
              </a:lnSpc>
            </a:pPr>
            <a:r>
              <a:rPr lang="en-US" sz="2633" spc="52" dirty="0">
                <a:solidFill>
                  <a:srgbClr val="000000"/>
                </a:solidFill>
                <a:latin typeface="Open Sauce Light"/>
              </a:rPr>
              <a:t>·      It improves training by reducing internal covariate shift</a:t>
            </a:r>
          </a:p>
          <a:p>
            <a:pPr>
              <a:lnSpc>
                <a:spcPts val="5741"/>
              </a:lnSpc>
            </a:pPr>
            <a:r>
              <a:rPr lang="en-US" sz="2633" spc="52" dirty="0">
                <a:solidFill>
                  <a:srgbClr val="000000"/>
                </a:solidFill>
                <a:latin typeface="Open Sauce Light"/>
              </a:rPr>
              <a:t>·      Reducing network overfitting by promoting </a:t>
            </a:r>
            <a:r>
              <a:rPr lang="en-US" sz="2633" spc="52" dirty="0" err="1">
                <a:solidFill>
                  <a:srgbClr val="000000"/>
                </a:solidFill>
                <a:latin typeface="Open Sauce Light"/>
              </a:rPr>
              <a:t>regularisation</a:t>
            </a:r>
            <a:r>
              <a:rPr lang="en-US" sz="2633" spc="52" dirty="0">
                <a:solidFill>
                  <a:srgbClr val="000000"/>
                </a:solidFill>
                <a:latin typeface="Open Sauce Light"/>
              </a:rPr>
              <a:t>.</a:t>
            </a:r>
          </a:p>
          <a:p>
            <a:pPr>
              <a:lnSpc>
                <a:spcPts val="5741"/>
              </a:lnSpc>
            </a:pPr>
            <a:r>
              <a:rPr lang="en-US" sz="2633" spc="52" dirty="0">
                <a:solidFill>
                  <a:srgbClr val="000000"/>
                </a:solidFill>
                <a:latin typeface="Open Sauce Light"/>
              </a:rPr>
              <a:t> </a:t>
            </a:r>
          </a:p>
          <a:p>
            <a:pPr>
              <a:lnSpc>
                <a:spcPts val="5741"/>
              </a:lnSpc>
            </a:pPr>
            <a:endParaRPr lang="en-US" sz="2633" spc="52" dirty="0">
              <a:solidFill>
                <a:srgbClr val="000000"/>
              </a:solidFill>
              <a:latin typeface="Open Sauce Light"/>
            </a:endParaRPr>
          </a:p>
          <a:p>
            <a:pPr>
              <a:lnSpc>
                <a:spcPts val="5741"/>
              </a:lnSpc>
            </a:pPr>
            <a:endParaRPr lang="en-US" sz="2633" spc="52" dirty="0">
              <a:solidFill>
                <a:srgbClr val="000000"/>
              </a:solidFill>
              <a:latin typeface="Open Sauce Light"/>
            </a:endParaRPr>
          </a:p>
          <a:p>
            <a:pPr>
              <a:lnSpc>
                <a:spcPts val="5741"/>
              </a:lnSpc>
            </a:pPr>
            <a:endParaRPr lang="en-US" sz="2633" spc="52" dirty="0">
              <a:solidFill>
                <a:srgbClr val="000000"/>
              </a:solidFill>
              <a:latin typeface="Open Sauce Light"/>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sp>
        <p:nvSpPr>
          <p:cNvPr id="6" name="TextBox 6"/>
          <p:cNvSpPr txBox="1"/>
          <p:nvPr/>
        </p:nvSpPr>
        <p:spPr>
          <a:xfrm>
            <a:off x="3676048" y="752454"/>
            <a:ext cx="1093590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TECHNIQUES UTILIZED</a:t>
            </a:r>
          </a:p>
        </p:txBody>
      </p:sp>
      <p:pic>
        <p:nvPicPr>
          <p:cNvPr id="7" name="Picture 3">
            <a:extLst>
              <a:ext uri="{FF2B5EF4-FFF2-40B4-BE49-F238E27FC236}">
                <a16:creationId xmlns:a16="http://schemas.microsoft.com/office/drawing/2014/main" id="{4F321B70-E323-7002-0089-8EE3B76995E2}"/>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806" t="-6968"/>
          <a:stretch/>
        </p:blipFill>
        <p:spPr>
          <a:xfrm>
            <a:off x="0" y="702152"/>
            <a:ext cx="741161" cy="930280"/>
          </a:xfrm>
          <a:prstGeom prst="rect">
            <a:avLst/>
          </a:prstGeom>
        </p:spPr>
      </p:pic>
      <p:sp>
        <p:nvSpPr>
          <p:cNvPr id="8" name="AutoShape 2">
            <a:extLst>
              <a:ext uri="{FF2B5EF4-FFF2-40B4-BE49-F238E27FC236}">
                <a16:creationId xmlns:a16="http://schemas.microsoft.com/office/drawing/2014/main" id="{2D723114-E711-5920-458A-310A48D8E563}"/>
              </a:ext>
            </a:extLst>
          </p:cNvPr>
          <p:cNvSpPr/>
          <p:nvPr/>
        </p:nvSpPr>
        <p:spPr>
          <a:xfrm>
            <a:off x="1" y="9258300"/>
            <a:ext cx="18288000" cy="1028700"/>
          </a:xfrm>
          <a:prstGeom prst="rect">
            <a:avLst/>
          </a:prstGeom>
          <a:solidFill>
            <a:srgbClr val="EDD8CD"/>
          </a:solid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1076884" y="2138741"/>
            <a:ext cx="16230600" cy="6425429"/>
          </a:xfrm>
          <a:prstGeom prst="rect">
            <a:avLst/>
          </a:prstGeom>
        </p:spPr>
        <p:txBody>
          <a:bodyPr lIns="0" tIns="0" rIns="0" bIns="0" rtlCol="0" anchor="t">
            <a:spAutoFit/>
          </a:bodyPr>
          <a:lstStyle/>
          <a:p>
            <a:pPr>
              <a:lnSpc>
                <a:spcPts val="5741"/>
              </a:lnSpc>
            </a:pPr>
            <a:r>
              <a:rPr lang="en-US" sz="2633" spc="52">
                <a:solidFill>
                  <a:srgbClr val="000000"/>
                </a:solidFill>
                <a:latin typeface="Open Sauce Light"/>
              </a:rPr>
              <a:t> On the other hand, The batch normalization technique is used to normalize the contributions of each mini-batch during the training of deep neural networks. This helps to stabilize the learning process and reduce the number of training epochs needed. </a:t>
            </a:r>
          </a:p>
          <a:p>
            <a:pPr marL="568626" lvl="1" indent="-284313">
              <a:lnSpc>
                <a:spcPts val="5741"/>
              </a:lnSpc>
              <a:buFont typeface="Arial"/>
              <a:buChar char="•"/>
            </a:pPr>
            <a:r>
              <a:rPr lang="en-US" sz="2633" spc="52">
                <a:solidFill>
                  <a:srgbClr val="000000"/>
                </a:solidFill>
                <a:latin typeface="Open Sauce Light"/>
              </a:rPr>
              <a:t>  </a:t>
            </a:r>
            <a:r>
              <a:rPr lang="en-US" sz="2633" spc="52">
                <a:solidFill>
                  <a:srgbClr val="000000"/>
                </a:solidFill>
                <a:latin typeface="Open Sauce Light Bold"/>
              </a:rPr>
              <a:t>L2 Regularization</a:t>
            </a:r>
          </a:p>
          <a:p>
            <a:pPr>
              <a:lnSpc>
                <a:spcPts val="5741"/>
              </a:lnSpc>
            </a:pPr>
            <a:r>
              <a:rPr lang="en-US" sz="2633" spc="52">
                <a:solidFill>
                  <a:srgbClr val="000000"/>
                </a:solidFill>
                <a:latin typeface="Open Sauce Light"/>
              </a:rPr>
              <a:t>The large size of the dataset increases the risk of overfitting, which can make the model perform poorly. To address this, we used L2 regularization to prevent overfitting. L2 regularization involves adding a term to the model's equation that is equal to the sum of the squares of the parameters multiplied by a regularization constant. </a:t>
            </a:r>
          </a:p>
          <a:p>
            <a:pPr>
              <a:lnSpc>
                <a:spcPts val="5741"/>
              </a:lnSpc>
            </a:pPr>
            <a:endParaRPr lang="en-US" sz="2633" spc="52">
              <a:solidFill>
                <a:srgbClr val="000000"/>
              </a:solidFill>
              <a:latin typeface="Open Sauce Light"/>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sp>
        <p:nvSpPr>
          <p:cNvPr id="6" name="TextBox 6"/>
          <p:cNvSpPr txBox="1"/>
          <p:nvPr/>
        </p:nvSpPr>
        <p:spPr>
          <a:xfrm>
            <a:off x="3676048" y="752454"/>
            <a:ext cx="1093590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TECHNIQUES UTILIZED</a:t>
            </a:r>
          </a:p>
        </p:txBody>
      </p:sp>
      <p:pic>
        <p:nvPicPr>
          <p:cNvPr id="7" name="Picture 3">
            <a:extLst>
              <a:ext uri="{FF2B5EF4-FFF2-40B4-BE49-F238E27FC236}">
                <a16:creationId xmlns:a16="http://schemas.microsoft.com/office/drawing/2014/main" id="{AEC2425A-1820-8E69-1102-2AC4825F862D}"/>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806" t="-6968"/>
          <a:stretch/>
        </p:blipFill>
        <p:spPr>
          <a:xfrm>
            <a:off x="0" y="702152"/>
            <a:ext cx="741161" cy="930280"/>
          </a:xfrm>
          <a:prstGeom prst="rect">
            <a:avLst/>
          </a:prstGeom>
        </p:spPr>
      </p:pic>
      <p:sp>
        <p:nvSpPr>
          <p:cNvPr id="8" name="AutoShape 2">
            <a:extLst>
              <a:ext uri="{FF2B5EF4-FFF2-40B4-BE49-F238E27FC236}">
                <a16:creationId xmlns:a16="http://schemas.microsoft.com/office/drawing/2014/main" id="{A3126776-3CD4-D9F9-5C40-4B566AA4A3F2}"/>
              </a:ext>
            </a:extLst>
          </p:cNvPr>
          <p:cNvSpPr/>
          <p:nvPr/>
        </p:nvSpPr>
        <p:spPr>
          <a:xfrm>
            <a:off x="1" y="9258300"/>
            <a:ext cx="18288000" cy="1028700"/>
          </a:xfrm>
          <a:prstGeom prst="rect">
            <a:avLst/>
          </a:prstGeom>
          <a:solidFill>
            <a:srgbClr val="EDD8CD"/>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 y="-1"/>
            <a:ext cx="5152717" cy="9606259"/>
          </a:xfrm>
          <a:prstGeom prst="rect">
            <a:avLst/>
          </a:prstGeom>
          <a:solidFill>
            <a:srgbClr val="FFECA0"/>
          </a:solidFill>
        </p:spPr>
      </p:sp>
      <p:sp>
        <p:nvSpPr>
          <p:cNvPr id="3" name="AutoShape 3"/>
          <p:cNvSpPr/>
          <p:nvPr/>
        </p:nvSpPr>
        <p:spPr>
          <a:xfrm>
            <a:off x="0" y="8433128"/>
            <a:ext cx="18288000" cy="1837343"/>
          </a:xfrm>
          <a:prstGeom prst="rect">
            <a:avLst/>
          </a:prstGeom>
          <a:solidFill>
            <a:srgbClr val="EDD8CD"/>
          </a:solidFill>
        </p:spPr>
      </p:sp>
      <p:sp>
        <p:nvSpPr>
          <p:cNvPr id="4" name="TextBox 4"/>
          <p:cNvSpPr txBox="1"/>
          <p:nvPr/>
        </p:nvSpPr>
        <p:spPr>
          <a:xfrm>
            <a:off x="1028700" y="4444554"/>
            <a:ext cx="7707606" cy="985526"/>
          </a:xfrm>
          <a:prstGeom prst="rect">
            <a:avLst/>
          </a:prstGeom>
        </p:spPr>
        <p:txBody>
          <a:bodyPr lIns="0" tIns="0" rIns="0" bIns="0" rtlCol="0" anchor="t">
            <a:spAutoFit/>
          </a:bodyPr>
          <a:lstStyle/>
          <a:p>
            <a:pPr>
              <a:lnSpc>
                <a:spcPts val="7595"/>
              </a:lnSpc>
            </a:pPr>
            <a:r>
              <a:rPr lang="en-US" sz="7233">
                <a:solidFill>
                  <a:srgbClr val="000000"/>
                </a:solidFill>
                <a:latin typeface="Open Sauce SemiBold"/>
              </a:rPr>
              <a:t>INDEX</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152717" y="2135627"/>
            <a:ext cx="1669943" cy="749956"/>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1312667"/>
            <a:ext cx="741161" cy="869677"/>
          </a:xfrm>
          <a:prstGeom prst="rect">
            <a:avLst/>
          </a:prstGeom>
        </p:spPr>
      </p:pic>
      <p:sp>
        <p:nvSpPr>
          <p:cNvPr id="7" name="TextBox 7"/>
          <p:cNvSpPr txBox="1"/>
          <p:nvPr/>
        </p:nvSpPr>
        <p:spPr>
          <a:xfrm>
            <a:off x="7428725" y="1084067"/>
            <a:ext cx="7677511" cy="6246188"/>
          </a:xfrm>
          <a:prstGeom prst="rect">
            <a:avLst/>
          </a:prstGeom>
        </p:spPr>
        <p:txBody>
          <a:bodyPr lIns="0" tIns="0" rIns="0" bIns="0" rtlCol="0" anchor="t">
            <a:spAutoFit/>
          </a:bodyPr>
          <a:lstStyle/>
          <a:p>
            <a:pPr marL="695894" lvl="1" indent="-347947">
              <a:lnSpc>
                <a:spcPts val="6285"/>
              </a:lnSpc>
              <a:buFont typeface="Arial"/>
              <a:buChar char="•"/>
            </a:pPr>
            <a:r>
              <a:rPr lang="en-US" sz="3223" spc="135">
                <a:solidFill>
                  <a:srgbClr val="000000"/>
                </a:solidFill>
                <a:latin typeface="Open Sauce Light"/>
              </a:rPr>
              <a:t>Abstract</a:t>
            </a:r>
          </a:p>
          <a:p>
            <a:pPr marL="695894" lvl="1" indent="-347947">
              <a:lnSpc>
                <a:spcPts val="6285"/>
              </a:lnSpc>
              <a:buFont typeface="Arial"/>
              <a:buChar char="•"/>
            </a:pPr>
            <a:r>
              <a:rPr lang="en-US" sz="3223" spc="135">
                <a:solidFill>
                  <a:srgbClr val="000000"/>
                </a:solidFill>
                <a:latin typeface="Open Sauce Light"/>
              </a:rPr>
              <a:t>Introduction</a:t>
            </a:r>
          </a:p>
          <a:p>
            <a:pPr marL="695894" lvl="1" indent="-347947">
              <a:lnSpc>
                <a:spcPts val="6285"/>
              </a:lnSpc>
              <a:buFont typeface="Arial"/>
              <a:buChar char="•"/>
            </a:pPr>
            <a:r>
              <a:rPr lang="en-US" sz="3223" spc="135">
                <a:solidFill>
                  <a:srgbClr val="000000"/>
                </a:solidFill>
                <a:latin typeface="Open Sauce Light"/>
              </a:rPr>
              <a:t>Literature review</a:t>
            </a:r>
          </a:p>
          <a:p>
            <a:pPr marL="695894" lvl="1" indent="-347947">
              <a:lnSpc>
                <a:spcPts val="6285"/>
              </a:lnSpc>
              <a:buFont typeface="Arial"/>
              <a:buChar char="•"/>
            </a:pPr>
            <a:r>
              <a:rPr lang="en-US" sz="3223" spc="135">
                <a:solidFill>
                  <a:srgbClr val="000000"/>
                </a:solidFill>
                <a:latin typeface="Open Sauce Light"/>
              </a:rPr>
              <a:t>Existing Method</a:t>
            </a:r>
          </a:p>
          <a:p>
            <a:pPr marL="695894" lvl="1" indent="-347947">
              <a:lnSpc>
                <a:spcPts val="6285"/>
              </a:lnSpc>
              <a:buFont typeface="Arial"/>
              <a:buChar char="•"/>
            </a:pPr>
            <a:r>
              <a:rPr lang="en-US" sz="3223" spc="135">
                <a:solidFill>
                  <a:srgbClr val="000000"/>
                </a:solidFill>
                <a:latin typeface="Open Sauce Light"/>
              </a:rPr>
              <a:t>Drawbacks</a:t>
            </a:r>
          </a:p>
          <a:p>
            <a:pPr marL="695894" lvl="1" indent="-347947">
              <a:lnSpc>
                <a:spcPts val="6285"/>
              </a:lnSpc>
              <a:buFont typeface="Arial"/>
              <a:buChar char="•"/>
            </a:pPr>
            <a:r>
              <a:rPr lang="en-US" sz="3223" spc="135">
                <a:solidFill>
                  <a:srgbClr val="000000"/>
                </a:solidFill>
                <a:latin typeface="Open Sauce Light"/>
              </a:rPr>
              <a:t>Proposed method </a:t>
            </a:r>
          </a:p>
          <a:p>
            <a:pPr marL="695894" lvl="1" indent="-347947">
              <a:lnSpc>
                <a:spcPts val="6285"/>
              </a:lnSpc>
              <a:buFont typeface="Arial"/>
              <a:buChar char="•"/>
            </a:pPr>
            <a:r>
              <a:rPr lang="en-US" sz="3223" spc="135">
                <a:solidFill>
                  <a:srgbClr val="000000"/>
                </a:solidFill>
                <a:latin typeface="Open Sauce Light"/>
              </a:rPr>
              <a:t>Architecture</a:t>
            </a:r>
          </a:p>
          <a:p>
            <a:pPr marL="695894" lvl="1" indent="-347947">
              <a:lnSpc>
                <a:spcPts val="6285"/>
              </a:lnSpc>
              <a:buFont typeface="Arial"/>
              <a:buChar char="•"/>
            </a:pPr>
            <a:r>
              <a:rPr lang="en-US" sz="3223" spc="135">
                <a:solidFill>
                  <a:srgbClr val="000000"/>
                </a:solidFill>
                <a:latin typeface="Open Sauce Light"/>
              </a:rPr>
              <a:t>Advantages.</a:t>
            </a:r>
          </a:p>
        </p:txBody>
      </p:sp>
      <p:sp>
        <p:nvSpPr>
          <p:cNvPr id="8" name="TextBox 8"/>
          <p:cNvSpPr txBox="1"/>
          <p:nvPr/>
        </p:nvSpPr>
        <p:spPr>
          <a:xfrm>
            <a:off x="12442713" y="214821"/>
            <a:ext cx="4541141" cy="4665345"/>
          </a:xfrm>
          <a:prstGeom prst="rect">
            <a:avLst/>
          </a:prstGeom>
        </p:spPr>
        <p:txBody>
          <a:bodyPr lIns="0" tIns="0" rIns="0" bIns="0" rtlCol="0" anchor="t">
            <a:spAutoFit/>
          </a:bodyPr>
          <a:lstStyle/>
          <a:p>
            <a:pPr>
              <a:lnSpc>
                <a:spcPts val="6278"/>
              </a:lnSpc>
            </a:pPr>
            <a:endParaRPr/>
          </a:p>
          <a:p>
            <a:pPr marL="695197" lvl="1" indent="-347599">
              <a:lnSpc>
                <a:spcPts val="6278"/>
              </a:lnSpc>
              <a:buFont typeface="Arial"/>
              <a:buChar char="•"/>
            </a:pPr>
            <a:r>
              <a:rPr lang="en-US" sz="3219" spc="135">
                <a:solidFill>
                  <a:srgbClr val="000000"/>
                </a:solidFill>
                <a:latin typeface="Open Sauce Light"/>
              </a:rPr>
              <a:t>Implementation</a:t>
            </a:r>
          </a:p>
          <a:p>
            <a:pPr marL="695197" lvl="1" indent="-347599">
              <a:lnSpc>
                <a:spcPts val="6278"/>
              </a:lnSpc>
              <a:buFont typeface="Arial"/>
              <a:buChar char="•"/>
            </a:pPr>
            <a:r>
              <a:rPr lang="en-US" sz="3219" spc="135">
                <a:solidFill>
                  <a:srgbClr val="000000"/>
                </a:solidFill>
                <a:latin typeface="Open Sauce Light"/>
              </a:rPr>
              <a:t>Algorithms</a:t>
            </a:r>
          </a:p>
          <a:p>
            <a:pPr marL="695197" lvl="1" indent="-347599">
              <a:lnSpc>
                <a:spcPts val="6278"/>
              </a:lnSpc>
              <a:buFont typeface="Arial"/>
              <a:buChar char="•"/>
            </a:pPr>
            <a:r>
              <a:rPr lang="en-US" sz="3219" spc="135">
                <a:solidFill>
                  <a:srgbClr val="000000"/>
                </a:solidFill>
                <a:latin typeface="Open Sauce Light"/>
              </a:rPr>
              <a:t>Results</a:t>
            </a:r>
          </a:p>
          <a:p>
            <a:pPr marL="695197" lvl="1" indent="-347599">
              <a:lnSpc>
                <a:spcPts val="6278"/>
              </a:lnSpc>
              <a:buFont typeface="Arial"/>
              <a:buChar char="•"/>
            </a:pPr>
            <a:r>
              <a:rPr lang="en-US" sz="3219" spc="135">
                <a:solidFill>
                  <a:srgbClr val="000000"/>
                </a:solidFill>
                <a:latin typeface="Open Sauce Light"/>
              </a:rPr>
              <a:t>Conclusion</a:t>
            </a:r>
          </a:p>
          <a:p>
            <a:pPr marL="695197" lvl="1" indent="-347599">
              <a:lnSpc>
                <a:spcPts val="6278"/>
              </a:lnSpc>
              <a:buFont typeface="Arial"/>
              <a:buChar char="•"/>
            </a:pPr>
            <a:r>
              <a:rPr lang="en-US" sz="3219" spc="135">
                <a:solidFill>
                  <a:srgbClr val="000000"/>
                </a:solidFill>
                <a:latin typeface="Open Sauce Light"/>
              </a:rPr>
              <a:t>References</a:t>
            </a:r>
          </a:p>
        </p:txBody>
      </p:sp>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972800" y="7486840"/>
            <a:ext cx="7315200" cy="7182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1028700" y="2108971"/>
            <a:ext cx="16230600" cy="7149329"/>
          </a:xfrm>
          <a:prstGeom prst="rect">
            <a:avLst/>
          </a:prstGeom>
        </p:spPr>
        <p:txBody>
          <a:bodyPr lIns="0" tIns="0" rIns="0" bIns="0" rtlCol="0" anchor="t">
            <a:spAutoFit/>
          </a:bodyPr>
          <a:lstStyle/>
          <a:p>
            <a:pPr marL="568626" lvl="1" indent="-284313">
              <a:lnSpc>
                <a:spcPts val="5741"/>
              </a:lnSpc>
              <a:buFont typeface="Arial"/>
              <a:buChar char="•"/>
            </a:pPr>
            <a:r>
              <a:rPr lang="en-US" sz="2633" spc="52">
                <a:solidFill>
                  <a:srgbClr val="000000"/>
                </a:solidFill>
                <a:latin typeface="Open Sauce Light"/>
              </a:rPr>
              <a:t>  </a:t>
            </a:r>
            <a:r>
              <a:rPr lang="en-US" sz="2633" spc="52">
                <a:solidFill>
                  <a:srgbClr val="000000"/>
                </a:solidFill>
                <a:latin typeface="Open Sauce Light Bold"/>
              </a:rPr>
              <a:t>Categorical Cross-Entropy</a:t>
            </a:r>
          </a:p>
          <a:p>
            <a:pPr>
              <a:lnSpc>
                <a:spcPts val="5741"/>
              </a:lnSpc>
            </a:pPr>
            <a:r>
              <a:rPr lang="en-US" sz="2633" spc="52">
                <a:solidFill>
                  <a:srgbClr val="000000"/>
                </a:solidFill>
                <a:latin typeface="Open Sauce Light"/>
              </a:rPr>
              <a:t>When this loss function is used for multi-label classification, the gradients become more complex because the loss has a component for each positive class. In this case, since there are three classes, such as stages 1, 2, and 3 and the classification is multi-class, we used categorical cross-entropy.</a:t>
            </a:r>
          </a:p>
          <a:p>
            <a:pPr marL="568626" lvl="1" indent="-284313">
              <a:lnSpc>
                <a:spcPts val="5741"/>
              </a:lnSpc>
              <a:buFont typeface="Arial"/>
              <a:buChar char="•"/>
            </a:pPr>
            <a:r>
              <a:rPr lang="en-US" sz="2633" spc="52">
                <a:solidFill>
                  <a:srgbClr val="000000"/>
                </a:solidFill>
                <a:latin typeface="Open Sauce Light"/>
              </a:rPr>
              <a:t>  </a:t>
            </a:r>
            <a:r>
              <a:rPr lang="en-US" sz="2633" spc="52">
                <a:solidFill>
                  <a:srgbClr val="000000"/>
                </a:solidFill>
                <a:latin typeface="Open Sauce Light Bold"/>
              </a:rPr>
              <a:t>Residual Network</a:t>
            </a:r>
          </a:p>
          <a:p>
            <a:pPr>
              <a:lnSpc>
                <a:spcPts val="5741"/>
              </a:lnSpc>
            </a:pPr>
            <a:r>
              <a:rPr lang="en-US" sz="2633" spc="52">
                <a:solidFill>
                  <a:srgbClr val="000000"/>
                </a:solidFill>
                <a:latin typeface="Open Sauce Light"/>
              </a:rPr>
              <a:t>The network utilizes a residual mapping method, where it aims to understand the underlying mapping by fitting the residual difference between the original mapping and the input. </a:t>
            </a:r>
          </a:p>
          <a:p>
            <a:pPr>
              <a:lnSpc>
                <a:spcPts val="5741"/>
              </a:lnSpc>
            </a:pPr>
            <a:endParaRPr lang="en-US" sz="2633" spc="52">
              <a:solidFill>
                <a:srgbClr val="000000"/>
              </a:solidFill>
              <a:latin typeface="Open Sauce Light"/>
            </a:endParaRPr>
          </a:p>
          <a:p>
            <a:pPr>
              <a:lnSpc>
                <a:spcPts val="5741"/>
              </a:lnSpc>
            </a:pPr>
            <a:endParaRPr lang="en-US" sz="2633" spc="52">
              <a:solidFill>
                <a:srgbClr val="000000"/>
              </a:solidFill>
              <a:latin typeface="Open Sauce Light"/>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sp>
        <p:nvSpPr>
          <p:cNvPr id="6" name="TextBox 6"/>
          <p:cNvSpPr txBox="1"/>
          <p:nvPr/>
        </p:nvSpPr>
        <p:spPr>
          <a:xfrm>
            <a:off x="3676048" y="752454"/>
            <a:ext cx="1093590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TECHNIQUES UTILIZED</a:t>
            </a:r>
          </a:p>
        </p:txBody>
      </p:sp>
      <p:pic>
        <p:nvPicPr>
          <p:cNvPr id="7" name="Picture 3">
            <a:extLst>
              <a:ext uri="{FF2B5EF4-FFF2-40B4-BE49-F238E27FC236}">
                <a16:creationId xmlns:a16="http://schemas.microsoft.com/office/drawing/2014/main" id="{FB8D7D54-A058-D05E-5157-801F2CAFCFF0}"/>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806" t="-6968"/>
          <a:stretch/>
        </p:blipFill>
        <p:spPr>
          <a:xfrm>
            <a:off x="0" y="702152"/>
            <a:ext cx="741161" cy="930280"/>
          </a:xfrm>
          <a:prstGeom prst="rect">
            <a:avLst/>
          </a:prstGeom>
        </p:spPr>
      </p:pic>
      <p:sp>
        <p:nvSpPr>
          <p:cNvPr id="8" name="AutoShape 2">
            <a:extLst>
              <a:ext uri="{FF2B5EF4-FFF2-40B4-BE49-F238E27FC236}">
                <a16:creationId xmlns:a16="http://schemas.microsoft.com/office/drawing/2014/main" id="{6E9B9C18-34B9-6B51-833A-B02D63521608}"/>
              </a:ext>
            </a:extLst>
          </p:cNvPr>
          <p:cNvSpPr/>
          <p:nvPr/>
        </p:nvSpPr>
        <p:spPr>
          <a:xfrm>
            <a:off x="1" y="9258300"/>
            <a:ext cx="18288000" cy="1028700"/>
          </a:xfrm>
          <a:prstGeom prst="rect">
            <a:avLst/>
          </a:prstGeom>
          <a:solidFill>
            <a:srgbClr val="EDD8CD"/>
          </a:solid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1577340" y="2108971"/>
            <a:ext cx="15304770" cy="8597129"/>
          </a:xfrm>
          <a:prstGeom prst="rect">
            <a:avLst/>
          </a:prstGeom>
        </p:spPr>
        <p:txBody>
          <a:bodyPr lIns="0" tIns="0" rIns="0" bIns="0" rtlCol="0" anchor="t">
            <a:spAutoFit/>
          </a:bodyPr>
          <a:lstStyle/>
          <a:p>
            <a:pPr algn="just">
              <a:lnSpc>
                <a:spcPts val="5741"/>
              </a:lnSpc>
            </a:pPr>
            <a:r>
              <a:rPr lang="en-US" sz="2633" spc="52" dirty="0">
                <a:solidFill>
                  <a:srgbClr val="000000"/>
                </a:solidFill>
                <a:latin typeface="Open Sauce Light"/>
              </a:rPr>
              <a:t>a)    </a:t>
            </a:r>
            <a:r>
              <a:rPr lang="en-US" sz="2633" spc="52" dirty="0" err="1">
                <a:solidFill>
                  <a:srgbClr val="000000"/>
                </a:solidFill>
                <a:latin typeface="Open Sauce Light Bold"/>
              </a:rPr>
              <a:t>ReLU</a:t>
            </a:r>
            <a:endParaRPr lang="en-US" sz="2633" spc="52" dirty="0">
              <a:solidFill>
                <a:srgbClr val="000000"/>
              </a:solidFill>
              <a:latin typeface="Open Sauce Light Bold"/>
            </a:endParaRPr>
          </a:p>
          <a:p>
            <a:pPr algn="just">
              <a:lnSpc>
                <a:spcPts val="5741"/>
              </a:lnSpc>
            </a:pPr>
            <a:r>
              <a:rPr lang="en-US" sz="2633" spc="52" dirty="0">
                <a:solidFill>
                  <a:srgbClr val="000000"/>
                </a:solidFill>
                <a:latin typeface="Open Sauce Light"/>
              </a:rPr>
              <a:t>The </a:t>
            </a:r>
            <a:r>
              <a:rPr lang="en-US" sz="2633" spc="52" dirty="0" err="1">
                <a:solidFill>
                  <a:srgbClr val="000000"/>
                </a:solidFill>
                <a:latin typeface="Open Sauce Light"/>
              </a:rPr>
              <a:t>ReLU</a:t>
            </a:r>
            <a:r>
              <a:rPr lang="en-US" sz="2633" spc="52" dirty="0">
                <a:solidFill>
                  <a:srgbClr val="000000"/>
                </a:solidFill>
                <a:latin typeface="Open Sauce Light"/>
              </a:rPr>
              <a:t> (Rectified Linear Unit) outputs a value of zero for negative inputs and the input value itself for positive inputs. This function is widely used, making it a standard for many types of neural networks</a:t>
            </a:r>
          </a:p>
          <a:p>
            <a:pPr algn="just">
              <a:lnSpc>
                <a:spcPts val="5741"/>
              </a:lnSpc>
            </a:pPr>
            <a:r>
              <a:rPr lang="en-US" sz="2633" spc="52" dirty="0">
                <a:solidFill>
                  <a:srgbClr val="000000"/>
                </a:solidFill>
                <a:latin typeface="Open Sauce Light"/>
              </a:rPr>
              <a:t>b)   </a:t>
            </a:r>
            <a:r>
              <a:rPr lang="en-US" sz="2633" spc="52" dirty="0">
                <a:solidFill>
                  <a:srgbClr val="000000"/>
                </a:solidFill>
                <a:latin typeface="Open Sauce Light Bold"/>
              </a:rPr>
              <a:t> </a:t>
            </a:r>
            <a:r>
              <a:rPr lang="en-US" sz="2633" spc="52" dirty="0" err="1">
                <a:solidFill>
                  <a:srgbClr val="000000"/>
                </a:solidFill>
                <a:latin typeface="Open Sauce Light Bold"/>
              </a:rPr>
              <a:t>Softmax</a:t>
            </a:r>
            <a:endParaRPr lang="en-US" sz="2633" spc="52" dirty="0">
              <a:solidFill>
                <a:srgbClr val="000000"/>
              </a:solidFill>
              <a:latin typeface="Open Sauce Light Bold"/>
            </a:endParaRPr>
          </a:p>
          <a:p>
            <a:pPr algn="just">
              <a:lnSpc>
                <a:spcPts val="5741"/>
              </a:lnSpc>
            </a:pPr>
            <a:r>
              <a:rPr lang="en-US" sz="2633" spc="52" dirty="0">
                <a:solidFill>
                  <a:srgbClr val="000000"/>
                </a:solidFill>
                <a:latin typeface="Open Sauce Light"/>
              </a:rPr>
              <a:t>In the final layer of the network, we used the </a:t>
            </a:r>
            <a:r>
              <a:rPr lang="en-US" sz="2633" spc="52" dirty="0" err="1">
                <a:solidFill>
                  <a:srgbClr val="000000"/>
                </a:solidFill>
                <a:latin typeface="Open Sauce Light"/>
              </a:rPr>
              <a:t>softmax</a:t>
            </a:r>
            <a:r>
              <a:rPr lang="en-US" sz="2633" spc="52" dirty="0">
                <a:solidFill>
                  <a:srgbClr val="000000"/>
                </a:solidFill>
                <a:latin typeface="Open Sauce Light"/>
              </a:rPr>
              <a:t> activation function. It produces better results when there are multiple classes present. The </a:t>
            </a:r>
            <a:r>
              <a:rPr lang="en-US" sz="2633" spc="52" dirty="0" err="1">
                <a:solidFill>
                  <a:srgbClr val="000000"/>
                </a:solidFill>
                <a:latin typeface="Open Sauce Light"/>
              </a:rPr>
              <a:t>softmax</a:t>
            </a:r>
            <a:r>
              <a:rPr lang="en-US" sz="2633" spc="52" dirty="0">
                <a:solidFill>
                  <a:srgbClr val="000000"/>
                </a:solidFill>
                <a:latin typeface="Open Sauce Light"/>
              </a:rPr>
              <a:t> function helps to convert the probability scores into a normalized probability distribution, making it a preferred choice over other functions for this purpose.</a:t>
            </a:r>
          </a:p>
          <a:p>
            <a:pPr algn="just">
              <a:lnSpc>
                <a:spcPts val="5741"/>
              </a:lnSpc>
            </a:pPr>
            <a:endParaRPr lang="en-US" sz="2633" spc="52" dirty="0">
              <a:solidFill>
                <a:srgbClr val="000000"/>
              </a:solidFill>
              <a:latin typeface="Open Sauce Light"/>
            </a:endParaRPr>
          </a:p>
          <a:p>
            <a:pPr algn="just">
              <a:lnSpc>
                <a:spcPts val="5741"/>
              </a:lnSpc>
            </a:pPr>
            <a:endParaRPr lang="en-US" sz="2633" spc="52" dirty="0">
              <a:solidFill>
                <a:srgbClr val="000000"/>
              </a:solidFill>
              <a:latin typeface="Open Sauce Light"/>
            </a:endParaRPr>
          </a:p>
          <a:p>
            <a:pPr algn="just">
              <a:lnSpc>
                <a:spcPts val="5741"/>
              </a:lnSpc>
            </a:pPr>
            <a:endParaRPr lang="en-US" sz="2633" spc="52" dirty="0">
              <a:solidFill>
                <a:srgbClr val="000000"/>
              </a:solidFill>
              <a:latin typeface="Open Sauce Light"/>
            </a:endParaRPr>
          </a:p>
        </p:txBody>
      </p:sp>
      <p:sp>
        <p:nvSpPr>
          <p:cNvPr id="5" name="TextBox 5"/>
          <p:cNvSpPr txBox="1"/>
          <p:nvPr/>
        </p:nvSpPr>
        <p:spPr>
          <a:xfrm>
            <a:off x="3676048" y="752454"/>
            <a:ext cx="1093590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Activation Functions</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pic>
        <p:nvPicPr>
          <p:cNvPr id="7" name="Picture 3">
            <a:extLst>
              <a:ext uri="{FF2B5EF4-FFF2-40B4-BE49-F238E27FC236}">
                <a16:creationId xmlns:a16="http://schemas.microsoft.com/office/drawing/2014/main" id="{4A27CCDB-4480-8949-1566-FB2222AA5747}"/>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806" t="-6968"/>
          <a:stretch/>
        </p:blipFill>
        <p:spPr>
          <a:xfrm>
            <a:off x="0" y="702152"/>
            <a:ext cx="741161" cy="930280"/>
          </a:xfrm>
          <a:prstGeom prst="rect">
            <a:avLst/>
          </a:prstGeom>
        </p:spPr>
      </p:pic>
      <p:sp>
        <p:nvSpPr>
          <p:cNvPr id="8" name="AutoShape 2">
            <a:extLst>
              <a:ext uri="{FF2B5EF4-FFF2-40B4-BE49-F238E27FC236}">
                <a16:creationId xmlns:a16="http://schemas.microsoft.com/office/drawing/2014/main" id="{353198DF-2462-58EA-9CFA-85680CEEB5F1}"/>
              </a:ext>
            </a:extLst>
          </p:cNvPr>
          <p:cNvSpPr/>
          <p:nvPr/>
        </p:nvSpPr>
        <p:spPr>
          <a:xfrm>
            <a:off x="1" y="9258300"/>
            <a:ext cx="18288000" cy="1028700"/>
          </a:xfrm>
          <a:prstGeom prst="rect">
            <a:avLst/>
          </a:prstGeom>
          <a:solidFill>
            <a:srgbClr val="EDD8CD"/>
          </a:solid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1607015" y="1866950"/>
          <a:ext cx="15052999" cy="7254188"/>
        </p:xfrm>
        <a:graphic>
          <a:graphicData uri="http://schemas.openxmlformats.org/drawingml/2006/table">
            <a:tbl>
              <a:tblPr/>
              <a:tblGrid>
                <a:gridCol w="3639923">
                  <a:extLst>
                    <a:ext uri="{9D8B030D-6E8A-4147-A177-3AD203B41FA5}">
                      <a16:colId xmlns:a16="http://schemas.microsoft.com/office/drawing/2014/main" val="20000"/>
                    </a:ext>
                  </a:extLst>
                </a:gridCol>
                <a:gridCol w="11413076">
                  <a:extLst>
                    <a:ext uri="{9D8B030D-6E8A-4147-A177-3AD203B41FA5}">
                      <a16:colId xmlns:a16="http://schemas.microsoft.com/office/drawing/2014/main" val="20001"/>
                    </a:ext>
                  </a:extLst>
                </a:gridCol>
              </a:tblGrid>
              <a:tr h="1813547">
                <a:tc>
                  <a:txBody>
                    <a:bodyPr/>
                    <a:lstStyle/>
                    <a:p>
                      <a:pPr algn="ctr">
                        <a:lnSpc>
                          <a:spcPts val="2799"/>
                        </a:lnSpc>
                        <a:defRPr/>
                      </a:pPr>
                      <a:r>
                        <a:rPr lang="en-US" sz="1999">
                          <a:solidFill>
                            <a:srgbClr val="000000"/>
                          </a:solidFill>
                          <a:latin typeface="Open Sauce SemiBold"/>
                        </a:rPr>
                        <a:t>MODEL CHECKPOINT</a:t>
                      </a:r>
                      <a:endParaRPr lang="en-US" sz="1100"/>
                    </a:p>
                    <a:p>
                      <a:pPr algn="ctr">
                        <a:lnSpc>
                          <a:spcPts val="279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ECA0"/>
                    </a:solidFill>
                  </a:tcPr>
                </a:tc>
                <a:tc>
                  <a:txBody>
                    <a:bodyPr/>
                    <a:lstStyle/>
                    <a:p>
                      <a:pPr algn="ctr">
                        <a:lnSpc>
                          <a:spcPts val="2799"/>
                        </a:lnSpc>
                        <a:defRPr/>
                      </a:pPr>
                      <a:r>
                        <a:rPr lang="en-US" sz="1999">
                          <a:solidFill>
                            <a:srgbClr val="000000"/>
                          </a:solidFill>
                          <a:latin typeface="Open Sauce Light"/>
                        </a:rPr>
                        <a:t>The model checkpoint callback allows for flexibility in how the model is saved.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13547">
                <a:tc>
                  <a:txBody>
                    <a:bodyPr/>
                    <a:lstStyle/>
                    <a:p>
                      <a:pPr algn="ctr">
                        <a:lnSpc>
                          <a:spcPts val="2799"/>
                        </a:lnSpc>
                        <a:defRPr/>
                      </a:pPr>
                      <a:r>
                        <a:rPr lang="en-US" sz="1999">
                          <a:solidFill>
                            <a:srgbClr val="000000"/>
                          </a:solidFill>
                          <a:latin typeface="Open Sauce SemiBold"/>
                        </a:rPr>
                        <a:t>DROPOUTS</a:t>
                      </a:r>
                      <a:endParaRPr lang="en-US" sz="1100"/>
                    </a:p>
                    <a:p>
                      <a:pPr algn="ctr">
                        <a:lnSpc>
                          <a:spcPts val="279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ECA0"/>
                    </a:solidFill>
                  </a:tcPr>
                </a:tc>
                <a:tc>
                  <a:txBody>
                    <a:bodyPr/>
                    <a:lstStyle/>
                    <a:p>
                      <a:pPr algn="ctr">
                        <a:lnSpc>
                          <a:spcPts val="2799"/>
                        </a:lnSpc>
                        <a:defRPr/>
                      </a:pPr>
                      <a:r>
                        <a:rPr lang="en-US" sz="1999">
                          <a:solidFill>
                            <a:srgbClr val="000000"/>
                          </a:solidFill>
                          <a:latin typeface="Open Sauce Light"/>
                        </a:rPr>
                        <a:t>The model checkpoint callback allows for flexibility in how the model is saved.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13547">
                <a:tc>
                  <a:txBody>
                    <a:bodyPr/>
                    <a:lstStyle/>
                    <a:p>
                      <a:pPr algn="ctr">
                        <a:lnSpc>
                          <a:spcPts val="2799"/>
                        </a:lnSpc>
                        <a:defRPr/>
                      </a:pPr>
                      <a:r>
                        <a:rPr lang="en-US" sz="1999">
                          <a:solidFill>
                            <a:srgbClr val="000000"/>
                          </a:solidFill>
                          <a:latin typeface="Open Sauce SemiBold"/>
                        </a:rPr>
                        <a:t>ADAM OPTIMIZER</a:t>
                      </a:r>
                      <a:endParaRPr lang="en-US" sz="1100"/>
                    </a:p>
                    <a:p>
                      <a:pPr algn="ctr">
                        <a:lnSpc>
                          <a:spcPts val="279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ECA0"/>
                    </a:solidFill>
                  </a:tcPr>
                </a:tc>
                <a:tc>
                  <a:txBody>
                    <a:bodyPr/>
                    <a:lstStyle/>
                    <a:p>
                      <a:pPr algn="ctr">
                        <a:lnSpc>
                          <a:spcPts val="2799"/>
                        </a:lnSpc>
                        <a:defRPr/>
                      </a:pPr>
                      <a:r>
                        <a:rPr lang="en-US" sz="1999">
                          <a:solidFill>
                            <a:srgbClr val="000000"/>
                          </a:solidFill>
                          <a:latin typeface="Open Sauce Light"/>
                        </a:rPr>
                        <a:t>This technique helps to decrease the training time by efficiently adjusting the learning rate.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13547">
                <a:tc>
                  <a:txBody>
                    <a:bodyPr/>
                    <a:lstStyle/>
                    <a:p>
                      <a:pPr algn="ctr">
                        <a:lnSpc>
                          <a:spcPts val="2799"/>
                        </a:lnSpc>
                        <a:defRPr/>
                      </a:pPr>
                      <a:r>
                        <a:rPr lang="en-US" sz="1999">
                          <a:solidFill>
                            <a:srgbClr val="000000"/>
                          </a:solidFill>
                          <a:latin typeface="Open Sauce SemiBold"/>
                        </a:rPr>
                        <a:t>LEARNING RATE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ECA0"/>
                    </a:solidFill>
                  </a:tcPr>
                </a:tc>
                <a:tc>
                  <a:txBody>
                    <a:bodyPr/>
                    <a:lstStyle/>
                    <a:p>
                      <a:pPr algn="ctr">
                        <a:lnSpc>
                          <a:spcPts val="2799"/>
                        </a:lnSpc>
                        <a:defRPr/>
                      </a:pPr>
                      <a:r>
                        <a:rPr lang="en-US" sz="1999">
                          <a:solidFill>
                            <a:srgbClr val="000000"/>
                          </a:solidFill>
                          <a:latin typeface="Open Sauce Light"/>
                        </a:rPr>
                        <a:t>    A standard learning rate of 0.001 is used at the start of the training process, but we also adjusted it based on the validation loss that occurred after some epochs.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5"/>
          <p:cNvSpPr txBox="1"/>
          <p:nvPr/>
        </p:nvSpPr>
        <p:spPr>
          <a:xfrm>
            <a:off x="3676048" y="752454"/>
            <a:ext cx="1093590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Hyper Parameters</a:t>
            </a:r>
          </a:p>
        </p:txBody>
      </p:sp>
      <p:pic>
        <p:nvPicPr>
          <p:cNvPr id="6" name="Picture 3">
            <a:extLst>
              <a:ext uri="{FF2B5EF4-FFF2-40B4-BE49-F238E27FC236}">
                <a16:creationId xmlns:a16="http://schemas.microsoft.com/office/drawing/2014/main" id="{577AD150-79D6-8773-D53C-C76553FFCABB}"/>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806" t="-6968"/>
          <a:stretch/>
        </p:blipFill>
        <p:spPr>
          <a:xfrm>
            <a:off x="0" y="702152"/>
            <a:ext cx="741161" cy="930280"/>
          </a:xfrm>
          <a:prstGeom prst="rect">
            <a:avLst/>
          </a:prstGeom>
        </p:spPr>
      </p:pic>
      <p:sp>
        <p:nvSpPr>
          <p:cNvPr id="7" name="AutoShape 2">
            <a:extLst>
              <a:ext uri="{FF2B5EF4-FFF2-40B4-BE49-F238E27FC236}">
                <a16:creationId xmlns:a16="http://schemas.microsoft.com/office/drawing/2014/main" id="{72BEA9AE-5BD2-A85E-AEA2-BF86531FAB8F}"/>
              </a:ext>
            </a:extLst>
          </p:cNvPr>
          <p:cNvSpPr/>
          <p:nvPr/>
        </p:nvSpPr>
        <p:spPr>
          <a:xfrm>
            <a:off x="1" y="9258300"/>
            <a:ext cx="18288000" cy="1028700"/>
          </a:xfrm>
          <a:prstGeom prst="rect">
            <a:avLst/>
          </a:prstGeom>
          <a:solidFill>
            <a:srgbClr val="EDD8CD"/>
          </a:solid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456414" y="2008511"/>
            <a:ext cx="17375171" cy="8278489"/>
            <a:chOff x="0" y="0"/>
            <a:chExt cx="4576177" cy="2180343"/>
          </a:xfrm>
        </p:grpSpPr>
        <p:sp>
          <p:nvSpPr>
            <p:cNvPr id="3" name="Freeform 3"/>
            <p:cNvSpPr/>
            <p:nvPr/>
          </p:nvSpPr>
          <p:spPr>
            <a:xfrm>
              <a:off x="0" y="0"/>
              <a:ext cx="4576177" cy="2180343"/>
            </a:xfrm>
            <a:custGeom>
              <a:avLst/>
              <a:gdLst/>
              <a:ahLst/>
              <a:cxnLst/>
              <a:rect l="l" t="t" r="r" b="b"/>
              <a:pathLst>
                <a:path w="4576177" h="2180343">
                  <a:moveTo>
                    <a:pt x="22724" y="0"/>
                  </a:moveTo>
                  <a:lnTo>
                    <a:pt x="4553453" y="0"/>
                  </a:lnTo>
                  <a:cubicBezTo>
                    <a:pt x="4566003" y="0"/>
                    <a:pt x="4576177" y="10174"/>
                    <a:pt x="4576177" y="22724"/>
                  </a:cubicBezTo>
                  <a:lnTo>
                    <a:pt x="4576177" y="2157618"/>
                  </a:lnTo>
                  <a:cubicBezTo>
                    <a:pt x="4576177" y="2170169"/>
                    <a:pt x="4566003" y="2180343"/>
                    <a:pt x="4553453" y="2180343"/>
                  </a:cubicBezTo>
                  <a:lnTo>
                    <a:pt x="22724" y="2180343"/>
                  </a:lnTo>
                  <a:cubicBezTo>
                    <a:pt x="10174" y="2180343"/>
                    <a:pt x="0" y="2170169"/>
                    <a:pt x="0" y="2157618"/>
                  </a:cubicBezTo>
                  <a:lnTo>
                    <a:pt x="0" y="22724"/>
                  </a:lnTo>
                  <a:cubicBezTo>
                    <a:pt x="0" y="10174"/>
                    <a:pt x="10174" y="0"/>
                    <a:pt x="22724" y="0"/>
                  </a:cubicBezTo>
                  <a:close/>
                </a:path>
              </a:pathLst>
            </a:custGeom>
            <a:solidFill>
              <a:srgbClr val="FFECA0"/>
            </a:solidFill>
            <a:ln w="38100">
              <a:solidFill>
                <a:srgbClr val="FFECA0"/>
              </a:solidFill>
            </a:ln>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3500"/>
                </a:lnSpc>
              </a:pPr>
              <a:endParaRPr/>
            </a:p>
          </p:txBody>
        </p:sp>
      </p:grpSp>
      <p:pic>
        <p:nvPicPr>
          <p:cNvPr id="5" name="Picture 5"/>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50000" b="-7747"/>
          <a:stretch/>
        </p:blipFill>
        <p:spPr>
          <a:xfrm>
            <a:off x="17831587" y="8102371"/>
            <a:ext cx="456413" cy="937049"/>
          </a:xfrm>
          <a:prstGeom prst="rect">
            <a:avLst/>
          </a:prstGeom>
        </p:spPr>
      </p:pic>
      <p:pic>
        <p:nvPicPr>
          <p:cNvPr id="8" name="Picture 8"/>
          <p:cNvPicPr>
            <a:picLocks noChangeAspect="1"/>
          </p:cNvPicPr>
          <p:nvPr/>
        </p:nvPicPr>
        <p:blipFill>
          <a:blip r:embed="rId4"/>
          <a:srcRect/>
          <a:stretch>
            <a:fillRect/>
          </a:stretch>
        </p:blipFill>
        <p:spPr>
          <a:xfrm>
            <a:off x="4973052" y="2382043"/>
            <a:ext cx="3995440" cy="3113855"/>
          </a:xfrm>
          <a:prstGeom prst="rect">
            <a:avLst/>
          </a:prstGeom>
        </p:spPr>
      </p:pic>
      <p:pic>
        <p:nvPicPr>
          <p:cNvPr id="9" name="Picture 9"/>
          <p:cNvPicPr>
            <a:picLocks noChangeAspect="1"/>
          </p:cNvPicPr>
          <p:nvPr/>
        </p:nvPicPr>
        <p:blipFill>
          <a:blip r:embed="rId5"/>
          <a:srcRect r="2875"/>
          <a:stretch>
            <a:fillRect/>
          </a:stretch>
        </p:blipFill>
        <p:spPr>
          <a:xfrm>
            <a:off x="4973052" y="5495898"/>
            <a:ext cx="3995440" cy="3186698"/>
          </a:xfrm>
          <a:prstGeom prst="rect">
            <a:avLst/>
          </a:prstGeom>
        </p:spPr>
      </p:pic>
      <p:pic>
        <p:nvPicPr>
          <p:cNvPr id="10" name="Picture 10"/>
          <p:cNvPicPr>
            <a:picLocks noChangeAspect="1"/>
          </p:cNvPicPr>
          <p:nvPr/>
        </p:nvPicPr>
        <p:blipFill>
          <a:blip r:embed="rId6"/>
          <a:srcRect l="853" r="853"/>
          <a:stretch>
            <a:fillRect/>
          </a:stretch>
        </p:blipFill>
        <p:spPr>
          <a:xfrm>
            <a:off x="705392" y="2382043"/>
            <a:ext cx="4043968" cy="3167902"/>
          </a:xfrm>
          <a:prstGeom prst="rect">
            <a:avLst/>
          </a:prstGeom>
        </p:spPr>
      </p:pic>
      <p:pic>
        <p:nvPicPr>
          <p:cNvPr id="11" name="Picture 11"/>
          <p:cNvPicPr>
            <a:picLocks noChangeAspect="1"/>
          </p:cNvPicPr>
          <p:nvPr/>
        </p:nvPicPr>
        <p:blipFill>
          <a:blip r:embed="rId7"/>
          <a:srcRect/>
          <a:stretch>
            <a:fillRect/>
          </a:stretch>
        </p:blipFill>
        <p:spPr>
          <a:xfrm>
            <a:off x="705392" y="5549945"/>
            <a:ext cx="4043968" cy="3132651"/>
          </a:xfrm>
          <a:prstGeom prst="rect">
            <a:avLst/>
          </a:prstGeom>
        </p:spPr>
      </p:pic>
      <p:pic>
        <p:nvPicPr>
          <p:cNvPr id="12" name="Picture 12"/>
          <p:cNvPicPr>
            <a:picLocks noChangeAspect="1"/>
          </p:cNvPicPr>
          <p:nvPr/>
        </p:nvPicPr>
        <p:blipFill>
          <a:blip r:embed="rId6"/>
          <a:srcRect/>
          <a:stretch>
            <a:fillRect/>
          </a:stretch>
        </p:blipFill>
        <p:spPr>
          <a:xfrm>
            <a:off x="13585619" y="2382043"/>
            <a:ext cx="3995440" cy="3076489"/>
          </a:xfrm>
          <a:prstGeom prst="rect">
            <a:avLst/>
          </a:prstGeom>
        </p:spPr>
      </p:pic>
      <p:pic>
        <p:nvPicPr>
          <p:cNvPr id="13" name="Picture 13"/>
          <p:cNvPicPr>
            <a:picLocks noChangeAspect="1"/>
          </p:cNvPicPr>
          <p:nvPr/>
        </p:nvPicPr>
        <p:blipFill>
          <a:blip r:embed="rId7"/>
          <a:srcRect l="2288" r="2288"/>
          <a:stretch>
            <a:fillRect/>
          </a:stretch>
        </p:blipFill>
        <p:spPr>
          <a:xfrm>
            <a:off x="13585619" y="5458532"/>
            <a:ext cx="3971468" cy="3224065"/>
          </a:xfrm>
          <a:prstGeom prst="rect">
            <a:avLst/>
          </a:prstGeom>
        </p:spPr>
      </p:pic>
      <p:pic>
        <p:nvPicPr>
          <p:cNvPr id="14" name="Picture 14"/>
          <p:cNvPicPr>
            <a:picLocks noChangeAspect="1"/>
          </p:cNvPicPr>
          <p:nvPr/>
        </p:nvPicPr>
        <p:blipFill>
          <a:blip r:embed="rId8"/>
          <a:srcRect/>
          <a:stretch>
            <a:fillRect/>
          </a:stretch>
        </p:blipFill>
        <p:spPr>
          <a:xfrm>
            <a:off x="9192184" y="2382043"/>
            <a:ext cx="4140082" cy="3207106"/>
          </a:xfrm>
          <a:prstGeom prst="rect">
            <a:avLst/>
          </a:prstGeom>
        </p:spPr>
      </p:pic>
      <p:pic>
        <p:nvPicPr>
          <p:cNvPr id="15" name="Picture 15"/>
          <p:cNvPicPr>
            <a:picLocks noChangeAspect="1"/>
          </p:cNvPicPr>
          <p:nvPr/>
        </p:nvPicPr>
        <p:blipFill>
          <a:blip r:embed="rId9"/>
          <a:srcRect b="1001"/>
          <a:stretch>
            <a:fillRect/>
          </a:stretch>
        </p:blipFill>
        <p:spPr>
          <a:xfrm>
            <a:off x="9192979" y="5589149"/>
            <a:ext cx="4139287" cy="3093447"/>
          </a:xfrm>
          <a:prstGeom prst="rect">
            <a:avLst/>
          </a:prstGeom>
        </p:spPr>
      </p:pic>
      <p:sp>
        <p:nvSpPr>
          <p:cNvPr id="16" name="TextBox 16"/>
          <p:cNvSpPr txBox="1"/>
          <p:nvPr/>
        </p:nvSpPr>
        <p:spPr>
          <a:xfrm>
            <a:off x="3676048" y="634044"/>
            <a:ext cx="10935904" cy="884561"/>
          </a:xfrm>
          <a:prstGeom prst="rect">
            <a:avLst/>
          </a:prstGeom>
        </p:spPr>
        <p:txBody>
          <a:bodyPr lIns="0" tIns="0" rIns="0" bIns="0" rtlCol="0" anchor="t">
            <a:spAutoFit/>
          </a:bodyPr>
          <a:lstStyle/>
          <a:p>
            <a:pPr algn="ctr">
              <a:lnSpc>
                <a:spcPts val="6755"/>
              </a:lnSpc>
            </a:pPr>
            <a:r>
              <a:rPr lang="en-US" sz="6433">
                <a:solidFill>
                  <a:srgbClr val="000000"/>
                </a:solidFill>
                <a:latin typeface="Open Sauce SemiBold"/>
              </a:rPr>
              <a:t>RESULTS</a:t>
            </a:r>
          </a:p>
        </p:txBody>
      </p:sp>
      <p:sp>
        <p:nvSpPr>
          <p:cNvPr id="17" name="TextBox 17"/>
          <p:cNvSpPr txBox="1"/>
          <p:nvPr/>
        </p:nvSpPr>
        <p:spPr>
          <a:xfrm>
            <a:off x="925365" y="8802966"/>
            <a:ext cx="3604021" cy="271435"/>
          </a:xfrm>
          <a:prstGeom prst="rect">
            <a:avLst/>
          </a:prstGeom>
        </p:spPr>
        <p:txBody>
          <a:bodyPr lIns="0" tIns="0" rIns="0" bIns="0" rtlCol="0" anchor="t">
            <a:spAutoFit/>
          </a:bodyPr>
          <a:lstStyle/>
          <a:p>
            <a:pPr algn="ctr">
              <a:lnSpc>
                <a:spcPts val="2066"/>
              </a:lnSpc>
              <a:spcBef>
                <a:spcPct val="0"/>
              </a:spcBef>
            </a:pPr>
            <a:r>
              <a:rPr lang="en-US" sz="1968" dirty="0">
                <a:solidFill>
                  <a:srgbClr val="000000"/>
                </a:solidFill>
                <a:latin typeface="Open Sauce SemiBold"/>
              </a:rPr>
              <a:t>  Google Net                              </a:t>
            </a:r>
          </a:p>
        </p:txBody>
      </p:sp>
      <p:sp>
        <p:nvSpPr>
          <p:cNvPr id="18" name="TextBox 18"/>
          <p:cNvSpPr txBox="1"/>
          <p:nvPr/>
        </p:nvSpPr>
        <p:spPr>
          <a:xfrm>
            <a:off x="5878170" y="8839493"/>
            <a:ext cx="10768905" cy="269304"/>
          </a:xfrm>
          <a:prstGeom prst="rect">
            <a:avLst/>
          </a:prstGeom>
        </p:spPr>
        <p:txBody>
          <a:bodyPr lIns="0" tIns="0" rIns="0" bIns="0" rtlCol="0" anchor="t">
            <a:spAutoFit/>
          </a:bodyPr>
          <a:lstStyle/>
          <a:p>
            <a:pPr algn="ctr">
              <a:lnSpc>
                <a:spcPts val="2100"/>
              </a:lnSpc>
              <a:spcBef>
                <a:spcPct val="0"/>
              </a:spcBef>
            </a:pPr>
            <a:r>
              <a:rPr lang="en-US" sz="2000" dirty="0">
                <a:solidFill>
                  <a:srgbClr val="000000"/>
                </a:solidFill>
                <a:latin typeface="Open Sauce SemiBold"/>
              </a:rPr>
              <a:t>    VGG16                                               </a:t>
            </a:r>
            <a:r>
              <a:rPr lang="en-US" sz="2000" dirty="0" err="1">
                <a:solidFill>
                  <a:srgbClr val="000000"/>
                </a:solidFill>
                <a:latin typeface="Open Sauce SemiBold"/>
              </a:rPr>
              <a:t>MobileNet</a:t>
            </a:r>
            <a:r>
              <a:rPr lang="en-US" sz="2000" dirty="0">
                <a:solidFill>
                  <a:srgbClr val="000000"/>
                </a:solidFill>
                <a:latin typeface="Open Sauce SemiBold"/>
              </a:rPr>
              <a:t>                                    EfficientNetV2L</a:t>
            </a:r>
          </a:p>
        </p:txBody>
      </p:sp>
      <p:pic>
        <p:nvPicPr>
          <p:cNvPr id="19" name="Picture 3">
            <a:extLst>
              <a:ext uri="{FF2B5EF4-FFF2-40B4-BE49-F238E27FC236}">
                <a16:creationId xmlns:a16="http://schemas.microsoft.com/office/drawing/2014/main" id="{6EFBFBA4-9120-5EB9-F612-23FE864689EC}"/>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806" t="-6968"/>
          <a:stretch/>
        </p:blipFill>
        <p:spPr>
          <a:xfrm>
            <a:off x="0" y="702152"/>
            <a:ext cx="741161" cy="930280"/>
          </a:xfrm>
          <a:prstGeom prst="rect">
            <a:avLst/>
          </a:prstGeom>
        </p:spPr>
      </p:pic>
      <p:sp>
        <p:nvSpPr>
          <p:cNvPr id="20" name="AutoShape 2">
            <a:extLst>
              <a:ext uri="{FF2B5EF4-FFF2-40B4-BE49-F238E27FC236}">
                <a16:creationId xmlns:a16="http://schemas.microsoft.com/office/drawing/2014/main" id="{21F95648-3584-9470-8185-F688DC05B241}"/>
              </a:ext>
            </a:extLst>
          </p:cNvPr>
          <p:cNvSpPr/>
          <p:nvPr/>
        </p:nvSpPr>
        <p:spPr>
          <a:xfrm>
            <a:off x="1" y="9258300"/>
            <a:ext cx="18288000" cy="1028700"/>
          </a:xfrm>
          <a:prstGeom prst="rect">
            <a:avLst/>
          </a:prstGeom>
          <a:solidFill>
            <a:srgbClr val="EDD8CD"/>
          </a:solid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AutoShape 4"/>
          <p:cNvSpPr/>
          <p:nvPr/>
        </p:nvSpPr>
        <p:spPr>
          <a:xfrm>
            <a:off x="-1" y="9258300"/>
            <a:ext cx="18257521" cy="1028700"/>
          </a:xfrm>
          <a:prstGeom prst="rect">
            <a:avLst/>
          </a:prstGeom>
          <a:solidFill>
            <a:srgbClr val="EDD8CD"/>
          </a:solidFill>
        </p:spPr>
      </p:sp>
      <p:pic>
        <p:nvPicPr>
          <p:cNvPr id="5" name="Picture 5"/>
          <p:cNvPicPr>
            <a:picLocks noChangeAspect="1"/>
          </p:cNvPicPr>
          <p:nvPr/>
        </p:nvPicPr>
        <p:blipFill>
          <a:blip r:embed="rId2"/>
          <a:srcRect/>
          <a:stretch>
            <a:fillRect/>
          </a:stretch>
        </p:blipFill>
        <p:spPr>
          <a:xfrm>
            <a:off x="2358460" y="3428034"/>
            <a:ext cx="13725455" cy="3937478"/>
          </a:xfrm>
          <a:prstGeom prst="rect">
            <a:avLst/>
          </a:prstGeom>
        </p:spPr>
      </p:pic>
      <p:sp>
        <p:nvSpPr>
          <p:cNvPr id="6" name="TextBox 6"/>
          <p:cNvSpPr txBox="1"/>
          <p:nvPr/>
        </p:nvSpPr>
        <p:spPr>
          <a:xfrm>
            <a:off x="3676048" y="634044"/>
            <a:ext cx="10935904" cy="884561"/>
          </a:xfrm>
          <a:prstGeom prst="rect">
            <a:avLst/>
          </a:prstGeom>
        </p:spPr>
        <p:txBody>
          <a:bodyPr lIns="0" tIns="0" rIns="0" bIns="0" rtlCol="0" anchor="t">
            <a:spAutoFit/>
          </a:bodyPr>
          <a:lstStyle/>
          <a:p>
            <a:pPr algn="ctr">
              <a:lnSpc>
                <a:spcPts val="6755"/>
              </a:lnSpc>
            </a:pPr>
            <a:r>
              <a:rPr lang="en-US" sz="6433">
                <a:solidFill>
                  <a:srgbClr val="000000"/>
                </a:solidFill>
                <a:latin typeface="Open Sauce SemiBold"/>
              </a:rPr>
              <a:t>Accuracies</a:t>
            </a:r>
          </a:p>
        </p:txBody>
      </p:sp>
      <p:pic>
        <p:nvPicPr>
          <p:cNvPr id="7" name="Picture 3">
            <a:extLst>
              <a:ext uri="{FF2B5EF4-FFF2-40B4-BE49-F238E27FC236}">
                <a16:creationId xmlns:a16="http://schemas.microsoft.com/office/drawing/2014/main" id="{E712A868-A63D-6BC2-AEA9-EA941EBC6F5B}"/>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8806" t="-6968"/>
          <a:stretch/>
        </p:blipFill>
        <p:spPr>
          <a:xfrm>
            <a:off x="0" y="702152"/>
            <a:ext cx="741161" cy="930280"/>
          </a:xfrm>
          <a:prstGeom prst="rect">
            <a:avLst/>
          </a:prstGeom>
        </p:spPr>
      </p:pic>
      <p:pic>
        <p:nvPicPr>
          <p:cNvPr id="8" name="Picture 3">
            <a:extLst>
              <a:ext uri="{FF2B5EF4-FFF2-40B4-BE49-F238E27FC236}">
                <a16:creationId xmlns:a16="http://schemas.microsoft.com/office/drawing/2014/main" id="{F1264D09-4EBB-521C-2F44-68220F9EA83C}"/>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8806" t="-6968"/>
          <a:stretch/>
        </p:blipFill>
        <p:spPr>
          <a:xfrm>
            <a:off x="17516359" y="7869626"/>
            <a:ext cx="741161" cy="9302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pic>
        <p:nvPicPr>
          <p:cNvPr id="5" name="Picture 5"/>
          <p:cNvPicPr>
            <a:picLocks noChangeAspect="1"/>
          </p:cNvPicPr>
          <p:nvPr/>
        </p:nvPicPr>
        <p:blipFill>
          <a:blip r:embed="rId4"/>
          <a:srcRect/>
          <a:stretch>
            <a:fillRect/>
          </a:stretch>
        </p:blipFill>
        <p:spPr>
          <a:xfrm>
            <a:off x="662059" y="2694850"/>
            <a:ext cx="10292293" cy="4897300"/>
          </a:xfrm>
          <a:prstGeom prst="rect">
            <a:avLst/>
          </a:prstGeom>
        </p:spPr>
      </p:pic>
      <p:pic>
        <p:nvPicPr>
          <p:cNvPr id="6" name="Picture 6"/>
          <p:cNvPicPr>
            <a:picLocks noChangeAspect="1"/>
          </p:cNvPicPr>
          <p:nvPr/>
        </p:nvPicPr>
        <p:blipFill>
          <a:blip r:embed="rId5"/>
          <a:srcRect l="2166" r="2166"/>
          <a:stretch>
            <a:fillRect/>
          </a:stretch>
        </p:blipFill>
        <p:spPr>
          <a:xfrm>
            <a:off x="11347526" y="2694850"/>
            <a:ext cx="6528852" cy="4897300"/>
          </a:xfrm>
          <a:prstGeom prst="rect">
            <a:avLst/>
          </a:prstGeom>
        </p:spPr>
      </p:pic>
      <p:sp>
        <p:nvSpPr>
          <p:cNvPr id="7" name="TextBox 7"/>
          <p:cNvSpPr txBox="1"/>
          <p:nvPr/>
        </p:nvSpPr>
        <p:spPr>
          <a:xfrm>
            <a:off x="3676048" y="752454"/>
            <a:ext cx="7884094" cy="930281"/>
          </a:xfrm>
          <a:prstGeom prst="rect">
            <a:avLst/>
          </a:prstGeom>
        </p:spPr>
        <p:txBody>
          <a:bodyPr lIns="0" tIns="0" rIns="0" bIns="0" rtlCol="0" anchor="t">
            <a:spAutoFit/>
          </a:bodyPr>
          <a:lstStyle/>
          <a:p>
            <a:pPr marL="1475384" lvl="1" indent="-737692" algn="ctr">
              <a:lnSpc>
                <a:spcPts val="7175"/>
              </a:lnSpc>
              <a:buFont typeface="Arial"/>
              <a:buChar char="•"/>
            </a:pPr>
            <a:r>
              <a:rPr lang="en-US" sz="6833">
                <a:solidFill>
                  <a:srgbClr val="000000"/>
                </a:solidFill>
                <a:latin typeface="Open Sauce SemiBold"/>
              </a:rPr>
              <a:t>GoogleNet</a:t>
            </a:r>
          </a:p>
        </p:txBody>
      </p:sp>
      <p:pic>
        <p:nvPicPr>
          <p:cNvPr id="8" name="Picture 3">
            <a:extLst>
              <a:ext uri="{FF2B5EF4-FFF2-40B4-BE49-F238E27FC236}">
                <a16:creationId xmlns:a16="http://schemas.microsoft.com/office/drawing/2014/main" id="{B484E692-E88A-009D-9B7D-D1762A588003}"/>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18806" t="-6968"/>
          <a:stretch/>
        </p:blipFill>
        <p:spPr>
          <a:xfrm>
            <a:off x="0" y="702152"/>
            <a:ext cx="741161" cy="930280"/>
          </a:xfrm>
          <a:prstGeom prst="rect">
            <a:avLst/>
          </a:prstGeom>
        </p:spPr>
      </p:pic>
      <p:sp>
        <p:nvSpPr>
          <p:cNvPr id="9" name="AutoShape 2">
            <a:extLst>
              <a:ext uri="{FF2B5EF4-FFF2-40B4-BE49-F238E27FC236}">
                <a16:creationId xmlns:a16="http://schemas.microsoft.com/office/drawing/2014/main" id="{0CD13BC4-E59C-3827-5809-4187F1B53A3C}"/>
              </a:ext>
            </a:extLst>
          </p:cNvPr>
          <p:cNvSpPr/>
          <p:nvPr/>
        </p:nvSpPr>
        <p:spPr>
          <a:xfrm>
            <a:off x="1" y="9258300"/>
            <a:ext cx="18288000" cy="1028700"/>
          </a:xfrm>
          <a:prstGeom prst="rect">
            <a:avLst/>
          </a:prstGeom>
          <a:solidFill>
            <a:srgbClr val="EDD8CD"/>
          </a:solid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pic>
        <p:nvPicPr>
          <p:cNvPr id="5" name="Picture 5"/>
          <p:cNvPicPr>
            <a:picLocks noChangeAspect="1"/>
          </p:cNvPicPr>
          <p:nvPr/>
        </p:nvPicPr>
        <p:blipFill>
          <a:blip r:embed="rId4"/>
          <a:srcRect/>
          <a:stretch>
            <a:fillRect/>
          </a:stretch>
        </p:blipFill>
        <p:spPr>
          <a:xfrm>
            <a:off x="629955" y="2675477"/>
            <a:ext cx="10324397" cy="4936045"/>
          </a:xfrm>
          <a:prstGeom prst="rect">
            <a:avLst/>
          </a:prstGeom>
        </p:spPr>
      </p:pic>
      <p:pic>
        <p:nvPicPr>
          <p:cNvPr id="6" name="Picture 6"/>
          <p:cNvPicPr>
            <a:picLocks noChangeAspect="1"/>
          </p:cNvPicPr>
          <p:nvPr/>
        </p:nvPicPr>
        <p:blipFill>
          <a:blip r:embed="rId5"/>
          <a:srcRect l="2448" r="2448"/>
          <a:stretch>
            <a:fillRect/>
          </a:stretch>
        </p:blipFill>
        <p:spPr>
          <a:xfrm>
            <a:off x="11251532" y="2675477"/>
            <a:ext cx="6707257" cy="4936045"/>
          </a:xfrm>
          <a:prstGeom prst="rect">
            <a:avLst/>
          </a:prstGeom>
        </p:spPr>
      </p:pic>
      <p:sp>
        <p:nvSpPr>
          <p:cNvPr id="7" name="TextBox 7"/>
          <p:cNvSpPr txBox="1"/>
          <p:nvPr/>
        </p:nvSpPr>
        <p:spPr>
          <a:xfrm>
            <a:off x="3367438" y="784839"/>
            <a:ext cx="788409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2.      VGG16</a:t>
            </a:r>
          </a:p>
        </p:txBody>
      </p:sp>
      <p:pic>
        <p:nvPicPr>
          <p:cNvPr id="8" name="Picture 3">
            <a:extLst>
              <a:ext uri="{FF2B5EF4-FFF2-40B4-BE49-F238E27FC236}">
                <a16:creationId xmlns:a16="http://schemas.microsoft.com/office/drawing/2014/main" id="{5A127EE4-42F3-372C-0B2E-4BB379EBB48E}"/>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18806" t="-6968"/>
          <a:stretch/>
        </p:blipFill>
        <p:spPr>
          <a:xfrm>
            <a:off x="0" y="702152"/>
            <a:ext cx="741161" cy="930280"/>
          </a:xfrm>
          <a:prstGeom prst="rect">
            <a:avLst/>
          </a:prstGeom>
        </p:spPr>
      </p:pic>
      <p:sp>
        <p:nvSpPr>
          <p:cNvPr id="9" name="AutoShape 2">
            <a:extLst>
              <a:ext uri="{FF2B5EF4-FFF2-40B4-BE49-F238E27FC236}">
                <a16:creationId xmlns:a16="http://schemas.microsoft.com/office/drawing/2014/main" id="{78CDB1D0-774A-6F0E-0332-C24E7358BF0B}"/>
              </a:ext>
            </a:extLst>
          </p:cNvPr>
          <p:cNvSpPr/>
          <p:nvPr/>
        </p:nvSpPr>
        <p:spPr>
          <a:xfrm>
            <a:off x="1" y="9258300"/>
            <a:ext cx="18288000" cy="1028700"/>
          </a:xfrm>
          <a:prstGeom prst="rect">
            <a:avLst/>
          </a:prstGeom>
          <a:solidFill>
            <a:srgbClr val="EDD8CD"/>
          </a:solidFill>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pic>
        <p:nvPicPr>
          <p:cNvPr id="5" name="Picture 5"/>
          <p:cNvPicPr>
            <a:picLocks noChangeAspect="1"/>
          </p:cNvPicPr>
          <p:nvPr/>
        </p:nvPicPr>
        <p:blipFill>
          <a:blip r:embed="rId4"/>
          <a:srcRect/>
          <a:stretch>
            <a:fillRect/>
          </a:stretch>
        </p:blipFill>
        <p:spPr>
          <a:xfrm>
            <a:off x="674157" y="2673453"/>
            <a:ext cx="10280195" cy="4940094"/>
          </a:xfrm>
          <a:prstGeom prst="rect">
            <a:avLst/>
          </a:prstGeom>
        </p:spPr>
      </p:pic>
      <p:pic>
        <p:nvPicPr>
          <p:cNvPr id="6" name="Picture 6"/>
          <p:cNvPicPr>
            <a:picLocks noChangeAspect="1"/>
          </p:cNvPicPr>
          <p:nvPr/>
        </p:nvPicPr>
        <p:blipFill>
          <a:blip r:embed="rId5"/>
          <a:srcRect l="4021" r="4021"/>
          <a:stretch>
            <a:fillRect/>
          </a:stretch>
        </p:blipFill>
        <p:spPr>
          <a:xfrm>
            <a:off x="11291700" y="2673453"/>
            <a:ext cx="6431993" cy="4940094"/>
          </a:xfrm>
          <a:prstGeom prst="rect">
            <a:avLst/>
          </a:prstGeom>
        </p:spPr>
      </p:pic>
      <p:sp>
        <p:nvSpPr>
          <p:cNvPr id="7" name="TextBox 7"/>
          <p:cNvSpPr txBox="1"/>
          <p:nvPr/>
        </p:nvSpPr>
        <p:spPr>
          <a:xfrm>
            <a:off x="3881788" y="867529"/>
            <a:ext cx="788409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3.     MobileNet</a:t>
            </a:r>
          </a:p>
        </p:txBody>
      </p:sp>
      <p:pic>
        <p:nvPicPr>
          <p:cNvPr id="8" name="Picture 3">
            <a:extLst>
              <a:ext uri="{FF2B5EF4-FFF2-40B4-BE49-F238E27FC236}">
                <a16:creationId xmlns:a16="http://schemas.microsoft.com/office/drawing/2014/main" id="{64DC66CB-1665-5899-1F26-2DEBCC08E02C}"/>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18806" t="-6968"/>
          <a:stretch/>
        </p:blipFill>
        <p:spPr>
          <a:xfrm>
            <a:off x="0" y="702152"/>
            <a:ext cx="741161" cy="930280"/>
          </a:xfrm>
          <a:prstGeom prst="rect">
            <a:avLst/>
          </a:prstGeom>
        </p:spPr>
      </p:pic>
      <p:sp>
        <p:nvSpPr>
          <p:cNvPr id="9" name="AutoShape 2">
            <a:extLst>
              <a:ext uri="{FF2B5EF4-FFF2-40B4-BE49-F238E27FC236}">
                <a16:creationId xmlns:a16="http://schemas.microsoft.com/office/drawing/2014/main" id="{8288C0B6-BDE3-A72C-E611-64CF3D527F3D}"/>
              </a:ext>
            </a:extLst>
          </p:cNvPr>
          <p:cNvSpPr/>
          <p:nvPr/>
        </p:nvSpPr>
        <p:spPr>
          <a:xfrm>
            <a:off x="1" y="9258300"/>
            <a:ext cx="18288000" cy="1028700"/>
          </a:xfrm>
          <a:prstGeom prst="rect">
            <a:avLst/>
          </a:prstGeom>
          <a:solidFill>
            <a:srgbClr val="EDD8CD"/>
          </a:solidFill>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pic>
        <p:nvPicPr>
          <p:cNvPr id="5" name="Picture 5"/>
          <p:cNvPicPr>
            <a:picLocks noChangeAspect="1"/>
          </p:cNvPicPr>
          <p:nvPr/>
        </p:nvPicPr>
        <p:blipFill>
          <a:blip r:embed="rId4"/>
          <a:srcRect/>
          <a:stretch>
            <a:fillRect/>
          </a:stretch>
        </p:blipFill>
        <p:spPr>
          <a:xfrm>
            <a:off x="741161" y="2781736"/>
            <a:ext cx="10628321" cy="4832841"/>
          </a:xfrm>
          <a:prstGeom prst="rect">
            <a:avLst/>
          </a:prstGeom>
        </p:spPr>
      </p:pic>
      <p:pic>
        <p:nvPicPr>
          <p:cNvPr id="6" name="Picture 6"/>
          <p:cNvPicPr>
            <a:picLocks noChangeAspect="1"/>
          </p:cNvPicPr>
          <p:nvPr/>
        </p:nvPicPr>
        <p:blipFill>
          <a:blip r:embed="rId5"/>
          <a:srcRect l="6260" r="6260"/>
          <a:stretch>
            <a:fillRect/>
          </a:stretch>
        </p:blipFill>
        <p:spPr>
          <a:xfrm>
            <a:off x="11666060" y="2781736"/>
            <a:ext cx="6028133" cy="4832841"/>
          </a:xfrm>
          <a:prstGeom prst="rect">
            <a:avLst/>
          </a:prstGeom>
        </p:spPr>
      </p:pic>
      <p:sp>
        <p:nvSpPr>
          <p:cNvPr id="7" name="TextBox 7"/>
          <p:cNvSpPr txBox="1"/>
          <p:nvPr/>
        </p:nvSpPr>
        <p:spPr>
          <a:xfrm>
            <a:off x="4008929" y="946580"/>
            <a:ext cx="9152824" cy="1835156"/>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4.   EfficientNetV2L</a:t>
            </a:r>
          </a:p>
          <a:p>
            <a:pPr algn="ctr">
              <a:lnSpc>
                <a:spcPts val="7175"/>
              </a:lnSpc>
            </a:pPr>
            <a:endParaRPr lang="en-US" sz="6833">
              <a:solidFill>
                <a:srgbClr val="000000"/>
              </a:solidFill>
              <a:latin typeface="Open Sauce SemiBold"/>
            </a:endParaRPr>
          </a:p>
        </p:txBody>
      </p:sp>
      <p:pic>
        <p:nvPicPr>
          <p:cNvPr id="8" name="Picture 3">
            <a:extLst>
              <a:ext uri="{FF2B5EF4-FFF2-40B4-BE49-F238E27FC236}">
                <a16:creationId xmlns:a16="http://schemas.microsoft.com/office/drawing/2014/main" id="{ED62BE1B-2C22-D55A-CFCD-728F67234BF2}"/>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18806" t="-6968"/>
          <a:stretch/>
        </p:blipFill>
        <p:spPr>
          <a:xfrm>
            <a:off x="0" y="702152"/>
            <a:ext cx="741161" cy="930280"/>
          </a:xfrm>
          <a:prstGeom prst="rect">
            <a:avLst/>
          </a:prstGeom>
        </p:spPr>
      </p:pic>
      <p:sp>
        <p:nvSpPr>
          <p:cNvPr id="9" name="AutoShape 2">
            <a:extLst>
              <a:ext uri="{FF2B5EF4-FFF2-40B4-BE49-F238E27FC236}">
                <a16:creationId xmlns:a16="http://schemas.microsoft.com/office/drawing/2014/main" id="{C30761D8-CC14-5770-EE60-3E5DC48BBD3D}"/>
              </a:ext>
            </a:extLst>
          </p:cNvPr>
          <p:cNvSpPr/>
          <p:nvPr/>
        </p:nvSpPr>
        <p:spPr>
          <a:xfrm>
            <a:off x="1" y="9258300"/>
            <a:ext cx="18288000" cy="1028700"/>
          </a:xfrm>
          <a:prstGeom prst="rect">
            <a:avLst/>
          </a:prstGeom>
          <a:solidFill>
            <a:srgbClr val="EDD8CD"/>
          </a:solidFill>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1577340" y="2108971"/>
            <a:ext cx="15304770" cy="8597129"/>
          </a:xfrm>
          <a:prstGeom prst="rect">
            <a:avLst/>
          </a:prstGeom>
        </p:spPr>
        <p:txBody>
          <a:bodyPr lIns="0" tIns="0" rIns="0" bIns="0" rtlCol="0" anchor="t">
            <a:spAutoFit/>
          </a:bodyPr>
          <a:lstStyle/>
          <a:p>
            <a:pPr algn="just">
              <a:lnSpc>
                <a:spcPts val="5741"/>
              </a:lnSpc>
            </a:pPr>
            <a:r>
              <a:rPr lang="en-US" sz="2633" spc="52" dirty="0">
                <a:solidFill>
                  <a:srgbClr val="000000"/>
                </a:solidFill>
                <a:latin typeface="Open Sauce Light"/>
              </a:rPr>
              <a:t>In this study, a unique model for learning representation from X-ray images of the knee was proposed for identifying osteoarthritis. Four models were developed and compared for determining if a person has osteoarthritis. According to the results, the EfficientNetV2L model had the highest classification accuracy. This research can aid medical professionals in quickly screening and diagnosing osteoarthritis by utilizing a large amount of data. The results of this study align with previous research that found the medial compartment of the knee to have the most informative regions for diagnosis. Additionally, this study shows that the accuracy can be further improved by utilizing CNN architectures.</a:t>
            </a:r>
          </a:p>
          <a:p>
            <a:pPr algn="just">
              <a:lnSpc>
                <a:spcPts val="5741"/>
              </a:lnSpc>
            </a:pPr>
            <a:endParaRPr lang="en-US" sz="2633" spc="52" dirty="0">
              <a:solidFill>
                <a:srgbClr val="000000"/>
              </a:solidFill>
              <a:latin typeface="Open Sauce Light"/>
            </a:endParaRPr>
          </a:p>
          <a:p>
            <a:pPr algn="just">
              <a:lnSpc>
                <a:spcPts val="5741"/>
              </a:lnSpc>
            </a:pPr>
            <a:endParaRPr lang="en-US" sz="2633" spc="52" dirty="0">
              <a:solidFill>
                <a:srgbClr val="000000"/>
              </a:solidFill>
              <a:latin typeface="Open Sauce Light"/>
            </a:endParaRPr>
          </a:p>
          <a:p>
            <a:pPr algn="just">
              <a:lnSpc>
                <a:spcPts val="5741"/>
              </a:lnSpc>
            </a:pPr>
            <a:endParaRPr lang="en-US" sz="2633" spc="52" dirty="0">
              <a:solidFill>
                <a:srgbClr val="000000"/>
              </a:solidFill>
              <a:latin typeface="Open Sauce Light"/>
            </a:endParaRPr>
          </a:p>
          <a:p>
            <a:pPr algn="just">
              <a:lnSpc>
                <a:spcPts val="5741"/>
              </a:lnSpc>
            </a:pPr>
            <a:endParaRPr lang="en-US" sz="2633" spc="52" dirty="0">
              <a:solidFill>
                <a:srgbClr val="000000"/>
              </a:solidFill>
              <a:latin typeface="Open Sauce Light"/>
            </a:endParaRPr>
          </a:p>
        </p:txBody>
      </p:sp>
      <p:sp>
        <p:nvSpPr>
          <p:cNvPr id="5" name="TextBox 5"/>
          <p:cNvSpPr txBox="1"/>
          <p:nvPr/>
        </p:nvSpPr>
        <p:spPr>
          <a:xfrm>
            <a:off x="3676048" y="752454"/>
            <a:ext cx="1093590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Conclusion</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pic>
        <p:nvPicPr>
          <p:cNvPr id="7" name="Picture 3">
            <a:extLst>
              <a:ext uri="{FF2B5EF4-FFF2-40B4-BE49-F238E27FC236}">
                <a16:creationId xmlns:a16="http://schemas.microsoft.com/office/drawing/2014/main" id="{179FAC31-EAED-A59A-9A2A-B603CED18F3E}"/>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806" t="-6968"/>
          <a:stretch/>
        </p:blipFill>
        <p:spPr>
          <a:xfrm>
            <a:off x="0" y="702152"/>
            <a:ext cx="741161" cy="930280"/>
          </a:xfrm>
          <a:prstGeom prst="rect">
            <a:avLst/>
          </a:prstGeom>
        </p:spPr>
      </p:pic>
      <p:sp>
        <p:nvSpPr>
          <p:cNvPr id="8" name="AutoShape 2">
            <a:extLst>
              <a:ext uri="{FF2B5EF4-FFF2-40B4-BE49-F238E27FC236}">
                <a16:creationId xmlns:a16="http://schemas.microsoft.com/office/drawing/2014/main" id="{36B602CC-EE8D-CC92-9A4F-647C8FA0632A}"/>
              </a:ext>
            </a:extLst>
          </p:cNvPr>
          <p:cNvSpPr/>
          <p:nvPr/>
        </p:nvSpPr>
        <p:spPr>
          <a:xfrm>
            <a:off x="1" y="9258300"/>
            <a:ext cx="18288000" cy="1028700"/>
          </a:xfrm>
          <a:prstGeom prst="rect">
            <a:avLst/>
          </a:prstGeom>
          <a:solidFill>
            <a:srgbClr val="EDD8CD"/>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 y="9258300"/>
            <a:ext cx="18288000" cy="1028700"/>
          </a:xfrm>
          <a:prstGeom prst="rect">
            <a:avLst/>
          </a:prstGeom>
          <a:solidFill>
            <a:srgbClr val="EDD8CD"/>
          </a:solidFill>
        </p:spPr>
      </p:sp>
      <p:sp>
        <p:nvSpPr>
          <p:cNvPr id="3" name="TextBox 3"/>
          <p:cNvSpPr txBox="1"/>
          <p:nvPr/>
        </p:nvSpPr>
        <p:spPr>
          <a:xfrm>
            <a:off x="741161" y="1689871"/>
            <a:ext cx="11192833" cy="8597129"/>
          </a:xfrm>
          <a:prstGeom prst="rect">
            <a:avLst/>
          </a:prstGeom>
        </p:spPr>
        <p:txBody>
          <a:bodyPr lIns="0" tIns="0" rIns="0" bIns="0" rtlCol="0" anchor="t">
            <a:spAutoFit/>
          </a:bodyPr>
          <a:lstStyle/>
          <a:p>
            <a:pPr marL="568626" lvl="1" indent="-284313" algn="just">
              <a:lnSpc>
                <a:spcPts val="5741"/>
              </a:lnSpc>
              <a:buFont typeface="Arial"/>
              <a:buChar char="•"/>
            </a:pPr>
            <a:r>
              <a:rPr lang="en-US" sz="2633" spc="52" dirty="0">
                <a:solidFill>
                  <a:srgbClr val="000000"/>
                </a:solidFill>
                <a:latin typeface="Open Sauce Light"/>
              </a:rPr>
              <a:t>Osteoarthritis (OA) disease most caused in elderly people and causes muscle and skeleton system damage. </a:t>
            </a:r>
          </a:p>
          <a:p>
            <a:pPr marL="568626" lvl="1" indent="-284313" algn="just">
              <a:lnSpc>
                <a:spcPts val="5741"/>
              </a:lnSpc>
              <a:buFont typeface="Arial"/>
              <a:buChar char="•"/>
            </a:pPr>
            <a:r>
              <a:rPr lang="en-US" sz="2633" spc="52" dirty="0">
                <a:solidFill>
                  <a:srgbClr val="000000"/>
                </a:solidFill>
                <a:latin typeface="Open Sauce Light"/>
              </a:rPr>
              <a:t>Due to the availability of different technical algorithms, the image-based prediction to detect the presence of osteoarthritis is carried out from a dataset available on Kaggle. </a:t>
            </a:r>
          </a:p>
          <a:p>
            <a:pPr marL="568626" lvl="1" indent="-284313" algn="just">
              <a:lnSpc>
                <a:spcPts val="5741"/>
              </a:lnSpc>
              <a:buFont typeface="Arial"/>
              <a:buChar char="•"/>
            </a:pPr>
            <a:r>
              <a:rPr lang="en-US" sz="2633" spc="52" dirty="0">
                <a:solidFill>
                  <a:srgbClr val="000000"/>
                </a:solidFill>
                <a:latin typeface="Open Sauce Light"/>
              </a:rPr>
              <a:t>This work was carried out with different deep learning models like Efficient-V2L, </a:t>
            </a:r>
            <a:r>
              <a:rPr lang="en-US" sz="2633" spc="52" dirty="0" err="1">
                <a:solidFill>
                  <a:srgbClr val="000000"/>
                </a:solidFill>
                <a:latin typeface="Open Sauce Light"/>
              </a:rPr>
              <a:t>MobileNet</a:t>
            </a:r>
            <a:r>
              <a:rPr lang="en-US" sz="2633" spc="52" dirty="0">
                <a:solidFill>
                  <a:srgbClr val="000000"/>
                </a:solidFill>
                <a:latin typeface="Open Sauce Light"/>
              </a:rPr>
              <a:t>, VGG16, and </a:t>
            </a:r>
            <a:r>
              <a:rPr lang="en-US" sz="2633" spc="52" dirty="0" err="1">
                <a:solidFill>
                  <a:srgbClr val="000000"/>
                </a:solidFill>
                <a:latin typeface="Open Sauce Light"/>
              </a:rPr>
              <a:t>GoogleNet</a:t>
            </a:r>
            <a:r>
              <a:rPr lang="en-US" sz="2633" spc="52" dirty="0">
                <a:solidFill>
                  <a:srgbClr val="000000"/>
                </a:solidFill>
                <a:latin typeface="Open Sauce Light"/>
              </a:rPr>
              <a:t>. </a:t>
            </a:r>
          </a:p>
          <a:p>
            <a:pPr marL="568626" lvl="1" indent="-284313" algn="just">
              <a:lnSpc>
                <a:spcPts val="5741"/>
              </a:lnSpc>
              <a:buFont typeface="Arial"/>
              <a:buChar char="•"/>
            </a:pPr>
            <a:r>
              <a:rPr lang="en-US" sz="2633" spc="52" dirty="0">
                <a:solidFill>
                  <a:srgbClr val="000000"/>
                </a:solidFill>
                <a:latin typeface="Open Sauce Light"/>
              </a:rPr>
              <a:t>The findings justify that the Efficient-V2L model has obtained a good accuracy with 93.96% and performs well to predict OA when compared with other existing models.</a:t>
            </a:r>
          </a:p>
          <a:p>
            <a:pPr>
              <a:lnSpc>
                <a:spcPts val="5741"/>
              </a:lnSpc>
            </a:pPr>
            <a:endParaRPr lang="en-US" sz="2633" spc="52" dirty="0">
              <a:solidFill>
                <a:srgbClr val="000000"/>
              </a:solidFill>
              <a:latin typeface="Open Sauce Light"/>
            </a:endParaRPr>
          </a:p>
          <a:p>
            <a:pPr>
              <a:lnSpc>
                <a:spcPts val="5741"/>
              </a:lnSpc>
            </a:pPr>
            <a:endParaRPr lang="en-US" sz="2633" spc="52" dirty="0">
              <a:solidFill>
                <a:srgbClr val="000000"/>
              </a:solidFill>
              <a:latin typeface="Open Sauce Light"/>
            </a:endParaRPr>
          </a:p>
        </p:txBody>
      </p:sp>
      <p:grpSp>
        <p:nvGrpSpPr>
          <p:cNvPr id="4" name="Group 4"/>
          <p:cNvGrpSpPr/>
          <p:nvPr/>
        </p:nvGrpSpPr>
        <p:grpSpPr>
          <a:xfrm>
            <a:off x="12413539" y="2047459"/>
            <a:ext cx="5226192" cy="6725803"/>
            <a:chOff x="0" y="0"/>
            <a:chExt cx="6968256" cy="8967737"/>
          </a:xfrm>
        </p:grpSpPr>
        <p:pic>
          <p:nvPicPr>
            <p:cNvPr id="5" name="Picture 5"/>
            <p:cNvPicPr>
              <a:picLocks noChangeAspect="1"/>
            </p:cNvPicPr>
            <p:nvPr/>
          </p:nvPicPr>
          <p:blipFill>
            <a:blip r:embed="rId2"/>
            <a:srcRect l="13568" t="3490" r="16138" b="24365"/>
            <a:stretch>
              <a:fillRect/>
            </a:stretch>
          </p:blipFill>
          <p:spPr>
            <a:xfrm>
              <a:off x="0" y="0"/>
              <a:ext cx="6968256" cy="8967737"/>
            </a:xfrm>
            <a:prstGeom prst="rect">
              <a:avLst/>
            </a:prstGeom>
          </p:spPr>
        </p:pic>
      </p:grpSp>
      <p:pic>
        <p:nvPicPr>
          <p:cNvPr id="6" name="Picture 6"/>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8806" t="-10693"/>
          <a:stretch/>
        </p:blipFill>
        <p:spPr>
          <a:xfrm>
            <a:off x="0" y="669764"/>
            <a:ext cx="741161" cy="962667"/>
          </a:xfrm>
          <a:prstGeom prst="rect">
            <a:avLst/>
          </a:prstGeom>
        </p:spPr>
      </p:pic>
      <p:sp>
        <p:nvSpPr>
          <p:cNvPr id="7" name="TextBox 7"/>
          <p:cNvSpPr txBox="1"/>
          <p:nvPr/>
        </p:nvSpPr>
        <p:spPr>
          <a:xfrm>
            <a:off x="3448711" y="669764"/>
            <a:ext cx="10935904" cy="962666"/>
          </a:xfrm>
          <a:prstGeom prst="rect">
            <a:avLst/>
          </a:prstGeom>
        </p:spPr>
        <p:txBody>
          <a:bodyPr lIns="0" tIns="0" rIns="0" bIns="0" rtlCol="0" anchor="t">
            <a:spAutoFit/>
          </a:bodyPr>
          <a:lstStyle/>
          <a:p>
            <a:pPr algn="ctr">
              <a:lnSpc>
                <a:spcPts val="7385"/>
              </a:lnSpc>
            </a:pPr>
            <a:r>
              <a:rPr lang="en-US" sz="7033">
                <a:solidFill>
                  <a:srgbClr val="000000"/>
                </a:solidFill>
                <a:latin typeface="Open Sauce SemiBold"/>
              </a:rPr>
              <a:t>ABSTRACT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 y="9258300"/>
            <a:ext cx="18288000" cy="1028700"/>
          </a:xfrm>
          <a:prstGeom prst="rect">
            <a:avLst/>
          </a:prstGeom>
          <a:solidFill>
            <a:srgbClr val="EDD8CD"/>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pic>
        <p:nvPicPr>
          <p:cNvPr id="5" name="Picture 5"/>
          <p:cNvPicPr>
            <a:picLocks noChangeAspect="1"/>
          </p:cNvPicPr>
          <p:nvPr/>
        </p:nvPicPr>
        <p:blipFill>
          <a:blip r:embed="rId4"/>
          <a:srcRect/>
          <a:stretch>
            <a:fillRect/>
          </a:stretch>
        </p:blipFill>
        <p:spPr>
          <a:xfrm>
            <a:off x="3063753" y="2062428"/>
            <a:ext cx="11548199" cy="6162144"/>
          </a:xfrm>
          <a:prstGeom prst="rect">
            <a:avLst/>
          </a:prstGeom>
        </p:spPr>
      </p:pic>
      <p:sp>
        <p:nvSpPr>
          <p:cNvPr id="6" name="TextBox 6"/>
          <p:cNvSpPr txBox="1"/>
          <p:nvPr/>
        </p:nvSpPr>
        <p:spPr>
          <a:xfrm>
            <a:off x="4008929" y="946580"/>
            <a:ext cx="9152824" cy="1835156"/>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Comparision</a:t>
            </a:r>
          </a:p>
          <a:p>
            <a:pPr algn="ctr">
              <a:lnSpc>
                <a:spcPts val="7175"/>
              </a:lnSpc>
            </a:pPr>
            <a:endParaRPr lang="en-US" sz="6833">
              <a:solidFill>
                <a:srgbClr val="000000"/>
              </a:solidFill>
              <a:latin typeface="Open Sauce SemiBold"/>
            </a:endParaRPr>
          </a:p>
        </p:txBody>
      </p:sp>
      <p:pic>
        <p:nvPicPr>
          <p:cNvPr id="7" name="Picture 3">
            <a:extLst>
              <a:ext uri="{FF2B5EF4-FFF2-40B4-BE49-F238E27FC236}">
                <a16:creationId xmlns:a16="http://schemas.microsoft.com/office/drawing/2014/main" id="{D7BC360D-A99C-2056-623F-761B6AC55D65}"/>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18806" t="-6968"/>
          <a:stretch/>
        </p:blipFill>
        <p:spPr>
          <a:xfrm>
            <a:off x="0" y="702152"/>
            <a:ext cx="741161" cy="9302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431739" y="0"/>
            <a:ext cx="7856261" cy="8706637"/>
            <a:chOff x="0" y="0"/>
            <a:chExt cx="10475015" cy="11608849"/>
          </a:xfrm>
        </p:grpSpPr>
        <p:pic>
          <p:nvPicPr>
            <p:cNvPr id="3" name="Picture 3"/>
            <p:cNvPicPr>
              <a:picLocks noChangeAspect="1"/>
            </p:cNvPicPr>
            <p:nvPr/>
          </p:nvPicPr>
          <p:blipFill>
            <a:blip r:embed="rId2"/>
            <a:srcRect l="2075" r="52622"/>
            <a:stretch>
              <a:fillRect/>
            </a:stretch>
          </p:blipFill>
          <p:spPr>
            <a:xfrm>
              <a:off x="0" y="0"/>
              <a:ext cx="5237507" cy="5804425"/>
            </a:xfrm>
            <a:prstGeom prst="rect">
              <a:avLst/>
            </a:prstGeom>
          </p:spPr>
        </p:pic>
        <p:sp>
          <p:nvSpPr>
            <p:cNvPr id="4" name="AutoShape 4"/>
            <p:cNvSpPr/>
            <p:nvPr/>
          </p:nvSpPr>
          <p:spPr>
            <a:xfrm>
              <a:off x="5237507" y="0"/>
              <a:ext cx="5237507" cy="5804425"/>
            </a:xfrm>
            <a:prstGeom prst="rect">
              <a:avLst/>
            </a:prstGeom>
            <a:solidFill>
              <a:srgbClr val="FFECA0"/>
            </a:solidFill>
          </p:spPr>
        </p:sp>
        <p:sp>
          <p:nvSpPr>
            <p:cNvPr id="5" name="AutoShape 5"/>
            <p:cNvSpPr/>
            <p:nvPr/>
          </p:nvSpPr>
          <p:spPr>
            <a:xfrm>
              <a:off x="0" y="5804425"/>
              <a:ext cx="5237507" cy="5804425"/>
            </a:xfrm>
            <a:prstGeom prst="rect">
              <a:avLst/>
            </a:prstGeom>
            <a:solidFill>
              <a:srgbClr val="FFECA0"/>
            </a:solidFill>
          </p:spPr>
        </p:sp>
        <p:pic>
          <p:nvPicPr>
            <p:cNvPr id="6" name="Picture 6"/>
            <p:cNvPicPr>
              <a:picLocks noChangeAspect="1"/>
            </p:cNvPicPr>
            <p:nvPr/>
          </p:nvPicPr>
          <p:blipFill>
            <a:blip r:embed="rId2"/>
            <a:srcRect l="52258" r="2439"/>
            <a:stretch>
              <a:fillRect/>
            </a:stretch>
          </p:blipFill>
          <p:spPr>
            <a:xfrm>
              <a:off x="5237507" y="5804425"/>
              <a:ext cx="5237507" cy="5804425"/>
            </a:xfrm>
            <a:prstGeom prst="rect">
              <a:avLst/>
            </a:prstGeom>
          </p:spPr>
        </p:pic>
      </p:grpSp>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14738" y="1278661"/>
            <a:ext cx="1197946" cy="537987"/>
          </a:xfrm>
          <a:prstGeom prst="rect">
            <a:avLst/>
          </a:prstGeom>
        </p:spPr>
      </p:pic>
      <p:pic>
        <p:nvPicPr>
          <p:cNvPr id="8" name="Picture 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2302469" y="2295919"/>
            <a:ext cx="4114800" cy="4114800"/>
          </a:xfrm>
          <a:prstGeom prst="rect">
            <a:avLst/>
          </a:prstGeom>
        </p:spPr>
      </p:pic>
      <p:sp>
        <p:nvSpPr>
          <p:cNvPr id="9" name="TextBox 9"/>
          <p:cNvSpPr txBox="1"/>
          <p:nvPr/>
        </p:nvSpPr>
        <p:spPr>
          <a:xfrm>
            <a:off x="2184312" y="3240306"/>
            <a:ext cx="8861719" cy="3170412"/>
          </a:xfrm>
          <a:prstGeom prst="rect">
            <a:avLst/>
          </a:prstGeom>
        </p:spPr>
        <p:txBody>
          <a:bodyPr lIns="0" tIns="0" rIns="0" bIns="0" rtlCol="0" anchor="t">
            <a:spAutoFit/>
          </a:bodyPr>
          <a:lstStyle/>
          <a:p>
            <a:pPr>
              <a:lnSpc>
                <a:spcPts val="12316"/>
              </a:lnSpc>
            </a:pPr>
            <a:r>
              <a:rPr lang="en-US" sz="11729" dirty="0">
                <a:solidFill>
                  <a:srgbClr val="000000"/>
                </a:solidFill>
                <a:latin typeface="Open Sauce SemiBold"/>
              </a:rPr>
              <a:t>Thank </a:t>
            </a:r>
          </a:p>
          <a:p>
            <a:pPr>
              <a:lnSpc>
                <a:spcPts val="12316"/>
              </a:lnSpc>
            </a:pPr>
            <a:r>
              <a:rPr lang="en-US" sz="11729" dirty="0">
                <a:solidFill>
                  <a:srgbClr val="000000"/>
                </a:solidFill>
                <a:latin typeface="Open Sauce SemiBold"/>
              </a:rPr>
              <a:t>     You!</a:t>
            </a:r>
          </a:p>
        </p:txBody>
      </p:sp>
      <p:pic>
        <p:nvPicPr>
          <p:cNvPr id="10" name="Picture 1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914738" y="7921857"/>
            <a:ext cx="4914039" cy="939810"/>
          </a:xfrm>
          <a:prstGeom prst="rect">
            <a:avLst/>
          </a:prstGeom>
        </p:spPr>
      </p:pic>
      <p:pic>
        <p:nvPicPr>
          <p:cNvPr id="11" name="Picture 11"/>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48728" b="42053"/>
          <a:stretch/>
        </p:blipFill>
        <p:spPr>
          <a:xfrm>
            <a:off x="-50412" y="6410719"/>
            <a:ext cx="2031455" cy="2295917"/>
          </a:xfrm>
          <a:prstGeom prst="rect">
            <a:avLst/>
          </a:prstGeom>
        </p:spPr>
      </p:pic>
      <p:sp>
        <p:nvSpPr>
          <p:cNvPr id="15" name="AutoShape 15"/>
          <p:cNvSpPr/>
          <p:nvPr/>
        </p:nvSpPr>
        <p:spPr>
          <a:xfrm>
            <a:off x="1" y="8706637"/>
            <a:ext cx="18288000" cy="1580364"/>
          </a:xfrm>
          <a:prstGeom prst="rect">
            <a:avLst/>
          </a:prstGeom>
          <a:solidFill>
            <a:srgbClr val="EDD8CD"/>
          </a:solidFill>
        </p:spPr>
      </p:sp>
      <p:pic>
        <p:nvPicPr>
          <p:cNvPr id="16" name="Picture 3">
            <a:extLst>
              <a:ext uri="{FF2B5EF4-FFF2-40B4-BE49-F238E27FC236}">
                <a16:creationId xmlns:a16="http://schemas.microsoft.com/office/drawing/2014/main" id="{B943D1C7-A156-CFF6-9AB1-E291DDF10711}"/>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18806" t="-6968"/>
          <a:stretch/>
        </p:blipFill>
        <p:spPr>
          <a:xfrm>
            <a:off x="0" y="702152"/>
            <a:ext cx="741161" cy="930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 y="9258300"/>
            <a:ext cx="18288000" cy="1028700"/>
          </a:xfrm>
          <a:prstGeom prst="rect">
            <a:avLst/>
          </a:prstGeom>
          <a:solidFill>
            <a:srgbClr val="EDD8CD"/>
          </a:solidFill>
        </p:spPr>
      </p:sp>
      <p:sp>
        <p:nvSpPr>
          <p:cNvPr id="3" name="TextBox 3"/>
          <p:cNvSpPr txBox="1"/>
          <p:nvPr/>
        </p:nvSpPr>
        <p:spPr>
          <a:xfrm>
            <a:off x="741161" y="1689871"/>
            <a:ext cx="17134974" cy="7873229"/>
          </a:xfrm>
          <a:prstGeom prst="rect">
            <a:avLst/>
          </a:prstGeom>
        </p:spPr>
        <p:txBody>
          <a:bodyPr lIns="0" tIns="0" rIns="0" bIns="0" rtlCol="0" anchor="t">
            <a:spAutoFit/>
          </a:bodyPr>
          <a:lstStyle/>
          <a:p>
            <a:pPr marL="568626" lvl="1" indent="-284313">
              <a:lnSpc>
                <a:spcPts val="5741"/>
              </a:lnSpc>
              <a:buFont typeface="Arial"/>
              <a:buChar char="•"/>
            </a:pPr>
            <a:r>
              <a:rPr lang="en-US" sz="2633" spc="52">
                <a:solidFill>
                  <a:srgbClr val="000000"/>
                </a:solidFill>
                <a:latin typeface="Open Sauce Light"/>
              </a:rPr>
              <a:t> Osteoarthritis, also referred to as joint failure, is a widespread, age-related, chronic, and slowly progressing joint condition. The joints most commonly affected by this disorder are overused throughout a person's life, such as the knees, neck, lower back, and small joints at the ends of fingers. The cartilage, a cushion made of a smooth rubber-like material that covers the ends of the bones in the joint, is impacted by this disorder.</a:t>
            </a:r>
          </a:p>
          <a:p>
            <a:pPr marL="568626" lvl="1" indent="-284313">
              <a:lnSpc>
                <a:spcPts val="5741"/>
              </a:lnSpc>
              <a:buFont typeface="Arial"/>
              <a:buChar char="•"/>
            </a:pPr>
            <a:r>
              <a:rPr lang="en-US" sz="2633" spc="52">
                <a:solidFill>
                  <a:srgbClr val="000000"/>
                </a:solidFill>
                <a:latin typeface="Open Sauce Light"/>
              </a:rPr>
              <a:t>As people age, their cartilage, which is the cushion that covers the ends of the bones in the joint, is constantly being replaced, but it has a very limited ability to repair itself. When the cartilage breaks down, it can damage other joint components and the bones themselves. This condition is known as osteoarthritis (OA) and is thought to be caused by a variety of biomechanical and biochemical factors. </a:t>
            </a:r>
          </a:p>
          <a:p>
            <a:pPr>
              <a:lnSpc>
                <a:spcPts val="5741"/>
              </a:lnSpc>
            </a:pPr>
            <a:endParaRPr lang="en-US" sz="2633" spc="52">
              <a:solidFill>
                <a:srgbClr val="000000"/>
              </a:solidFill>
              <a:latin typeface="Open Sauce Light"/>
            </a:endParaRPr>
          </a:p>
        </p:txBody>
      </p:sp>
      <p:pic>
        <p:nvPicPr>
          <p:cNvPr id="4" name="Picture 4"/>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806" t="-1800" b="-1"/>
          <a:stretch/>
        </p:blipFill>
        <p:spPr>
          <a:xfrm>
            <a:off x="0" y="747092"/>
            <a:ext cx="741161" cy="885340"/>
          </a:xfrm>
          <a:prstGeom prst="rect">
            <a:avLst/>
          </a:prstGeom>
        </p:spPr>
      </p:pic>
      <p:sp>
        <p:nvSpPr>
          <p:cNvPr id="5" name="TextBox 5"/>
          <p:cNvSpPr txBox="1"/>
          <p:nvPr/>
        </p:nvSpPr>
        <p:spPr>
          <a:xfrm>
            <a:off x="3676048" y="752454"/>
            <a:ext cx="1093590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 y="9258300"/>
            <a:ext cx="18288000" cy="1028700"/>
          </a:xfrm>
          <a:prstGeom prst="rect">
            <a:avLst/>
          </a:prstGeom>
          <a:solidFill>
            <a:srgbClr val="EDD8CD"/>
          </a:solidFill>
        </p:spPr>
      </p:sp>
      <p:pic>
        <p:nvPicPr>
          <p:cNvPr id="3" name="Picture 3"/>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806" t="-6968"/>
          <a:stretch/>
        </p:blipFill>
        <p:spPr>
          <a:xfrm>
            <a:off x="0" y="702152"/>
            <a:ext cx="741161" cy="930280"/>
          </a:xfrm>
          <a:prstGeom prst="rect">
            <a:avLst/>
          </a:prstGeom>
        </p:spPr>
      </p:pic>
      <p:pic>
        <p:nvPicPr>
          <p:cNvPr id="4" name="Picture 4"/>
          <p:cNvPicPr>
            <a:picLocks noChangeAspect="1"/>
          </p:cNvPicPr>
          <p:nvPr/>
        </p:nvPicPr>
        <p:blipFill>
          <a:blip r:embed="rId4"/>
          <a:srcRect/>
          <a:stretch>
            <a:fillRect/>
          </a:stretch>
        </p:blipFill>
        <p:spPr>
          <a:xfrm>
            <a:off x="7697793" y="2049848"/>
            <a:ext cx="10239631" cy="5444883"/>
          </a:xfrm>
          <a:prstGeom prst="rect">
            <a:avLst/>
          </a:prstGeom>
        </p:spPr>
      </p:pic>
      <p:sp>
        <p:nvSpPr>
          <p:cNvPr id="5" name="TextBox 5"/>
          <p:cNvSpPr txBox="1"/>
          <p:nvPr/>
        </p:nvSpPr>
        <p:spPr>
          <a:xfrm>
            <a:off x="1028700" y="1708537"/>
            <a:ext cx="6452879" cy="7149329"/>
          </a:xfrm>
          <a:prstGeom prst="rect">
            <a:avLst/>
          </a:prstGeom>
        </p:spPr>
        <p:txBody>
          <a:bodyPr lIns="0" tIns="0" rIns="0" bIns="0" rtlCol="0" anchor="t">
            <a:spAutoFit/>
          </a:bodyPr>
          <a:lstStyle/>
          <a:p>
            <a:pPr marL="568626" lvl="1" indent="-284313" algn="just">
              <a:lnSpc>
                <a:spcPts val="5741"/>
              </a:lnSpc>
              <a:buFont typeface="Arial"/>
              <a:buChar char="•"/>
            </a:pPr>
            <a:r>
              <a:rPr lang="en-US" sz="2633" spc="52">
                <a:solidFill>
                  <a:srgbClr val="000000"/>
                </a:solidFill>
                <a:latin typeface="Open Sauce Light"/>
              </a:rPr>
              <a:t> Osteoarthritis is the most common type of arthritis. About 4-6% of adults in India have osteoarthritis, making it one of the top five chronic disorders in the country. According to statistics, India reports more than 10 million cases of osteoarthritis each year. </a:t>
            </a:r>
          </a:p>
          <a:p>
            <a:pPr algn="just">
              <a:lnSpc>
                <a:spcPts val="5741"/>
              </a:lnSpc>
            </a:pPr>
            <a:endParaRPr lang="en-US" sz="2633" spc="52">
              <a:solidFill>
                <a:srgbClr val="000000"/>
              </a:solidFill>
              <a:latin typeface="Open Sauce Light"/>
            </a:endParaRPr>
          </a:p>
          <a:p>
            <a:pPr algn="just">
              <a:lnSpc>
                <a:spcPts val="5741"/>
              </a:lnSpc>
            </a:pPr>
            <a:endParaRPr lang="en-US" sz="2633" spc="52">
              <a:solidFill>
                <a:srgbClr val="000000"/>
              </a:solidFill>
              <a:latin typeface="Open Sauce Light"/>
            </a:endParaRPr>
          </a:p>
        </p:txBody>
      </p:sp>
      <p:sp>
        <p:nvSpPr>
          <p:cNvPr id="6" name="TextBox 6"/>
          <p:cNvSpPr txBox="1"/>
          <p:nvPr/>
        </p:nvSpPr>
        <p:spPr>
          <a:xfrm>
            <a:off x="3404407" y="615947"/>
            <a:ext cx="1093590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INTRODUCTION</a:t>
            </a:r>
          </a:p>
        </p:txBody>
      </p:sp>
      <p:sp>
        <p:nvSpPr>
          <p:cNvPr id="7" name="TextBox 7"/>
          <p:cNvSpPr txBox="1"/>
          <p:nvPr/>
        </p:nvSpPr>
        <p:spPr>
          <a:xfrm>
            <a:off x="1528231" y="7578156"/>
            <a:ext cx="16759769" cy="1358595"/>
          </a:xfrm>
          <a:prstGeom prst="rect">
            <a:avLst/>
          </a:prstGeom>
        </p:spPr>
        <p:txBody>
          <a:bodyPr lIns="0" tIns="0" rIns="0" bIns="0" rtlCol="0" anchor="t">
            <a:spAutoFit/>
          </a:bodyPr>
          <a:lstStyle/>
          <a:p>
            <a:pPr>
              <a:lnSpc>
                <a:spcPts val="5733"/>
              </a:lnSpc>
            </a:pPr>
            <a:r>
              <a:rPr lang="en-US" sz="2630" spc="52">
                <a:solidFill>
                  <a:srgbClr val="000000"/>
                </a:solidFill>
                <a:latin typeface="Open Sauce Light"/>
              </a:rPr>
              <a:t>It is projected that by 2025, India will have the highest number of cases of osteoarthritis in the world, with more than 60 million cases.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 y="9258300"/>
            <a:ext cx="18288000" cy="1028700"/>
          </a:xfrm>
          <a:prstGeom prst="rect">
            <a:avLst/>
          </a:prstGeom>
          <a:solidFill>
            <a:srgbClr val="EDD8CD"/>
          </a:solidFill>
        </p:spPr>
      </p:sp>
      <p:graphicFrame>
        <p:nvGraphicFramePr>
          <p:cNvPr id="4" name="Table 4"/>
          <p:cNvGraphicFramePr>
            <a:graphicFrameLocks noGrp="1"/>
          </p:cNvGraphicFramePr>
          <p:nvPr/>
        </p:nvGraphicFramePr>
        <p:xfrm>
          <a:off x="1028700" y="1682735"/>
          <a:ext cx="16789663" cy="7573323"/>
        </p:xfrm>
        <a:graphic>
          <a:graphicData uri="http://schemas.openxmlformats.org/drawingml/2006/table">
            <a:tbl>
              <a:tblPr/>
              <a:tblGrid>
                <a:gridCol w="1433966">
                  <a:extLst>
                    <a:ext uri="{9D8B030D-6E8A-4147-A177-3AD203B41FA5}">
                      <a16:colId xmlns:a16="http://schemas.microsoft.com/office/drawing/2014/main" val="20000"/>
                    </a:ext>
                  </a:extLst>
                </a:gridCol>
                <a:gridCol w="4177984">
                  <a:extLst>
                    <a:ext uri="{9D8B030D-6E8A-4147-A177-3AD203B41FA5}">
                      <a16:colId xmlns:a16="http://schemas.microsoft.com/office/drawing/2014/main" val="20001"/>
                    </a:ext>
                  </a:extLst>
                </a:gridCol>
                <a:gridCol w="4903414">
                  <a:extLst>
                    <a:ext uri="{9D8B030D-6E8A-4147-A177-3AD203B41FA5}">
                      <a16:colId xmlns:a16="http://schemas.microsoft.com/office/drawing/2014/main" val="20002"/>
                    </a:ext>
                  </a:extLst>
                </a:gridCol>
                <a:gridCol w="4209524">
                  <a:extLst>
                    <a:ext uri="{9D8B030D-6E8A-4147-A177-3AD203B41FA5}">
                      <a16:colId xmlns:a16="http://schemas.microsoft.com/office/drawing/2014/main" val="20003"/>
                    </a:ext>
                  </a:extLst>
                </a:gridCol>
                <a:gridCol w="2064775">
                  <a:extLst>
                    <a:ext uri="{9D8B030D-6E8A-4147-A177-3AD203B41FA5}">
                      <a16:colId xmlns:a16="http://schemas.microsoft.com/office/drawing/2014/main" val="20004"/>
                    </a:ext>
                  </a:extLst>
                </a:gridCol>
              </a:tblGrid>
              <a:tr h="928597">
                <a:tc>
                  <a:txBody>
                    <a:bodyPr/>
                    <a:lstStyle/>
                    <a:p>
                      <a:pPr algn="ctr">
                        <a:lnSpc>
                          <a:spcPts val="3779"/>
                        </a:lnSpc>
                        <a:defRPr/>
                      </a:pPr>
                      <a:r>
                        <a:rPr lang="en-US" sz="2699">
                          <a:solidFill>
                            <a:srgbClr val="000000"/>
                          </a:solidFill>
                          <a:latin typeface="Open Sauce Light Bold"/>
                        </a:rPr>
                        <a:t>S.No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79"/>
                        </a:lnSpc>
                        <a:defRPr/>
                      </a:pPr>
                      <a:r>
                        <a:rPr lang="en-US" sz="2699">
                          <a:solidFill>
                            <a:srgbClr val="000000"/>
                          </a:solidFill>
                          <a:latin typeface="Open Sauce Light Bold"/>
                        </a:rPr>
                        <a:t>Author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79"/>
                        </a:lnSpc>
                        <a:defRPr/>
                      </a:pPr>
                      <a:r>
                        <a:rPr lang="en-US" sz="2699">
                          <a:solidFill>
                            <a:srgbClr val="000000"/>
                          </a:solidFill>
                          <a:latin typeface="Open Sauce Light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79"/>
                        </a:lnSpc>
                        <a:defRPr/>
                      </a:pPr>
                      <a:r>
                        <a:rPr lang="en-US" sz="2699">
                          <a:solidFill>
                            <a:srgbClr val="000000"/>
                          </a:solidFill>
                          <a:latin typeface="Open Sauce Light Bold"/>
                        </a:rPr>
                        <a:t>Approach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79"/>
                        </a:lnSpc>
                        <a:defRPr/>
                      </a:pPr>
                      <a:r>
                        <a:rPr lang="en-US" sz="2699">
                          <a:solidFill>
                            <a:srgbClr val="000000"/>
                          </a:solidFill>
                          <a:latin typeface="Open Sauce Light Bold"/>
                        </a:rPr>
                        <a:t>Accuracy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14047">
                <a:tc>
                  <a:txBody>
                    <a:bodyPr/>
                    <a:lstStyle/>
                    <a:p>
                      <a:pPr algn="ctr">
                        <a:lnSpc>
                          <a:spcPts val="2520"/>
                        </a:lnSpc>
                        <a:defRPr/>
                      </a:pPr>
                      <a:r>
                        <a:rPr lang="en-US" sz="1800">
                          <a:solidFill>
                            <a:srgbClr val="000000"/>
                          </a:solidFill>
                          <a:latin typeface="Open Sauce Light"/>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Open Sauce Light"/>
                        </a:rPr>
                        <a:t>A.Chetouani, E.</a:t>
                      </a:r>
                      <a:endParaRPr lang="en-US" sz="1100"/>
                    </a:p>
                    <a:p>
                      <a:pPr algn="ctr">
                        <a:lnSpc>
                          <a:spcPts val="2520"/>
                        </a:lnSpc>
                      </a:pPr>
                      <a:r>
                        <a:rPr lang="en-US" sz="1800">
                          <a:solidFill>
                            <a:srgbClr val="000000"/>
                          </a:solidFill>
                          <a:latin typeface="Open Sauce Light"/>
                        </a:rPr>
                        <a:t> Lespessaille s, Y. Nasser,</a:t>
                      </a:r>
                    </a:p>
                    <a:p>
                      <a:pPr algn="ctr">
                        <a:lnSpc>
                          <a:spcPts val="2520"/>
                        </a:lnSpc>
                      </a:pPr>
                      <a:r>
                        <a:rPr lang="en-US" sz="1800">
                          <a:solidFill>
                            <a:srgbClr val="000000"/>
                          </a:solidFill>
                          <a:latin typeface="Open Sauce Light"/>
                        </a:rPr>
                        <a:t>R. Jennane,</a:t>
                      </a:r>
                    </a:p>
                    <a:p>
                      <a:pPr algn="ctr">
                        <a:lnSpc>
                          <a:spcPts val="2520"/>
                        </a:lnSpc>
                      </a:pPr>
                      <a:r>
                        <a:rPr lang="en-US" sz="1800">
                          <a:solidFill>
                            <a:srgbClr val="000000"/>
                          </a:solidFill>
                          <a:latin typeface="Open Sauce Light"/>
                        </a:rPr>
                        <a:t>M. and E. Hassouni</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Open Sauce Light"/>
                        </a:rPr>
                        <a:t>Discriminative regularised auto-encoder (DRAE)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Open Sauce Light"/>
                        </a:rPr>
                        <a:t>A system that is</a:t>
                      </a:r>
                      <a:endParaRPr lang="en-US" sz="1100"/>
                    </a:p>
                    <a:p>
                      <a:pPr algn="ctr">
                        <a:lnSpc>
                          <a:spcPts val="2520"/>
                        </a:lnSpc>
                      </a:pPr>
                      <a:r>
                        <a:rPr lang="en-US" sz="1800">
                          <a:solidFill>
                            <a:srgbClr val="000000"/>
                          </a:solidFill>
                          <a:latin typeface="Open Sauce Light"/>
                        </a:rPr>
                        <a:t>based on auto-encoders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p>
                      <a:pPr algn="ctr">
                        <a:lnSpc>
                          <a:spcPts val="2520"/>
                        </a:lnSpc>
                      </a:pPr>
                      <a:r>
                        <a:rPr lang="en-US" sz="1800">
                          <a:solidFill>
                            <a:srgbClr val="000000"/>
                          </a:solidFill>
                          <a:latin typeface="Open Sauce Light"/>
                        </a:rPr>
                        <a:t>0.8173</a:t>
                      </a:r>
                    </a:p>
                    <a:p>
                      <a:pPr algn="ctr">
                        <a:lnSpc>
                          <a:spcPts val="2520"/>
                        </a:lnSpc>
                      </a:pPr>
                      <a:endParaRPr lang="en-US" sz="1800">
                        <a:solidFill>
                          <a:srgbClr val="000000"/>
                        </a:solidFill>
                        <a:latin typeface="Open Sauce Light"/>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2084">
                <a:tc>
                  <a:txBody>
                    <a:bodyPr/>
                    <a:lstStyle/>
                    <a:p>
                      <a:pPr algn="ctr">
                        <a:lnSpc>
                          <a:spcPts val="2520"/>
                        </a:lnSpc>
                        <a:defRPr/>
                      </a:pPr>
                      <a:r>
                        <a:rPr lang="en-US" sz="1800">
                          <a:solidFill>
                            <a:srgbClr val="000000"/>
                          </a:solidFill>
                          <a:latin typeface="Open Sauce Light"/>
                        </a:rPr>
                        <a:t>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Open Sauce Light"/>
                        </a:rPr>
                        <a:t>Ming Zhang , Yaodong Du, Rania Almajalid, Juan Shan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Open Sauce Light"/>
                        </a:rPr>
                        <a:t>The four methods are Artificial neural network, Naive Bayes support vector machine, random forest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Open Sauce Light"/>
                        </a:rPr>
                        <a:t>Principal component analysis (PCA) on</a:t>
                      </a:r>
                      <a:endParaRPr lang="en-US" sz="1100"/>
                    </a:p>
                    <a:p>
                      <a:pPr algn="ctr">
                        <a:lnSpc>
                          <a:spcPts val="2520"/>
                        </a:lnSpc>
                      </a:pPr>
                      <a:r>
                        <a:rPr lang="en-US" sz="1800">
                          <a:solidFill>
                            <a:srgbClr val="000000"/>
                          </a:solidFill>
                          <a:latin typeface="Open Sauce Light"/>
                        </a:rPr>
                        <a:t>the feature space determines the most optimal feature set</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Open Sauce Light"/>
                        </a:rPr>
                        <a:t>0.785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28595">
                <a:tc>
                  <a:txBody>
                    <a:bodyPr/>
                    <a:lstStyle/>
                    <a:p>
                      <a:pPr algn="ctr">
                        <a:lnSpc>
                          <a:spcPts val="2520"/>
                        </a:lnSpc>
                        <a:defRPr/>
                      </a:pPr>
                      <a:r>
                        <a:rPr lang="en-US" sz="1800">
                          <a:solidFill>
                            <a:srgbClr val="000000"/>
                          </a:solidFill>
                          <a:latin typeface="Open Sauce Light"/>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Open Sauce Light"/>
                        </a:rPr>
                        <a:t>MD.REzaul karim, Jiao Jiao, Till DÖhmen, Stefan Decker, Michael Cochez, Oya Beyan, Dietrich Rebholz- Schuhmann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Open Sauce Light"/>
                        </a:rPr>
                        <a:t>Gradient-guided class activation maps and layer-wise relevance propagation to highlight regions that distinguish between different classes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Open Sauce Light"/>
                        </a:rPr>
                        <a:t>The region of interest (ROIs) are extracted using U- Net architecture with ResNet as the backbone.</a:t>
                      </a:r>
                      <a:endParaRPr lang="en-US" sz="1100"/>
                    </a:p>
                    <a:p>
                      <a:pPr algn="ctr">
                        <a:lnSpc>
                          <a:spcPts val="2520"/>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Open Sauce Light"/>
                        </a:rPr>
                        <a:t>0.9145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5"/>
          <p:cNvSpPr txBox="1"/>
          <p:nvPr/>
        </p:nvSpPr>
        <p:spPr>
          <a:xfrm>
            <a:off x="3955579" y="606422"/>
            <a:ext cx="10935904" cy="2565724"/>
          </a:xfrm>
          <a:prstGeom prst="rect">
            <a:avLst/>
          </a:prstGeom>
        </p:spPr>
        <p:txBody>
          <a:bodyPr lIns="0" tIns="0" rIns="0" bIns="0" rtlCol="0" anchor="t">
            <a:spAutoFit/>
          </a:bodyPr>
          <a:lstStyle/>
          <a:p>
            <a:pPr algn="ctr">
              <a:lnSpc>
                <a:spcPts val="6860"/>
              </a:lnSpc>
            </a:pPr>
            <a:r>
              <a:rPr lang="en-US" sz="6533">
                <a:solidFill>
                  <a:srgbClr val="000000"/>
                </a:solidFill>
                <a:latin typeface="Open Sauce Light Bold"/>
              </a:rPr>
              <a:t>LITERATURE REVIEW</a:t>
            </a:r>
          </a:p>
          <a:p>
            <a:pPr algn="ctr">
              <a:lnSpc>
                <a:spcPts val="6020"/>
              </a:lnSpc>
            </a:pPr>
            <a:endParaRPr lang="en-US" sz="6533">
              <a:solidFill>
                <a:srgbClr val="000000"/>
              </a:solidFill>
              <a:latin typeface="Open Sauce Light Bold"/>
            </a:endParaRPr>
          </a:p>
          <a:p>
            <a:pPr algn="ctr">
              <a:lnSpc>
                <a:spcPts val="7175"/>
              </a:lnSpc>
            </a:pPr>
            <a:endParaRPr lang="en-US" sz="6533">
              <a:solidFill>
                <a:srgbClr val="000000"/>
              </a:solidFill>
              <a:latin typeface="Open Sauce Light Bold"/>
            </a:endParaRPr>
          </a:p>
        </p:txBody>
      </p:sp>
      <p:pic>
        <p:nvPicPr>
          <p:cNvPr id="6" name="Picture 3">
            <a:extLst>
              <a:ext uri="{FF2B5EF4-FFF2-40B4-BE49-F238E27FC236}">
                <a16:creationId xmlns:a16="http://schemas.microsoft.com/office/drawing/2014/main" id="{51E72850-5B3A-A686-C157-3EB51C51EFD5}"/>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806" t="-6968"/>
          <a:stretch/>
        </p:blipFill>
        <p:spPr>
          <a:xfrm>
            <a:off x="0" y="702152"/>
            <a:ext cx="741161" cy="930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 y="9258300"/>
            <a:ext cx="18288000" cy="1028700"/>
          </a:xfrm>
          <a:prstGeom prst="rect">
            <a:avLst/>
          </a:prstGeom>
          <a:solidFill>
            <a:srgbClr val="EDD8CD"/>
          </a:solidFill>
        </p:spPr>
      </p:sp>
      <p:sp>
        <p:nvSpPr>
          <p:cNvPr id="3" name="TextBox 3"/>
          <p:cNvSpPr txBox="1"/>
          <p:nvPr/>
        </p:nvSpPr>
        <p:spPr>
          <a:xfrm>
            <a:off x="1076884" y="2138741"/>
            <a:ext cx="16230600" cy="7149329"/>
          </a:xfrm>
          <a:prstGeom prst="rect">
            <a:avLst/>
          </a:prstGeom>
        </p:spPr>
        <p:txBody>
          <a:bodyPr lIns="0" tIns="0" rIns="0" bIns="0" rtlCol="0" anchor="t">
            <a:spAutoFit/>
          </a:bodyPr>
          <a:lstStyle/>
          <a:p>
            <a:pPr>
              <a:lnSpc>
                <a:spcPts val="5741"/>
              </a:lnSpc>
            </a:pPr>
            <a:r>
              <a:rPr lang="en-US" sz="2633" spc="52">
                <a:solidFill>
                  <a:srgbClr val="000000"/>
                </a:solidFill>
                <a:latin typeface="Open Sauce Light"/>
              </a:rPr>
              <a:t>In our proposed method we are performing the classification of whether the person is infected with osteoarthritis or not using the Convolution Neural Network (CNN) of deep learning along with the transfer learning methods of CNN, which are GoogleNet, VGG16, EfficientNetV2L, and MobileNet. When the breakdown of cartilage exceeds the body's ability to repair it, the ligaments around the joint loosen, the joint capsule thickens, the joint fluid becomes thinner, and the muscles weaken. Early diagnosis of osteoarthritis is crucial to ensure curative treatment and increase survival rates. Hence, proper classification is important for the proper treatment which will be possible by using our proposed method. </a:t>
            </a:r>
          </a:p>
          <a:p>
            <a:pPr>
              <a:lnSpc>
                <a:spcPts val="5741"/>
              </a:lnSpc>
            </a:pPr>
            <a:endParaRPr lang="en-US" sz="2633" spc="52">
              <a:solidFill>
                <a:srgbClr val="000000"/>
              </a:solidFill>
              <a:latin typeface="Open Sauce Light"/>
            </a:endParaRPr>
          </a:p>
          <a:p>
            <a:pPr>
              <a:lnSpc>
                <a:spcPts val="5741"/>
              </a:lnSpc>
            </a:pPr>
            <a:endParaRPr lang="en-US" sz="2633" spc="52">
              <a:solidFill>
                <a:srgbClr val="000000"/>
              </a:solidFill>
              <a:latin typeface="Open Sauce Light"/>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54352" y="8205060"/>
            <a:ext cx="7315200" cy="718220"/>
          </a:xfrm>
          <a:prstGeom prst="rect">
            <a:avLst/>
          </a:prstGeom>
        </p:spPr>
      </p:pic>
      <p:sp>
        <p:nvSpPr>
          <p:cNvPr id="6" name="TextBox 6"/>
          <p:cNvSpPr txBox="1"/>
          <p:nvPr/>
        </p:nvSpPr>
        <p:spPr>
          <a:xfrm>
            <a:off x="3676048" y="752454"/>
            <a:ext cx="10935904" cy="930281"/>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PROPOSED METHOD</a:t>
            </a:r>
          </a:p>
        </p:txBody>
      </p:sp>
      <p:pic>
        <p:nvPicPr>
          <p:cNvPr id="7" name="Picture 3">
            <a:extLst>
              <a:ext uri="{FF2B5EF4-FFF2-40B4-BE49-F238E27FC236}">
                <a16:creationId xmlns:a16="http://schemas.microsoft.com/office/drawing/2014/main" id="{B0F6CBD6-E20C-91C4-4ABA-EB1E3EC2D993}"/>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806" t="-6968"/>
          <a:stretch/>
        </p:blipFill>
        <p:spPr>
          <a:xfrm>
            <a:off x="0" y="702152"/>
            <a:ext cx="741161" cy="930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 y="8706637"/>
            <a:ext cx="18288001" cy="1580363"/>
          </a:xfrm>
          <a:prstGeom prst="rect">
            <a:avLst/>
          </a:prstGeom>
          <a:solidFill>
            <a:srgbClr val="EDD8CD"/>
          </a:solidFill>
        </p:spPr>
      </p:sp>
      <p:grpSp>
        <p:nvGrpSpPr>
          <p:cNvPr id="3" name="Group 3"/>
          <p:cNvGrpSpPr/>
          <p:nvPr/>
        </p:nvGrpSpPr>
        <p:grpSpPr>
          <a:xfrm>
            <a:off x="2418851" y="3323878"/>
            <a:ext cx="6434857" cy="4362964"/>
            <a:chOff x="0" y="0"/>
            <a:chExt cx="1694777" cy="1149093"/>
          </a:xfrm>
        </p:grpSpPr>
        <p:sp>
          <p:nvSpPr>
            <p:cNvPr id="4" name="Freeform 4"/>
            <p:cNvSpPr/>
            <p:nvPr/>
          </p:nvSpPr>
          <p:spPr>
            <a:xfrm>
              <a:off x="0" y="0"/>
              <a:ext cx="1694777" cy="1149093"/>
            </a:xfrm>
            <a:custGeom>
              <a:avLst/>
              <a:gdLst/>
              <a:ahLst/>
              <a:cxnLst/>
              <a:rect l="l" t="t" r="r" b="b"/>
              <a:pathLst>
                <a:path w="1694777" h="1149093">
                  <a:moveTo>
                    <a:pt x="61359" y="0"/>
                  </a:moveTo>
                  <a:lnTo>
                    <a:pt x="1633418" y="0"/>
                  </a:lnTo>
                  <a:cubicBezTo>
                    <a:pt x="1667306" y="0"/>
                    <a:pt x="1694777" y="27471"/>
                    <a:pt x="1694777" y="61359"/>
                  </a:cubicBezTo>
                  <a:lnTo>
                    <a:pt x="1694777" y="1087734"/>
                  </a:lnTo>
                  <a:cubicBezTo>
                    <a:pt x="1694777" y="1104008"/>
                    <a:pt x="1688313" y="1119615"/>
                    <a:pt x="1676805" y="1131122"/>
                  </a:cubicBezTo>
                  <a:cubicBezTo>
                    <a:pt x="1665298" y="1142629"/>
                    <a:pt x="1649691" y="1149093"/>
                    <a:pt x="1633418" y="1149093"/>
                  </a:cubicBezTo>
                  <a:lnTo>
                    <a:pt x="61359" y="1149093"/>
                  </a:lnTo>
                  <a:cubicBezTo>
                    <a:pt x="45086" y="1149093"/>
                    <a:pt x="29479" y="1142629"/>
                    <a:pt x="17972" y="1131122"/>
                  </a:cubicBezTo>
                  <a:cubicBezTo>
                    <a:pt x="6465" y="1119615"/>
                    <a:pt x="0" y="1104008"/>
                    <a:pt x="0" y="1087734"/>
                  </a:cubicBezTo>
                  <a:lnTo>
                    <a:pt x="0" y="61359"/>
                  </a:lnTo>
                  <a:cubicBezTo>
                    <a:pt x="0" y="45086"/>
                    <a:pt x="6465" y="29479"/>
                    <a:pt x="17972" y="17972"/>
                  </a:cubicBezTo>
                  <a:cubicBezTo>
                    <a:pt x="29479" y="6465"/>
                    <a:pt x="45086" y="0"/>
                    <a:pt x="61359" y="0"/>
                  </a:cubicBezTo>
                  <a:close/>
                </a:path>
              </a:pathLst>
            </a:custGeom>
            <a:solidFill>
              <a:srgbClr val="FFECA0"/>
            </a:solidFill>
            <a:ln w="38100">
              <a:solidFill>
                <a:srgbClr val="FFECA0"/>
              </a:solidFill>
            </a:ln>
          </p:spPr>
        </p:sp>
        <p:sp>
          <p:nvSpPr>
            <p:cNvPr id="5" name="TextBox 5"/>
            <p:cNvSpPr txBox="1"/>
            <p:nvPr/>
          </p:nvSpPr>
          <p:spPr>
            <a:xfrm>
              <a:off x="0" y="-57150"/>
              <a:ext cx="812800" cy="869950"/>
            </a:xfrm>
            <a:prstGeom prst="rect">
              <a:avLst/>
            </a:prstGeom>
          </p:spPr>
          <p:txBody>
            <a:bodyPr lIns="50800" tIns="50800" rIns="50800" bIns="50800" rtlCol="0" anchor="ctr"/>
            <a:lstStyle/>
            <a:p>
              <a:pPr algn="ctr">
                <a:lnSpc>
                  <a:spcPts val="3500"/>
                </a:lnSpc>
              </a:pPr>
              <a:endParaRPr/>
            </a:p>
          </p:txBody>
        </p:sp>
      </p:grpSp>
      <p:sp>
        <p:nvSpPr>
          <p:cNvPr id="6" name="TextBox 6"/>
          <p:cNvSpPr txBox="1"/>
          <p:nvPr/>
        </p:nvSpPr>
        <p:spPr>
          <a:xfrm>
            <a:off x="3565749" y="4009442"/>
            <a:ext cx="4140621" cy="629445"/>
          </a:xfrm>
          <a:prstGeom prst="rect">
            <a:avLst/>
          </a:prstGeom>
        </p:spPr>
        <p:txBody>
          <a:bodyPr lIns="0" tIns="0" rIns="0" bIns="0" rtlCol="0" anchor="t">
            <a:spAutoFit/>
          </a:bodyPr>
          <a:lstStyle/>
          <a:p>
            <a:pPr algn="ctr">
              <a:lnSpc>
                <a:spcPts val="4625"/>
              </a:lnSpc>
            </a:pPr>
            <a:r>
              <a:rPr lang="en-US" sz="4672">
                <a:solidFill>
                  <a:srgbClr val="000000"/>
                </a:solidFill>
                <a:latin typeface="Rubik"/>
              </a:rPr>
              <a:t>ADVANTAGES</a:t>
            </a:r>
          </a:p>
        </p:txBody>
      </p:sp>
      <p:sp>
        <p:nvSpPr>
          <p:cNvPr id="7" name="TextBox 7"/>
          <p:cNvSpPr txBox="1"/>
          <p:nvPr/>
        </p:nvSpPr>
        <p:spPr>
          <a:xfrm>
            <a:off x="3676048" y="4918368"/>
            <a:ext cx="4375069" cy="2682552"/>
          </a:xfrm>
          <a:prstGeom prst="rect">
            <a:avLst/>
          </a:prstGeom>
        </p:spPr>
        <p:txBody>
          <a:bodyPr lIns="0" tIns="0" rIns="0" bIns="0" rtlCol="0" anchor="t">
            <a:spAutoFit/>
          </a:bodyPr>
          <a:lstStyle/>
          <a:p>
            <a:pPr>
              <a:lnSpc>
                <a:spcPts val="4308"/>
              </a:lnSpc>
            </a:pPr>
            <a:r>
              <a:rPr lang="en-US" sz="2504">
                <a:solidFill>
                  <a:srgbClr val="000000"/>
                </a:solidFill>
                <a:latin typeface="Rubik"/>
              </a:rPr>
              <a:t>• Accurate classification</a:t>
            </a:r>
          </a:p>
          <a:p>
            <a:pPr>
              <a:lnSpc>
                <a:spcPts val="4308"/>
              </a:lnSpc>
            </a:pPr>
            <a:r>
              <a:rPr lang="en-US" sz="2504">
                <a:solidFill>
                  <a:srgbClr val="000000"/>
                </a:solidFill>
                <a:latin typeface="Rubik"/>
              </a:rPr>
              <a:t>• Less complexity</a:t>
            </a:r>
          </a:p>
          <a:p>
            <a:pPr>
              <a:lnSpc>
                <a:spcPts val="4308"/>
              </a:lnSpc>
            </a:pPr>
            <a:r>
              <a:rPr lang="en-US" sz="2504">
                <a:solidFill>
                  <a:srgbClr val="000000"/>
                </a:solidFill>
                <a:latin typeface="Rubik"/>
              </a:rPr>
              <a:t>• High performance</a:t>
            </a:r>
          </a:p>
          <a:p>
            <a:pPr>
              <a:lnSpc>
                <a:spcPts val="4308"/>
              </a:lnSpc>
            </a:pPr>
            <a:r>
              <a:rPr lang="en-US" sz="2504">
                <a:solidFill>
                  <a:srgbClr val="000000"/>
                </a:solidFill>
                <a:latin typeface="Rubik"/>
              </a:rPr>
              <a:t>•Easy Implementation</a:t>
            </a:r>
          </a:p>
          <a:p>
            <a:pPr algn="ctr">
              <a:lnSpc>
                <a:spcPts val="4308"/>
              </a:lnSpc>
            </a:pPr>
            <a:endParaRPr lang="en-US" sz="2504">
              <a:solidFill>
                <a:srgbClr val="000000"/>
              </a:solidFill>
              <a:latin typeface="Rubik"/>
            </a:endParaRPr>
          </a:p>
        </p:txBody>
      </p:sp>
      <p:grpSp>
        <p:nvGrpSpPr>
          <p:cNvPr id="8" name="Group 8"/>
          <p:cNvGrpSpPr/>
          <p:nvPr/>
        </p:nvGrpSpPr>
        <p:grpSpPr>
          <a:xfrm>
            <a:off x="9434293" y="3323878"/>
            <a:ext cx="6434857" cy="4362964"/>
            <a:chOff x="0" y="0"/>
            <a:chExt cx="1694777" cy="1149093"/>
          </a:xfrm>
        </p:grpSpPr>
        <p:sp>
          <p:nvSpPr>
            <p:cNvPr id="9" name="Freeform 9"/>
            <p:cNvSpPr/>
            <p:nvPr/>
          </p:nvSpPr>
          <p:spPr>
            <a:xfrm>
              <a:off x="0" y="0"/>
              <a:ext cx="1694777" cy="1149093"/>
            </a:xfrm>
            <a:custGeom>
              <a:avLst/>
              <a:gdLst/>
              <a:ahLst/>
              <a:cxnLst/>
              <a:rect l="l" t="t" r="r" b="b"/>
              <a:pathLst>
                <a:path w="1694777" h="1149093">
                  <a:moveTo>
                    <a:pt x="61359" y="0"/>
                  </a:moveTo>
                  <a:lnTo>
                    <a:pt x="1633418" y="0"/>
                  </a:lnTo>
                  <a:cubicBezTo>
                    <a:pt x="1667306" y="0"/>
                    <a:pt x="1694777" y="27471"/>
                    <a:pt x="1694777" y="61359"/>
                  </a:cubicBezTo>
                  <a:lnTo>
                    <a:pt x="1694777" y="1087734"/>
                  </a:lnTo>
                  <a:cubicBezTo>
                    <a:pt x="1694777" y="1104008"/>
                    <a:pt x="1688313" y="1119615"/>
                    <a:pt x="1676805" y="1131122"/>
                  </a:cubicBezTo>
                  <a:cubicBezTo>
                    <a:pt x="1665298" y="1142629"/>
                    <a:pt x="1649691" y="1149093"/>
                    <a:pt x="1633418" y="1149093"/>
                  </a:cubicBezTo>
                  <a:lnTo>
                    <a:pt x="61359" y="1149093"/>
                  </a:lnTo>
                  <a:cubicBezTo>
                    <a:pt x="45086" y="1149093"/>
                    <a:pt x="29479" y="1142629"/>
                    <a:pt x="17972" y="1131122"/>
                  </a:cubicBezTo>
                  <a:cubicBezTo>
                    <a:pt x="6465" y="1119615"/>
                    <a:pt x="0" y="1104008"/>
                    <a:pt x="0" y="1087734"/>
                  </a:cubicBezTo>
                  <a:lnTo>
                    <a:pt x="0" y="61359"/>
                  </a:lnTo>
                  <a:cubicBezTo>
                    <a:pt x="0" y="45086"/>
                    <a:pt x="6465" y="29479"/>
                    <a:pt x="17972" y="17972"/>
                  </a:cubicBezTo>
                  <a:cubicBezTo>
                    <a:pt x="29479" y="6465"/>
                    <a:pt x="45086" y="0"/>
                    <a:pt x="61359" y="0"/>
                  </a:cubicBezTo>
                  <a:close/>
                </a:path>
              </a:pathLst>
            </a:custGeom>
            <a:solidFill>
              <a:srgbClr val="FFECA0"/>
            </a:solidFill>
            <a:ln w="38100">
              <a:solidFill>
                <a:srgbClr val="FFECA0"/>
              </a:solidFill>
            </a:ln>
          </p:spPr>
        </p:sp>
        <p:sp>
          <p:nvSpPr>
            <p:cNvPr id="10" name="TextBox 10"/>
            <p:cNvSpPr txBox="1"/>
            <p:nvPr/>
          </p:nvSpPr>
          <p:spPr>
            <a:xfrm>
              <a:off x="0" y="-57150"/>
              <a:ext cx="812800" cy="869950"/>
            </a:xfrm>
            <a:prstGeom prst="rect">
              <a:avLst/>
            </a:prstGeom>
          </p:spPr>
          <p:txBody>
            <a:bodyPr lIns="50800" tIns="50800" rIns="50800" bIns="50800" rtlCol="0" anchor="ctr"/>
            <a:lstStyle/>
            <a:p>
              <a:pPr algn="ctr">
                <a:lnSpc>
                  <a:spcPts val="3500"/>
                </a:lnSpc>
              </a:pPr>
              <a:endParaRPr/>
            </a:p>
          </p:txBody>
        </p:sp>
      </p:grpSp>
      <p:sp>
        <p:nvSpPr>
          <p:cNvPr id="11" name="TextBox 11"/>
          <p:cNvSpPr txBox="1"/>
          <p:nvPr/>
        </p:nvSpPr>
        <p:spPr>
          <a:xfrm>
            <a:off x="10188941" y="4009442"/>
            <a:ext cx="4981332" cy="629445"/>
          </a:xfrm>
          <a:prstGeom prst="rect">
            <a:avLst/>
          </a:prstGeom>
        </p:spPr>
        <p:txBody>
          <a:bodyPr lIns="0" tIns="0" rIns="0" bIns="0" rtlCol="0" anchor="t">
            <a:spAutoFit/>
          </a:bodyPr>
          <a:lstStyle/>
          <a:p>
            <a:pPr algn="ctr">
              <a:lnSpc>
                <a:spcPts val="4625"/>
              </a:lnSpc>
            </a:pPr>
            <a:r>
              <a:rPr lang="en-US" sz="4672">
                <a:solidFill>
                  <a:srgbClr val="000000"/>
                </a:solidFill>
                <a:latin typeface="Rubik"/>
              </a:rPr>
              <a:t>DISADVANTAGES</a:t>
            </a:r>
          </a:p>
        </p:txBody>
      </p:sp>
      <p:sp>
        <p:nvSpPr>
          <p:cNvPr id="12" name="TextBox 12"/>
          <p:cNvSpPr txBox="1"/>
          <p:nvPr/>
        </p:nvSpPr>
        <p:spPr>
          <a:xfrm>
            <a:off x="10264768" y="4918368"/>
            <a:ext cx="4829677" cy="1596702"/>
          </a:xfrm>
          <a:prstGeom prst="rect">
            <a:avLst/>
          </a:prstGeom>
        </p:spPr>
        <p:txBody>
          <a:bodyPr lIns="0" tIns="0" rIns="0" bIns="0" rtlCol="0" anchor="t">
            <a:spAutoFit/>
          </a:bodyPr>
          <a:lstStyle/>
          <a:p>
            <a:pPr algn="ctr">
              <a:lnSpc>
                <a:spcPts val="4308"/>
              </a:lnSpc>
            </a:pPr>
            <a:r>
              <a:rPr lang="en-US" sz="2504">
                <a:solidFill>
                  <a:srgbClr val="000000"/>
                </a:solidFill>
                <a:latin typeface="Rubik"/>
              </a:rPr>
              <a:t>• Less feature compatibility</a:t>
            </a:r>
          </a:p>
          <a:p>
            <a:pPr algn="ctr">
              <a:lnSpc>
                <a:spcPts val="4308"/>
              </a:lnSpc>
            </a:pPr>
            <a:r>
              <a:rPr lang="en-US" sz="2504">
                <a:solidFill>
                  <a:srgbClr val="000000"/>
                </a:solidFill>
                <a:latin typeface="Rubik"/>
              </a:rPr>
              <a:t>• Low accuracy</a:t>
            </a:r>
          </a:p>
          <a:p>
            <a:pPr algn="ctr">
              <a:lnSpc>
                <a:spcPts val="4308"/>
              </a:lnSpc>
            </a:pPr>
            <a:endParaRPr lang="en-US" sz="2504">
              <a:solidFill>
                <a:srgbClr val="000000"/>
              </a:solidFill>
              <a:latin typeface="Rubik"/>
            </a:endParaRPr>
          </a:p>
        </p:txBody>
      </p:sp>
      <p:sp>
        <p:nvSpPr>
          <p:cNvPr id="13" name="TextBox 13"/>
          <p:cNvSpPr txBox="1"/>
          <p:nvPr/>
        </p:nvSpPr>
        <p:spPr>
          <a:xfrm>
            <a:off x="3676048" y="1143000"/>
            <a:ext cx="10935904" cy="985526"/>
          </a:xfrm>
          <a:prstGeom prst="rect">
            <a:avLst/>
          </a:prstGeom>
        </p:spPr>
        <p:txBody>
          <a:bodyPr lIns="0" tIns="0" rIns="0" bIns="0" rtlCol="0" anchor="t">
            <a:spAutoFit/>
          </a:bodyPr>
          <a:lstStyle/>
          <a:p>
            <a:pPr algn="ctr">
              <a:lnSpc>
                <a:spcPts val="7595"/>
              </a:lnSpc>
            </a:pPr>
            <a:r>
              <a:rPr lang="en-US" sz="7233">
                <a:solidFill>
                  <a:srgbClr val="000000"/>
                </a:solidFill>
                <a:latin typeface="Open Sauce SemiBold"/>
              </a:rPr>
              <a:t>Pro's and Con's</a:t>
            </a:r>
          </a:p>
        </p:txBody>
      </p:sp>
      <p:pic>
        <p:nvPicPr>
          <p:cNvPr id="14" name="Picture 1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785908" y="1309570"/>
            <a:ext cx="1197946" cy="537987"/>
          </a:xfrm>
          <a:prstGeom prst="rect">
            <a:avLst/>
          </a:prstGeom>
        </p:spPr>
      </p:pic>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74345" y="1309570"/>
            <a:ext cx="1197946" cy="537987"/>
          </a:xfrm>
          <a:prstGeom prst="rect">
            <a:avLst/>
          </a:prstGeom>
        </p:spPr>
      </p:pic>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802886" y="3323878"/>
            <a:ext cx="912829" cy="869677"/>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72572" y="3323878"/>
            <a:ext cx="912829" cy="8696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0" y="4213219"/>
            <a:ext cx="8158414" cy="1835156"/>
          </a:xfrm>
          <a:prstGeom prst="rect">
            <a:avLst/>
          </a:prstGeom>
        </p:spPr>
        <p:txBody>
          <a:bodyPr lIns="0" tIns="0" rIns="0" bIns="0" rtlCol="0" anchor="t">
            <a:spAutoFit/>
          </a:bodyPr>
          <a:lstStyle/>
          <a:p>
            <a:pPr algn="ctr">
              <a:lnSpc>
                <a:spcPts val="7175"/>
              </a:lnSpc>
            </a:pPr>
            <a:r>
              <a:rPr lang="en-US" sz="6833">
                <a:solidFill>
                  <a:srgbClr val="000000"/>
                </a:solidFill>
                <a:latin typeface="Open Sauce SemiBold"/>
              </a:rPr>
              <a:t>SYSTEM </a:t>
            </a:r>
          </a:p>
          <a:p>
            <a:pPr algn="ctr">
              <a:lnSpc>
                <a:spcPts val="7175"/>
              </a:lnSpc>
            </a:pPr>
            <a:r>
              <a:rPr lang="en-US" sz="6833">
                <a:solidFill>
                  <a:srgbClr val="000000"/>
                </a:solidFill>
                <a:latin typeface="Open Sauce SemiBold"/>
              </a:rPr>
              <a:t>DESIGN</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459029" y="4809416"/>
            <a:ext cx="1197946" cy="537987"/>
          </a:xfrm>
          <a:prstGeom prst="rect">
            <a:avLst/>
          </a:prstGeom>
        </p:spPr>
      </p:pic>
      <p:grpSp>
        <p:nvGrpSpPr>
          <p:cNvPr id="5" name="Group 5"/>
          <p:cNvGrpSpPr/>
          <p:nvPr/>
        </p:nvGrpSpPr>
        <p:grpSpPr>
          <a:xfrm>
            <a:off x="8532307" y="-932400"/>
            <a:ext cx="9755693" cy="10952700"/>
            <a:chOff x="0" y="0"/>
            <a:chExt cx="2569401" cy="3146287"/>
          </a:xfrm>
        </p:grpSpPr>
        <p:sp>
          <p:nvSpPr>
            <p:cNvPr id="6" name="Freeform 6"/>
            <p:cNvSpPr/>
            <p:nvPr/>
          </p:nvSpPr>
          <p:spPr>
            <a:xfrm>
              <a:off x="0" y="0"/>
              <a:ext cx="2569401" cy="3146287"/>
            </a:xfrm>
            <a:custGeom>
              <a:avLst/>
              <a:gdLst/>
              <a:ahLst/>
              <a:cxnLst/>
              <a:rect l="l" t="t" r="r" b="b"/>
              <a:pathLst>
                <a:path w="2569401" h="3146287">
                  <a:moveTo>
                    <a:pt x="40473" y="0"/>
                  </a:moveTo>
                  <a:lnTo>
                    <a:pt x="2528928" y="0"/>
                  </a:lnTo>
                  <a:cubicBezTo>
                    <a:pt x="2539662" y="0"/>
                    <a:pt x="2549957" y="4264"/>
                    <a:pt x="2557547" y="11854"/>
                  </a:cubicBezTo>
                  <a:cubicBezTo>
                    <a:pt x="2565137" y="19444"/>
                    <a:pt x="2569401" y="29739"/>
                    <a:pt x="2569401" y="40473"/>
                  </a:cubicBezTo>
                  <a:lnTo>
                    <a:pt x="2569401" y="3105815"/>
                  </a:lnTo>
                  <a:cubicBezTo>
                    <a:pt x="2569401" y="3116549"/>
                    <a:pt x="2565137" y="3126843"/>
                    <a:pt x="2557547" y="3134433"/>
                  </a:cubicBezTo>
                  <a:cubicBezTo>
                    <a:pt x="2549957" y="3142023"/>
                    <a:pt x="2539662" y="3146287"/>
                    <a:pt x="2528928" y="3146287"/>
                  </a:cubicBezTo>
                  <a:lnTo>
                    <a:pt x="40473" y="3146287"/>
                  </a:lnTo>
                  <a:cubicBezTo>
                    <a:pt x="29739" y="3146287"/>
                    <a:pt x="19444" y="3142023"/>
                    <a:pt x="11854" y="3134433"/>
                  </a:cubicBezTo>
                  <a:cubicBezTo>
                    <a:pt x="4264" y="3126843"/>
                    <a:pt x="0" y="3116549"/>
                    <a:pt x="0" y="3105815"/>
                  </a:cubicBezTo>
                  <a:lnTo>
                    <a:pt x="0" y="40473"/>
                  </a:lnTo>
                  <a:cubicBezTo>
                    <a:pt x="0" y="29739"/>
                    <a:pt x="4264" y="19444"/>
                    <a:pt x="11854" y="11854"/>
                  </a:cubicBezTo>
                  <a:cubicBezTo>
                    <a:pt x="19444" y="4264"/>
                    <a:pt x="29739" y="0"/>
                    <a:pt x="40473" y="0"/>
                  </a:cubicBezTo>
                  <a:close/>
                </a:path>
              </a:pathLst>
            </a:custGeom>
            <a:solidFill>
              <a:srgbClr val="FFECA0"/>
            </a:solidFill>
            <a:ln w="38100">
              <a:solidFill>
                <a:srgbClr val="FFECA0"/>
              </a:solidFill>
            </a:ln>
          </p:spPr>
        </p:sp>
        <p:sp>
          <p:nvSpPr>
            <p:cNvPr id="7" name="TextBox 7"/>
            <p:cNvSpPr txBox="1"/>
            <p:nvPr/>
          </p:nvSpPr>
          <p:spPr>
            <a:xfrm>
              <a:off x="0" y="-57150"/>
              <a:ext cx="812800" cy="869950"/>
            </a:xfrm>
            <a:prstGeom prst="rect">
              <a:avLst/>
            </a:prstGeom>
          </p:spPr>
          <p:txBody>
            <a:bodyPr lIns="50800" tIns="50800" rIns="50800" bIns="50800" rtlCol="0" anchor="ctr"/>
            <a:lstStyle/>
            <a:p>
              <a:pPr algn="ctr">
                <a:lnSpc>
                  <a:spcPts val="3500"/>
                </a:lnSpc>
              </a:pPr>
              <a:endParaRPr/>
            </a:p>
          </p:txBody>
        </p:sp>
      </p:grpSp>
      <p:pic>
        <p:nvPicPr>
          <p:cNvPr id="8" name="Picture 8"/>
          <p:cNvPicPr>
            <a:picLocks noChangeAspect="1"/>
          </p:cNvPicPr>
          <p:nvPr/>
        </p:nvPicPr>
        <p:blipFill>
          <a:blip r:embed="rId4"/>
          <a:srcRect/>
          <a:stretch>
            <a:fillRect/>
          </a:stretch>
        </p:blipFill>
        <p:spPr>
          <a:xfrm>
            <a:off x="8813868" y="387673"/>
            <a:ext cx="9192570" cy="8843485"/>
          </a:xfrm>
          <a:prstGeom prst="rect">
            <a:avLst/>
          </a:prstGeom>
        </p:spPr>
      </p:pic>
      <p:sp>
        <p:nvSpPr>
          <p:cNvPr id="9" name="AutoShape 9"/>
          <p:cNvSpPr/>
          <p:nvPr/>
        </p:nvSpPr>
        <p:spPr>
          <a:xfrm>
            <a:off x="1" y="9258300"/>
            <a:ext cx="18288000" cy="1028700"/>
          </a:xfrm>
          <a:prstGeom prst="rect">
            <a:avLst/>
          </a:prstGeom>
          <a:solidFill>
            <a:srgbClr val="EDD8CD"/>
          </a:solidFill>
        </p:spPr>
      </p:sp>
      <p:pic>
        <p:nvPicPr>
          <p:cNvPr id="10" name="Picture 3">
            <a:extLst>
              <a:ext uri="{FF2B5EF4-FFF2-40B4-BE49-F238E27FC236}">
                <a16:creationId xmlns:a16="http://schemas.microsoft.com/office/drawing/2014/main" id="{C0C6CE92-01D9-6B99-5F09-D06B0A1C71D7}"/>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18806" t="-6968"/>
          <a:stretch/>
        </p:blipFill>
        <p:spPr>
          <a:xfrm>
            <a:off x="0" y="702152"/>
            <a:ext cx="741161" cy="9302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1788</Words>
  <Application>Microsoft Office PowerPoint</Application>
  <PresentationFormat>Custom</PresentationFormat>
  <Paragraphs>150</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vt:lpstr>
      <vt:lpstr>Open Sauce Light Italics</vt:lpstr>
      <vt:lpstr>Rubik</vt:lpstr>
      <vt:lpstr>Open Sauce Light Bold</vt:lpstr>
      <vt:lpstr>Open Sauce Light</vt:lpstr>
      <vt:lpstr>Open Sauce SemiBold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Osteoarthritis Disease Detection Using Deep Learning Architectures With Efficient Hyper-Tuning Parameters</dc:title>
  <cp:lastModifiedBy>priyanka</cp:lastModifiedBy>
  <cp:revision>2</cp:revision>
  <dcterms:created xsi:type="dcterms:W3CDTF">2006-08-16T00:00:00Z</dcterms:created>
  <dcterms:modified xsi:type="dcterms:W3CDTF">2023-05-24T07:52:48Z</dcterms:modified>
  <dc:identifier>DAFjtylqwy0</dc:identifier>
</cp:coreProperties>
</file>