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01136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13605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6550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88144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286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1459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041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26933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7307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2ADF2-C252-44EE-8663-4557002FECCD}"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60445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2ADF2-C252-44EE-8663-4557002FECCD}"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51048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2ADF2-C252-44EE-8663-4557002FECCD}"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33380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2ADF2-C252-44EE-8663-4557002FECCD}"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1363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9051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16099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E2ADF2-C252-44EE-8663-4557002FECCD}" type="datetimeFigureOut">
              <a:rPr lang="en-IN" smtClean="0"/>
              <a:t>12-04-2024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EE44FE-2A86-4E1D-A1A0-FDB48B325CF2}" type="slidenum">
              <a:rPr lang="en-IN" smtClean="0"/>
              <a:t>‹#›</a:t>
            </a:fld>
            <a:endParaRPr lang="en-IN"/>
          </a:p>
        </p:txBody>
      </p:sp>
    </p:spTree>
    <p:extLst>
      <p:ext uri="{BB962C8B-B14F-4D97-AF65-F5344CB8AC3E}">
        <p14:creationId xmlns:p14="http://schemas.microsoft.com/office/powerpoint/2010/main" val="33982380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069C1-2741-4E6E-8B31-ACD96064F0C2}"/>
              </a:ext>
            </a:extLst>
          </p:cNvPr>
          <p:cNvSpPr txBox="1"/>
          <p:nvPr/>
        </p:nvSpPr>
        <p:spPr>
          <a:xfrm>
            <a:off x="893135" y="618093"/>
            <a:ext cx="9771321" cy="5795433"/>
          </a:xfrm>
          <a:prstGeom prst="rect">
            <a:avLst/>
          </a:prstGeom>
          <a:noFill/>
        </p:spPr>
        <p:txBody>
          <a:bodyPr wrap="square">
            <a:spAutoFit/>
          </a:bodyPr>
          <a:lstStyle/>
          <a:p>
            <a:r>
              <a:rPr lang="en-US" sz="4400" dirty="0"/>
              <a:t>                CAPSTONE PROJECT</a:t>
            </a:r>
          </a:p>
          <a:p>
            <a:pPr algn="ctr">
              <a:lnSpc>
                <a:spcPct val="115000"/>
              </a:lnSpc>
              <a:spcBef>
                <a:spcPts val="1200"/>
              </a:spcBef>
              <a:spcAft>
                <a:spcPts val="1200"/>
              </a:spcAft>
            </a:pPr>
            <a:r>
              <a:rPr lang="en-GB" sz="2800" b="1" dirty="0">
                <a:effectLst/>
                <a:latin typeface="Times New Roman" panose="02020603050405020304" pitchFamily="18" charset="0"/>
                <a:ea typeface="Times New Roman" panose="02020603050405020304" pitchFamily="18" charset="0"/>
              </a:rPr>
              <a:t>Memory Management Strategies in Compiler Design</a:t>
            </a:r>
            <a:endParaRPr lang="en-IN" sz="2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Course code:  CSA1458</a:t>
            </a:r>
            <a:endParaRPr lang="en-IN" sz="1600" dirty="0">
              <a:latin typeface="Arial" panose="020B0604020202020204" pitchFamily="34" charset="0"/>
              <a:ea typeface="Times New Roman" panose="02020603050405020304" pitchFamily="18"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Course: Compiler Design For SDD</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Slot: </a:t>
            </a:r>
            <a:r>
              <a:rPr lang="en-GB" sz="1600" dirty="0">
                <a:latin typeface="Times New Roman" panose="02020603050405020304" pitchFamily="18" charset="0"/>
                <a:ea typeface="Times New Roman" panose="02020603050405020304" pitchFamily="18" charset="0"/>
              </a:rPr>
              <a:t>C</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Name: G. Vyshnavi (192210327)</a:t>
            </a:r>
          </a:p>
          <a:p>
            <a:pPr algn="just">
              <a:lnSpc>
                <a:spcPct val="115000"/>
              </a:lnSpc>
              <a:spcBef>
                <a:spcPts val="1200"/>
              </a:spcBef>
              <a:spcAft>
                <a:spcPts val="1200"/>
              </a:spcAft>
            </a:pPr>
            <a:r>
              <a:rPr lang="en-GB" sz="1600" dirty="0">
                <a:latin typeface="Times New Roman" panose="02020603050405020304" pitchFamily="18" charset="0"/>
                <a:ea typeface="Times New Roman" panose="02020603050405020304" pitchFamily="18" charset="0"/>
              </a:rPr>
              <a:t>            </a:t>
            </a:r>
            <a:r>
              <a:rPr lang="en-GB" sz="1600" dirty="0" err="1">
                <a:effectLst/>
                <a:latin typeface="Times New Roman" panose="02020603050405020304" pitchFamily="18" charset="0"/>
                <a:ea typeface="Times New Roman" panose="02020603050405020304" pitchFamily="18" charset="0"/>
              </a:rPr>
              <a:t>M.Sai</a:t>
            </a:r>
            <a:r>
              <a:rPr lang="en-GB" sz="1600" dirty="0">
                <a:effectLst/>
                <a:latin typeface="Times New Roman" panose="02020603050405020304" pitchFamily="18" charset="0"/>
                <a:ea typeface="Times New Roman" panose="02020603050405020304" pitchFamily="18" charset="0"/>
              </a:rPr>
              <a:t> </a:t>
            </a:r>
            <a:r>
              <a:rPr lang="en-GB" sz="1600" dirty="0" err="1">
                <a:effectLst/>
                <a:latin typeface="Times New Roman" panose="02020603050405020304" pitchFamily="18" charset="0"/>
                <a:ea typeface="Times New Roman" panose="02020603050405020304" pitchFamily="18" charset="0"/>
              </a:rPr>
              <a:t>Tejaswini</a:t>
            </a:r>
            <a:r>
              <a:rPr lang="en-GB" sz="1600" dirty="0">
                <a:effectLst/>
                <a:latin typeface="Times New Roman" panose="02020603050405020304" pitchFamily="18" charset="0"/>
                <a:ea typeface="Times New Roman" panose="02020603050405020304" pitchFamily="18" charset="0"/>
              </a:rPr>
              <a:t> (192210602)</a:t>
            </a:r>
          </a:p>
          <a:p>
            <a:pPr algn="just">
              <a:lnSpc>
                <a:spcPct val="115000"/>
              </a:lnSpc>
              <a:spcBef>
                <a:spcPts val="1200"/>
              </a:spcBef>
              <a:spcAft>
                <a:spcPts val="1200"/>
              </a:spcAft>
            </a:pPr>
            <a:r>
              <a:rPr lang="en-GB" sz="1600" dirty="0">
                <a:latin typeface="Times New Roman" panose="02020603050405020304" pitchFamily="18" charset="0"/>
                <a:ea typeface="Arial" panose="020B0604020202020204" pitchFamily="34" charset="0"/>
              </a:rPr>
              <a:t>          </a:t>
            </a:r>
            <a:r>
              <a:rPr lang="en-IN" sz="1600" dirty="0">
                <a:effectLst/>
                <a:latin typeface="Arial" panose="020B0604020202020204" pitchFamily="34" charset="0"/>
                <a:ea typeface="Arial" panose="020B0604020202020204" pitchFamily="34" charset="0"/>
              </a:rPr>
              <a:t> </a:t>
            </a:r>
            <a:r>
              <a:rPr lang="en-IN" sz="1600" dirty="0">
                <a:latin typeface="Arial Narrow" panose="020B0606020202030204" pitchFamily="34" charset="0"/>
                <a:ea typeface="Arial" panose="020B0604020202020204" pitchFamily="34" charset="0"/>
              </a:rPr>
              <a:t>G</a:t>
            </a:r>
            <a:r>
              <a:rPr lang="en-IN" sz="1600" dirty="0">
                <a:latin typeface="Arial" panose="020B0604020202020204" pitchFamily="34" charset="0"/>
                <a:ea typeface="Arial" panose="020B0604020202020204" pitchFamily="34" charset="0"/>
              </a:rPr>
              <a:t>.</a:t>
            </a:r>
            <a:r>
              <a:rPr lang="en-GB" sz="1600" dirty="0">
                <a:effectLst/>
                <a:latin typeface="Times New Roman" panose="02020603050405020304" pitchFamily="18" charset="0"/>
                <a:ea typeface="Times New Roman" panose="02020603050405020304" pitchFamily="18" charset="0"/>
              </a:rPr>
              <a:t>Divya </a:t>
            </a:r>
            <a:r>
              <a:rPr lang="en-GB" sz="1600" dirty="0">
                <a:latin typeface="Times New Roman" panose="02020603050405020304" pitchFamily="18" charset="0"/>
                <a:ea typeface="Times New Roman" panose="02020603050405020304" pitchFamily="18" charset="0"/>
              </a:rPr>
              <a:t>S</a:t>
            </a:r>
            <a:r>
              <a:rPr lang="en-GB" sz="1600" dirty="0">
                <a:effectLst/>
                <a:latin typeface="Times New Roman" panose="02020603050405020304" pitchFamily="18" charset="0"/>
                <a:ea typeface="Times New Roman" panose="02020603050405020304" pitchFamily="18" charset="0"/>
              </a:rPr>
              <a:t>ri (192211883)</a:t>
            </a:r>
            <a:endParaRPr lang="en-IN" sz="1600" dirty="0">
              <a:effectLst/>
              <a:latin typeface="Arial" panose="020B0604020202020204" pitchFamily="34" charset="0"/>
              <a:ea typeface="Arial" panose="020B0604020202020204" pitchFamily="34" charset="0"/>
            </a:endParaRPr>
          </a:p>
          <a:p>
            <a:endParaRPr lang="en-IN" sz="4400" dirty="0"/>
          </a:p>
        </p:txBody>
      </p:sp>
    </p:spTree>
    <p:extLst>
      <p:ext uri="{BB962C8B-B14F-4D97-AF65-F5344CB8AC3E}">
        <p14:creationId xmlns:p14="http://schemas.microsoft.com/office/powerpoint/2010/main" val="72029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4579-8045-C870-7567-2EEA5647143B}"/>
              </a:ext>
            </a:extLst>
          </p:cNvPr>
          <p:cNvSpPr>
            <a:spLocks noGrp="1"/>
          </p:cNvSpPr>
          <p:nvPr>
            <p:ph type="title"/>
          </p:nvPr>
        </p:nvSpPr>
        <p:spPr/>
        <p:txBody>
          <a:bodyPr>
            <a:normAutofit fontScale="90000"/>
          </a:bodyPr>
          <a:lstStyle/>
          <a:p>
            <a:pPr>
              <a:lnSpc>
                <a:spcPct val="115000"/>
              </a:lnSpc>
              <a:spcBef>
                <a:spcPts val="1200"/>
              </a:spcBef>
              <a:spcAft>
                <a:spcPts val="1200"/>
              </a:spcAft>
            </a:pP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INPUT: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"code": "def factorial(n):\n	if n == 0:\n    	return 1\n	else:\n    	return n * factorial(n - 1)"</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OUT PUT: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"prediction": "heap"</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2200" b="1" dirty="0">
                <a:effectLst/>
                <a:latin typeface="Times New Roman" panose="02020603050405020304" pitchFamily="18" charset="0"/>
                <a:ea typeface="Times New Roman" panose="02020603050405020304" pitchFamily="18" charset="0"/>
              </a:rPr>
              <a:t>8.Conclusion  </a:t>
            </a:r>
            <a:r>
              <a:rPr lang="en-GB" sz="1800" b="1" dirty="0">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latin typeface="Arial" panose="020B0604020202020204" pitchFamily="34" charset="0"/>
                <a:ea typeface="Arial" panose="020B0604020202020204" pitchFamily="34" charset="0"/>
              </a:rPr>
              <a:t>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6236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B5B0E-68D7-496C-80CE-B685DAA2AE12}"/>
              </a:ext>
            </a:extLst>
          </p:cNvPr>
          <p:cNvSpPr txBox="1"/>
          <p:nvPr/>
        </p:nvSpPr>
        <p:spPr>
          <a:xfrm>
            <a:off x="393405" y="-953899"/>
            <a:ext cx="8753253" cy="1296252"/>
          </a:xfrm>
          <a:prstGeom prst="rect">
            <a:avLst/>
          </a:prstGeom>
          <a:noFill/>
        </p:spPr>
        <p:txBody>
          <a:bodyPr wrap="square">
            <a:spAutoFit/>
          </a:bodyPr>
          <a:lstStyle/>
          <a:p>
            <a:pPr algn="just">
              <a:lnSpc>
                <a:spcPct val="115000"/>
              </a:lnSpc>
              <a:spcBef>
                <a:spcPts val="1200"/>
              </a:spcBef>
              <a:spcAft>
                <a:spcPts val="1200"/>
              </a:spcAft>
            </a:pPr>
            <a:r>
              <a:rPr lang="en-GB" sz="36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457200" algn="just">
              <a:lnSpc>
                <a:spcPct val="115000"/>
              </a:lnSpc>
              <a:spcBef>
                <a:spcPts val="1200"/>
              </a:spcBef>
              <a:spcAft>
                <a:spcPts val="1200"/>
              </a:spcAft>
            </a:pPr>
            <a:endParaRPr lang="en-IN" sz="16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F6454EA7-822C-4217-9CC7-08E04795B682}"/>
              </a:ext>
            </a:extLst>
          </p:cNvPr>
          <p:cNvSpPr txBox="1"/>
          <p:nvPr/>
        </p:nvSpPr>
        <p:spPr>
          <a:xfrm>
            <a:off x="1052623" y="536124"/>
            <a:ext cx="9994605" cy="8333500"/>
          </a:xfrm>
          <a:prstGeom prst="rect">
            <a:avLst/>
          </a:prstGeom>
          <a:noFill/>
        </p:spPr>
        <p:txBody>
          <a:bodyPr wrap="square">
            <a:spAutoFit/>
          </a:bodyPr>
          <a:lstStyle/>
          <a:p>
            <a:pPr marL="457200" marR="0" lvl="0" indent="0" algn="just" defTabSz="914400" rtl="0" eaLnBrk="1" fontAlgn="auto" latinLnBrk="0" hangingPunct="1">
              <a:lnSpc>
                <a:spcPct val="115000"/>
              </a:lnSpc>
              <a:spcBef>
                <a:spcPts val="1200"/>
              </a:spcBef>
              <a:spcAft>
                <a:spcPts val="1200"/>
              </a:spcAft>
              <a:buClrTx/>
              <a:buSzTx/>
              <a:buFontTx/>
              <a:buNone/>
              <a:tabLst/>
              <a:defRPr/>
            </a:pPr>
            <a:endParaRPr kumimoji="0" lang="en-GB" sz="2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endParaRPr>
          </a:p>
          <a:p>
            <a:pPr algn="just">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1.Preliminary Stage</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 </a:t>
            </a:r>
            <a:r>
              <a:rPr kumimoji="0" lang="en-GB" sz="2000" b="1"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rPr>
              <a:t>1.1</a:t>
            </a:r>
            <a:r>
              <a:rPr kumimoji="0" lang="en-GB" sz="800" b="0" i="0" u="none" strike="noStrike" kern="1200" cap="none" spc="0" normalizeH="0" baseline="0" noProof="0" dirty="0">
                <a:ln>
                  <a:noFill/>
                </a:ln>
                <a:solidFill>
                  <a:srgbClr val="1F1F1F"/>
                </a:solidFill>
                <a:effectLst/>
                <a:uLnTx/>
                <a:uFillTx/>
                <a:latin typeface="Times New Roman" panose="02020603050405020304" pitchFamily="18" charset="0"/>
                <a:ea typeface="Times New Roman" panose="02020603050405020304" pitchFamily="18" charset="0"/>
                <a:cs typeface="+mn-cs"/>
              </a:rPr>
              <a:t>           </a:t>
            </a:r>
            <a:r>
              <a:rPr kumimoji="0" lang="en-GB"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Assignment Description:</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457200" algn="just">
              <a:lnSpc>
                <a:spcPct val="115000"/>
              </a:lnSpc>
              <a:spcBef>
                <a:spcPts val="1200"/>
              </a:spcBef>
              <a:spcAft>
                <a:spcPts val="1200"/>
              </a:spcAft>
            </a:pP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Compilers employ various strategies to manage memory during program execution. Static allocation assigns fixed memory at compile time, offering efficiency but limited flexibility. Stack allocation, using a LIFO approach, is efficient for local variables but has size constraints. Heap allocation provides dynamic memory during runtime, ideal for unknown-sized data structures, but requires manual management to avoid memory leaks. Hybrid approaches combine these strategies for optimal memory usage. Additionally, techniques like garbage collection and register allocation further enhance memory management efficiency. The chosen strategy depends on program needs, balancing efficiency, flexibility, and memory usage. Stack allocation follows a last-in, first-out model, suitable for function calls and local variables. Heap allocation, managed by a memory allocator, is dynamic and supports variable-sized data but can lead to memory leaks if not properly managed.</a:t>
            </a:r>
            <a:r>
              <a:rPr lang="en-GB" sz="1600" b="1" dirty="0">
                <a:effectLst/>
                <a:latin typeface="Times New Roman" panose="02020603050405020304" pitchFamily="18" charset="0"/>
                <a:ea typeface="Times New Roman" panose="02020603050405020304" pitchFamily="18" charset="0"/>
              </a:rPr>
              <a:t> </a:t>
            </a:r>
          </a:p>
          <a:p>
            <a:pPr marL="457200"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1.2           Assignment Work Distribution:</a:t>
            </a:r>
            <a:endParaRPr lang="en-IN" sz="1600" b="1" dirty="0">
              <a:latin typeface="Arial" panose="020B0604020202020204" pitchFamily="34" charset="0"/>
              <a:ea typeface="Times New Roman" panose="02020603050405020304" pitchFamily="18" charset="0"/>
            </a:endParaRPr>
          </a:p>
          <a:p>
            <a:pPr marL="457200" algn="just">
              <a:lnSpc>
                <a:spcPct val="115000"/>
              </a:lnSpc>
              <a:spcBef>
                <a:spcPts val="1200"/>
              </a:spcBef>
              <a:spcAft>
                <a:spcPts val="1200"/>
              </a:spcAft>
            </a:pPr>
            <a:r>
              <a:rPr lang="en-GB" sz="1600" b="1" dirty="0">
                <a:effectLst/>
                <a:latin typeface="Arial" panose="020B0604020202020204" pitchFamily="34" charset="0"/>
                <a:ea typeface="Arial" panose="020B0604020202020204" pitchFamily="34" charset="0"/>
              </a:rPr>
              <a:t>Project Scope Definition: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project will delve into the various memory management techniques employed by compilers to efficiently allocate and manage memory during program execution. We will analyse their suitability for different programming scenarios and identify potential optimizations for specific scenarios</a:t>
            </a:r>
            <a:endPar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lang="en-GB" sz="1400" dirty="0">
              <a:solidFill>
                <a:srgbClr val="1F1F1F"/>
              </a:solidFill>
              <a:highlight>
                <a:srgbClr val="FFFFFF"/>
              </a:highlight>
              <a:latin typeface="Times New Roman" panose="02020603050405020304" pitchFamily="18" charset="0"/>
              <a:ea typeface="Arial" panose="020B0604020202020204" pitchFamily="34" charset="0"/>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8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a:t>
            </a:r>
            <a:endParaRPr lang="en-IN" dirty="0"/>
          </a:p>
        </p:txBody>
      </p:sp>
    </p:spTree>
    <p:extLst>
      <p:ext uri="{BB962C8B-B14F-4D97-AF65-F5344CB8AC3E}">
        <p14:creationId xmlns:p14="http://schemas.microsoft.com/office/powerpoint/2010/main" val="329347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5A75F-752B-4A35-BFB5-C374BB66BF77}"/>
              </a:ext>
            </a:extLst>
          </p:cNvPr>
          <p:cNvSpPr txBox="1"/>
          <p:nvPr/>
        </p:nvSpPr>
        <p:spPr>
          <a:xfrm>
            <a:off x="3048886" y="-1999569"/>
            <a:ext cx="6097772" cy="874535"/>
          </a:xfrm>
          <a:prstGeom prst="rect">
            <a:avLst/>
          </a:prstGeom>
          <a:noFill/>
        </p:spPr>
        <p:txBody>
          <a:bodyPr wrap="square">
            <a:spAutoFit/>
          </a:bodyPr>
          <a:lstStyle/>
          <a:p>
            <a:pPr marL="457200" algn="just">
              <a:lnSpc>
                <a:spcPct val="115000"/>
              </a:lnSpc>
              <a:spcBef>
                <a:spcPts val="1200"/>
              </a:spcBef>
              <a:spcAft>
                <a:spcPts val="1200"/>
              </a:spcAft>
            </a:pPr>
            <a:r>
              <a:rPr lang="en-GB" sz="1400" dirty="0">
                <a:solidFill>
                  <a:srgbClr val="1F1F1F"/>
                </a:solidFill>
                <a:effectLst/>
                <a:highlight>
                  <a:srgbClr val="FFFFFF"/>
                </a:highligh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marL="228600"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52FDF23F-072B-494C-B6A1-6288246EABAF}"/>
              </a:ext>
            </a:extLst>
          </p:cNvPr>
          <p:cNvSpPr txBox="1"/>
          <p:nvPr/>
        </p:nvSpPr>
        <p:spPr>
          <a:xfrm>
            <a:off x="659218" y="-484174"/>
            <a:ext cx="11532782" cy="8459239"/>
          </a:xfrm>
          <a:prstGeom prst="rect">
            <a:avLst/>
          </a:prstGeom>
          <a:noFill/>
        </p:spPr>
        <p:txBody>
          <a:bodyPr wrap="square">
            <a:spAutoFit/>
          </a:bodyPr>
          <a:lstStyle/>
          <a:p>
            <a:pPr marL="22860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GB" sz="1400" b="1" i="0" u="none" strike="noStrike" kern="1200" cap="none" spc="0" normalizeH="0" baseline="0" noProof="0" dirty="0">
              <a:ln>
                <a:noFill/>
              </a:ln>
              <a:solidFill>
                <a:prstClr val="black"/>
              </a:solidFill>
              <a:uLnTx/>
              <a:uFillTx/>
              <a:latin typeface="Arial" panose="020B0604020202020204" pitchFamily="34" charset="0"/>
              <a:ea typeface="Times New Roman" panose="02020603050405020304" pitchFamily="18" charset="0"/>
              <a:cs typeface="+mn-cs"/>
            </a:endParaRPr>
          </a:p>
          <a:p>
            <a:pPr marL="228600" marR="0" lvl="0" indent="0" algn="just" defTabSz="914400" rtl="0" eaLnBrk="1" fontAlgn="auto" latinLnBrk="0" hangingPunct="1">
              <a:lnSpc>
                <a:spcPct val="115000"/>
              </a:lnSpc>
              <a:spcBef>
                <a:spcPts val="1200"/>
              </a:spcBef>
              <a:spcAft>
                <a:spcPts val="1200"/>
              </a:spcAft>
              <a:buClrTx/>
              <a:buSzTx/>
              <a:buFontTx/>
              <a:buNone/>
              <a:tabLst/>
              <a:defRPr/>
            </a:pPr>
            <a:r>
              <a:rPr lang="en-GB" sz="1800" b="1" dirty="0">
                <a:effectLst/>
                <a:latin typeface="Arial" panose="020B0604020202020204" pitchFamily="34" charset="0"/>
                <a:ea typeface="Arial" panose="020B0604020202020204" pitchFamily="34" charset="0"/>
              </a:rPr>
              <a:t>Data Collection and Preparation:</a:t>
            </a:r>
            <a:endParaRPr lang="en-IN" sz="1800" dirty="0">
              <a:effectLst/>
              <a:latin typeface="Arial" panose="020B0604020202020204" pitchFamily="34" charset="0"/>
              <a:ea typeface="Arial" panose="020B0604020202020204" pitchFamily="34" charset="0"/>
            </a:endParaRPr>
          </a:p>
          <a:p>
            <a:pPr marL="22860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Identify the data sources: the data sources are taken from</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databases like ACM digital library, IEEE Xplore, and google scholar for articles on memory management techniques in compiler design.</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Develop a data collection plan: the data is collected from various research papers like “compiler decided dynamic memory allocation for scratch pad based embedded system”. </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We have used software like Mendeley or Zotero to efficiently store, organize, and annotate the collected data.</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Cleanse and </a:t>
            </a:r>
            <a:r>
              <a:rPr kumimoji="0" lang="en-GB" sz="16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preprocess</a:t>
            </a: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the collected data to ensure data quality: the collected data is inspected</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to ensure its direct relevance to the specific memory management techniques being analysed.</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Consistency of the project:  </a:t>
            </a:r>
            <a:r>
              <a:rPr kumimoji="0" lang="en-GB" sz="16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Throughout the data collection and preparation process, our sources, search strategies, and data manipulation steps to ensure transparency are analysed. all data collection and analysis adhere to ethical research practices, respecting intellectual property rights and properly citing sources.</a:t>
            </a:r>
          </a:p>
          <a:p>
            <a:pPr marL="0" marR="0" lvl="0" indent="0" algn="just" defTabSz="914400" rtl="0" eaLnBrk="1" fontAlgn="auto" latinLnBrk="0" hangingPunct="1">
              <a:lnSpc>
                <a:spcPct val="115000"/>
              </a:lnSpc>
              <a:spcBef>
                <a:spcPts val="1200"/>
              </a:spcBef>
              <a:spcAft>
                <a:spcPts val="1200"/>
              </a:spcAft>
              <a:buClrTx/>
              <a:buSzTx/>
              <a:buFontTx/>
              <a:buNone/>
              <a:tabLst/>
              <a:defRPr/>
            </a:pPr>
            <a:r>
              <a:rPr lang="en-GB" sz="1600" dirty="0">
                <a:effectLst/>
                <a:latin typeface="Times New Roman" panose="02020603050405020304" pitchFamily="18" charset="0"/>
                <a:ea typeface="Times New Roman" panose="02020603050405020304" pitchFamily="18" charset="0"/>
              </a:rPr>
              <a:t> </a:t>
            </a:r>
            <a:r>
              <a:rPr lang="en-GB" sz="1600" b="1" dirty="0">
                <a:effectLst/>
                <a:latin typeface="Arial" panose="020B0604020202020204" pitchFamily="34" charset="0"/>
                <a:ea typeface="Arial" panose="020B0604020202020204" pitchFamily="34" charset="0"/>
              </a:rPr>
              <a:t>Exploratory Data Analysis (EDA):</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Conduct exploratory data analysis: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Analyse the performance characteristics of different memory management strategies like static, stack, heap based on data collected from research papers or compiler benchmarks.</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understand the patterns and trends: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we will implement histograms, boxplots, or kernel density plots to visualize the distribution of each variable like execution time, memory usage, cache misses for each memory management strategy.</a:t>
            </a:r>
            <a:endParaRPr lang="en-IN" sz="1600" dirty="0">
              <a:effectLst/>
              <a:latin typeface="Arial" panose="020B0604020202020204" pitchFamily="34" charset="0"/>
              <a:ea typeface="Arial" panose="020B0604020202020204" pitchFamily="34" charset="0"/>
            </a:endParaRPr>
          </a:p>
          <a:p>
            <a:pPr marL="0" marR="0" lvl="0" indent="0" algn="just" defTabSz="914400" rtl="0" eaLnBrk="1" fontAlgn="auto" latinLnBrk="0" hangingPunct="1">
              <a:lnSpc>
                <a:spcPct val="115000"/>
              </a:lnSpc>
              <a:spcBef>
                <a:spcPts val="1200"/>
              </a:spcBef>
              <a:spcAft>
                <a:spcPts val="120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14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a:t>
            </a:r>
            <a:endParaRPr lang="en-IN" dirty="0"/>
          </a:p>
        </p:txBody>
      </p:sp>
    </p:spTree>
    <p:extLst>
      <p:ext uri="{BB962C8B-B14F-4D97-AF65-F5344CB8AC3E}">
        <p14:creationId xmlns:p14="http://schemas.microsoft.com/office/powerpoint/2010/main" val="70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50AE3-4186-41C9-A272-FEAA0346DD59}"/>
              </a:ext>
            </a:extLst>
          </p:cNvPr>
          <p:cNvSpPr txBox="1"/>
          <p:nvPr/>
        </p:nvSpPr>
        <p:spPr>
          <a:xfrm>
            <a:off x="202019" y="631191"/>
            <a:ext cx="12096307" cy="6591484"/>
          </a:xfrm>
          <a:prstGeom prst="rect">
            <a:avLst/>
          </a:prstGeom>
          <a:noFill/>
        </p:spPr>
        <p:txBody>
          <a:bodyPr wrap="square">
            <a:spAutoFit/>
          </a:bodyPr>
          <a:lstStyle/>
          <a:p>
            <a:pPr algn="just">
              <a:lnSpc>
                <a:spcPct val="115000"/>
              </a:lnSpc>
              <a:spcBef>
                <a:spcPts val="1200"/>
              </a:spcBef>
              <a:spcAft>
                <a:spcPts val="1200"/>
              </a:spcAft>
            </a:pPr>
            <a:r>
              <a:rPr lang="en-GB" sz="1600" b="1" dirty="0">
                <a:solidFill>
                  <a:srgbClr val="1F1F1F"/>
                </a:solidFill>
                <a:effectLst/>
                <a:highlight>
                  <a:srgbClr val="FFFFFF"/>
                </a:highlight>
                <a:latin typeface="Arial" panose="020B0604020202020204" pitchFamily="34" charset="0"/>
                <a:ea typeface="Arial" panose="020B0604020202020204" pitchFamily="34" charset="0"/>
              </a:rPr>
              <a:t>Visualisation for distribution of execution time across strategies:</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effectLst/>
                <a:latin typeface="Times New Roman" panose="02020603050405020304" pitchFamily="18" charset="0"/>
                <a:ea typeface="Times New Roman" panose="02020603050405020304" pitchFamily="18" charset="0"/>
              </a:rPr>
              <a:t>import</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err="1">
                <a:solidFill>
                  <a:srgbClr val="444746"/>
                </a:solidFill>
                <a:effectLst/>
                <a:latin typeface="Times New Roman" panose="02020603050405020304" pitchFamily="18" charset="0"/>
                <a:ea typeface="Times New Roman" panose="02020603050405020304" pitchFamily="18" charset="0"/>
              </a:rPr>
              <a:t>matplotlib.pyplot</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as</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err="1">
                <a:solidFill>
                  <a:srgbClr val="444746"/>
                </a:solidFill>
                <a:effectLst/>
                <a:latin typeface="Times New Roman" panose="02020603050405020304" pitchFamily="18" charset="0"/>
                <a:ea typeface="Times New Roman" panose="02020603050405020304" pitchFamily="18" charset="0"/>
              </a:rPr>
              <a:t>plt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effectLst/>
                <a:latin typeface="Times New Roman" panose="02020603050405020304" pitchFamily="18" charset="0"/>
                <a:ea typeface="Times New Roman" panose="02020603050405020304" pitchFamily="18" charset="0"/>
              </a:rPr>
              <a:t># Sample data (replace with your actual data)</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execution_times</a:t>
            </a:r>
            <a:r>
              <a:rPr lang="en-GB" sz="1600" dirty="0">
                <a:solidFill>
                  <a:srgbClr val="444746"/>
                </a:solidFill>
                <a:effectLst/>
                <a:latin typeface="Times New Roman" panose="02020603050405020304" pitchFamily="18" charset="0"/>
                <a:ea typeface="Times New Roman" panose="02020603050405020304" pitchFamily="18" charset="0"/>
              </a:rPr>
              <a:t> = {</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"static"</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10</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12</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15</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20</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"stack"</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10</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11</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13</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14</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"heap"</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15</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18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20</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22</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25</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solidFill>
                <a:srgbClr val="444746"/>
              </a:solidFill>
              <a:latin typeface="Arial" panose="020B0604020202020204" pitchFamily="34" charset="0"/>
              <a:ea typeface="Times New Roman" panose="02020603050405020304" pitchFamily="18"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strategies = </a:t>
            </a:r>
            <a:r>
              <a:rPr lang="en-GB" sz="1600" dirty="0">
                <a:effectLst/>
                <a:latin typeface="Times New Roman" panose="02020603050405020304" pitchFamily="18" charset="0"/>
                <a:ea typeface="Times New Roman" panose="02020603050405020304" pitchFamily="18" charset="0"/>
              </a:rPr>
              <a:t>list</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err="1">
                <a:solidFill>
                  <a:srgbClr val="444746"/>
                </a:solidFill>
                <a:effectLst/>
                <a:latin typeface="Times New Roman" panose="02020603050405020304" pitchFamily="18" charset="0"/>
                <a:ea typeface="Times New Roman" panose="02020603050405020304" pitchFamily="18" charset="0"/>
              </a:rPr>
              <a:t>execution_times.keys</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err="1">
                <a:solidFill>
                  <a:srgbClr val="444746"/>
                </a:solidFill>
                <a:effectLst/>
                <a:latin typeface="Times New Roman" panose="02020603050405020304" pitchFamily="18" charset="0"/>
                <a:ea typeface="Times New Roman" panose="02020603050405020304" pitchFamily="18" charset="0"/>
              </a:rPr>
              <a:t>plt.figure</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err="1">
                <a:solidFill>
                  <a:srgbClr val="444746"/>
                </a:solidFill>
                <a:effectLst/>
                <a:latin typeface="Times New Roman" panose="02020603050405020304" pitchFamily="18" charset="0"/>
                <a:ea typeface="Times New Roman" panose="02020603050405020304" pitchFamily="18" charset="0"/>
              </a:rPr>
              <a:t>figsize</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8</a:t>
            </a:r>
            <a:r>
              <a:rPr lang="en-GB" sz="1600" dirty="0">
                <a:solidFill>
                  <a:srgbClr val="444746"/>
                </a:solidFill>
                <a:effectLst/>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6</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plt.boxplot</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err="1">
                <a:solidFill>
                  <a:srgbClr val="444746"/>
                </a:solidFill>
                <a:effectLst/>
                <a:latin typeface="Times New Roman" panose="02020603050405020304" pitchFamily="18" charset="0"/>
                <a:ea typeface="Times New Roman" panose="02020603050405020304" pitchFamily="18" charset="0"/>
              </a:rPr>
              <a:t>execution_times.values</a:t>
            </a:r>
            <a:r>
              <a:rPr lang="en-GB" sz="1600" dirty="0">
                <a:solidFill>
                  <a:srgbClr val="444746"/>
                </a:solidFill>
                <a:effectLst/>
                <a:latin typeface="Times New Roman" panose="02020603050405020304" pitchFamily="18" charset="0"/>
                <a:ea typeface="Times New Roman" panose="02020603050405020304" pitchFamily="18" charset="0"/>
              </a:rPr>
              <a:t>(), labels=strategies, notch=</a:t>
            </a:r>
            <a:r>
              <a:rPr lang="en-GB" sz="1600" dirty="0">
                <a:effectLst/>
                <a:latin typeface="Times New Roman" panose="02020603050405020304" pitchFamily="18" charset="0"/>
                <a:ea typeface="Times New Roman" panose="02020603050405020304" pitchFamily="18" charset="0"/>
              </a:rPr>
              <a:t>True</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plt.xlabel</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"Memory Management Strategy"</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plt.ylabel</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"Execution Time (</a:t>
            </a:r>
            <a:r>
              <a:rPr lang="en-GB" sz="1600" dirty="0" err="1">
                <a:effectLst/>
                <a:latin typeface="Times New Roman" panose="02020603050405020304" pitchFamily="18" charset="0"/>
                <a:ea typeface="Times New Roman" panose="02020603050405020304" pitchFamily="18" charset="0"/>
              </a:rPr>
              <a:t>ms</a:t>
            </a:r>
            <a:r>
              <a:rPr lang="en-GB" sz="1600" dirty="0">
                <a:effectLst/>
                <a:latin typeface="Times New Roman" panose="02020603050405020304" pitchFamily="18" charset="0"/>
                <a:ea typeface="Times New Roman" panose="02020603050405020304" pitchFamily="18" charset="0"/>
              </a:rPr>
              <a:t>)"</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8186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CFB7E-7960-4A66-BED7-6DD44C23E417}"/>
              </a:ext>
            </a:extLst>
          </p:cNvPr>
          <p:cNvSpPr txBox="1"/>
          <p:nvPr/>
        </p:nvSpPr>
        <p:spPr>
          <a:xfrm>
            <a:off x="306572" y="314333"/>
            <a:ext cx="11578856" cy="7184980"/>
          </a:xfrm>
          <a:prstGeom prst="rect">
            <a:avLst/>
          </a:prstGeom>
          <a:noFill/>
        </p:spPr>
        <p:txBody>
          <a:bodyPr wrap="square">
            <a:spAutoFit/>
          </a:bodyPr>
          <a:lstStyle/>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plt.title</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"Distribution of Execution Time Across Strategies"</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pPr>
            <a:r>
              <a:rPr lang="en-GB" sz="1600" dirty="0" err="1">
                <a:solidFill>
                  <a:srgbClr val="444746"/>
                </a:solidFill>
                <a:effectLst/>
                <a:latin typeface="Times New Roman" panose="02020603050405020304" pitchFamily="18" charset="0"/>
                <a:ea typeface="Times New Roman" panose="02020603050405020304" pitchFamily="18" charset="0"/>
              </a:rPr>
              <a:t>plt.grid</a:t>
            </a:r>
            <a:r>
              <a:rPr lang="en-GB" sz="1600" dirty="0">
                <a:solidFill>
                  <a:srgbClr val="444746"/>
                </a:solidFill>
                <a:effectLst/>
                <a:latin typeface="Times New Roman" panose="02020603050405020304" pitchFamily="18" charset="0"/>
                <a:ea typeface="Times New Roman" panose="02020603050405020304" pitchFamily="18" charset="0"/>
              </a:rPr>
              <a:t>(</a:t>
            </a:r>
            <a:r>
              <a:rPr lang="en-GB" sz="1600" dirty="0">
                <a:effectLst/>
                <a:latin typeface="Times New Roman" panose="02020603050405020304" pitchFamily="18" charset="0"/>
                <a:ea typeface="Times New Roman" panose="02020603050405020304" pitchFamily="18" charset="0"/>
              </a:rPr>
              <a:t>True</a:t>
            </a:r>
            <a:r>
              <a:rPr lang="en-GB" sz="1600" dirty="0">
                <a:solidFill>
                  <a:srgbClr val="444746"/>
                </a:solidFill>
                <a:effectLst/>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err="1">
                <a:solidFill>
                  <a:srgbClr val="444746"/>
                </a:solidFill>
                <a:effectLst/>
                <a:latin typeface="Times New Roman" panose="02020603050405020304" pitchFamily="18" charset="0"/>
                <a:ea typeface="Times New Roman" panose="02020603050405020304" pitchFamily="18" charset="0"/>
              </a:rPr>
              <a:t>plt.show</a:t>
            </a:r>
            <a:r>
              <a:rPr lang="en-GB" sz="1600" dirty="0">
                <a:solidFill>
                  <a:srgbClr val="444746"/>
                </a:solidFill>
                <a:effectLst/>
                <a:latin typeface="Times New Roman" panose="02020603050405020304" pitchFamily="18" charset="0"/>
                <a:ea typeface="Times New Roman" panose="02020603050405020304" pitchFamily="18" charset="0"/>
              </a:rPr>
              <a:t>()</a:t>
            </a:r>
          </a:p>
          <a:p>
            <a:pPr algn="just">
              <a:lnSpc>
                <a:spcPct val="115000"/>
              </a:lnSpc>
              <a:spcBef>
                <a:spcPts val="1200"/>
              </a:spcBef>
              <a:spcAft>
                <a:spcPts val="1200"/>
              </a:spcAft>
            </a:pPr>
            <a:r>
              <a:rPr lang="en-GB" sz="1600" dirty="0">
                <a:solidFill>
                  <a:srgbClr val="444746"/>
                </a:solidFill>
                <a:effectLst/>
                <a:latin typeface="Times New Roman" panose="02020603050405020304" pitchFamily="18" charset="0"/>
                <a:ea typeface="Times New Roman" panose="02020603050405020304" pitchFamily="18" charset="0"/>
              </a:rPr>
              <a:t>sample implementation of graph:</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Arial" panose="020B0604020202020204" pitchFamily="34" charset="0"/>
                <a:ea typeface="Arial" panose="020B0604020202020204" pitchFamily="34" charset="0"/>
              </a:rPr>
              <a:t> </a:t>
            </a:r>
            <a:r>
              <a:rPr lang="en-GB" sz="1600" b="1" dirty="0">
                <a:effectLst/>
                <a:latin typeface="Times New Roman" panose="02020603050405020304" pitchFamily="18" charset="0"/>
                <a:ea typeface="Times New Roman" panose="02020603050405020304" pitchFamily="18" charset="0"/>
              </a:rPr>
              <a:t>2. Abstract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solidFill>
                  <a:srgbClr val="1F1F1F"/>
                </a:solidFill>
                <a:effectLst/>
                <a:latin typeface="Arial" panose="020B0604020202020204" pitchFamily="34" charset="0"/>
                <a:ea typeface="Arial" panose="020B0604020202020204" pitchFamily="34" charset="0"/>
              </a:rPr>
              <a:t>Efficient memory management is crucial for program performance and resource utilization. However, selecting the optimal strategy (static, stack, heap, hybrid) remains a challenge due to the diverse characteristics of programs and memory usage patterns.</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This work proposes a data-driven approach for</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optimizing memory management in compiler design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We leverage machine learning to</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automatically assess program characteristics</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and predict the performance impact</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of different strategies. This enables the recommendation of the optimal strategy</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based on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performance goals and resource constraints. This data-driven approach holds the potential to revolutionize compiler design by enabling the selection of optimal memory management strategies for various program types, leading to significant advancements in program performance, development efficiency, and resource utilization. it also aims to</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Arial" panose="020B0604020202020204" pitchFamily="34" charset="0"/>
                <a:ea typeface="Arial" panose="020B0604020202020204" pitchFamily="34" charset="0"/>
              </a:rPr>
              <a:t>improve program performance, enhance development efficiency, and mitigate memory-related issues</a:t>
            </a:r>
            <a:r>
              <a:rPr lang="en-GB" sz="1600" b="1" dirty="0">
                <a:solidFill>
                  <a:srgbClr val="1F1F1F"/>
                </a:solidFill>
                <a:effectLst/>
                <a:latin typeface="Arial" panose="020B0604020202020204" pitchFamily="34" charset="0"/>
                <a:ea typeface="Arial" panose="020B0604020202020204" pitchFamily="34" charset="0"/>
              </a:rPr>
              <a: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b="1" dirty="0">
                <a:solidFill>
                  <a:srgbClr val="1F1F1F"/>
                </a:solidFill>
                <a:effectLst/>
                <a:latin typeface="Arial" panose="020B0604020202020204" pitchFamily="34" charset="0"/>
                <a:ea typeface="Arial" panose="020B0604020202020204" pitchFamily="34" charset="0"/>
              </a:rPr>
              <a:t>Keywords:</a:t>
            </a:r>
            <a:r>
              <a:rPr lang="en-GB" sz="1600" dirty="0">
                <a:solidFill>
                  <a:srgbClr val="1F1F1F"/>
                </a:solidFill>
                <a:effectLst/>
                <a:latin typeface="Arial" panose="020B0604020202020204" pitchFamily="34" charset="0"/>
                <a:ea typeface="Arial" panose="020B0604020202020204" pitchFamily="34" charset="0"/>
              </a:rPr>
              <a:t> memory management, compiler design, machine learning, program analysis, performance optimization.</a:t>
            </a:r>
            <a:endParaRPr lang="en-IN" sz="1600" dirty="0">
              <a:effectLst/>
              <a:latin typeface="Arial" panose="020B0604020202020204" pitchFamily="34" charset="0"/>
              <a:ea typeface="Arial" panose="020B0604020202020204" pitchFamily="34" charset="0"/>
            </a:endParaRPr>
          </a:p>
          <a:p>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400" dirty="0">
                <a:solidFill>
                  <a:srgbClr val="444746"/>
                </a:solidFill>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020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08A77-F070-4CAE-B44D-1993AC78F2E1}"/>
              </a:ext>
            </a:extLst>
          </p:cNvPr>
          <p:cNvSpPr txBox="1"/>
          <p:nvPr/>
        </p:nvSpPr>
        <p:spPr>
          <a:xfrm>
            <a:off x="77972" y="0"/>
            <a:ext cx="11695814" cy="7971413"/>
          </a:xfrm>
          <a:prstGeom prst="rect">
            <a:avLst/>
          </a:prstGeom>
          <a:noFill/>
        </p:spPr>
        <p:txBody>
          <a:bodyPr wrap="square">
            <a:spAutoFit/>
          </a:bodyPr>
          <a:lstStyle/>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3.Introduction</a:t>
            </a:r>
            <a:endParaRPr lang="en-IN" sz="1600" dirty="0">
              <a:effectLst/>
              <a:latin typeface="Arial" panose="020B0604020202020204" pitchFamily="34" charset="0"/>
              <a:ea typeface="Arial" panose="020B0604020202020204" pitchFamily="34" charset="0"/>
            </a:endParaRPr>
          </a:p>
          <a:p>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Memory management is a crucial aspect of compiler design responsible for allocating and deallocating memory efficiently during program execution. Different strategies achieve this based on the data's lifetime, access patterns, and size. Memory management significantly impacts a program's performance, correctness, and resource utilization. Efficient allocation minimizes fragmentation, prevents memory leaks, and optimizes memory access times. Efficient memory management directly impacts a program's performance. This becomes crucial in performance-critical applications like real-time systems or embedded devices. Memory is a finite and valuable resource, especially in resource-constrained environments. Optimizing memory usage through effective strategies can prevent memory leaks, crashes, and system instability</a:t>
            </a: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4. Problem Statement</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Compiler designers face the challenge of selecting the most suitable memory management strategy like static, stack, heap, hybrid for different program types and functionalities. Each strategy offers distinct advantages and disadvantages in terms of efficiency, flexibility, and memory usage. Choosing the optimal memory management strategy for a specific program remains a complex task, often requiring manual analysis and experimentation. This can be time-consuming and error-prone, especially for complex programs with diverse memory requirements.</a:t>
            </a:r>
            <a:r>
              <a:rPr lang="en-GB" sz="1600" b="1" dirty="0">
                <a:effectLst/>
                <a:latin typeface="Times New Roman" panose="02020603050405020304" pitchFamily="18" charset="0"/>
                <a:ea typeface="Times New Roman" panose="02020603050405020304" pitchFamily="18" charset="0"/>
              </a:rPr>
              <a:t>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approach should leverage data analysis and machine learning techniques to </a:t>
            </a:r>
            <a:r>
              <a:rPr lang="en-GB" sz="1600" dirty="0">
                <a:solidFill>
                  <a:srgbClr val="1F1F1F"/>
                </a:solidFill>
                <a:effectLst/>
                <a:latin typeface="Times New Roman" panose="02020603050405020304" pitchFamily="18" charset="0"/>
                <a:ea typeface="Times New Roman" panose="02020603050405020304" pitchFamily="18" charset="0"/>
              </a:rPr>
              <a:t>Automatically assess program characteristics, Predict the performance impact and recommend the optimal strategy.</a:t>
            </a: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5. Proposed Design work</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5.1 Identify the key components: </a:t>
            </a:r>
            <a:r>
              <a:rPr lang="en-GB" sz="1600" dirty="0">
                <a:solidFill>
                  <a:srgbClr val="1F1F1F"/>
                </a:solidFill>
                <a:effectLst/>
                <a:highlight>
                  <a:srgbClr val="FFFFFF"/>
                </a:highlight>
                <a:latin typeface="Times New Roman" panose="02020603050405020304" pitchFamily="18" charset="0"/>
                <a:ea typeface="Times New Roman" panose="02020603050405020304" pitchFamily="18" charset="0"/>
              </a:rPr>
              <a:t>This design employs feature engineering to capture program characteristics relevant to memory usage patterns. The Random Forest model, trained on historical data, predicts the performance impact of different strategies for a new program. The strategy selection module, informed by predictions and program requirements, recommends the optimal approach. This data-driven system aims to automate memory management selection, improving program performance, compiler efficiency, and memory management effectiveness.</a:t>
            </a:r>
            <a:endParaRPr lang="en-IN"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600" dirty="0">
              <a:effectLst/>
              <a:latin typeface="Arial" panose="020B0604020202020204" pitchFamily="34" charset="0"/>
              <a:ea typeface="Arial" panose="020B0604020202020204" pitchFamily="34" charset="0"/>
            </a:endParaRPr>
          </a:p>
          <a:p>
            <a:endParaRPr lang="en-IN" sz="1400" dirty="0"/>
          </a:p>
        </p:txBody>
      </p:sp>
    </p:spTree>
    <p:extLst>
      <p:ext uri="{BB962C8B-B14F-4D97-AF65-F5344CB8AC3E}">
        <p14:creationId xmlns:p14="http://schemas.microsoft.com/office/powerpoint/2010/main" val="210130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935F5-3972-4A10-9E82-5FD239C5FD52}"/>
              </a:ext>
            </a:extLst>
          </p:cNvPr>
          <p:cNvSpPr txBox="1"/>
          <p:nvPr/>
        </p:nvSpPr>
        <p:spPr>
          <a:xfrm>
            <a:off x="146280" y="321733"/>
            <a:ext cx="11557591" cy="7083927"/>
          </a:xfrm>
          <a:prstGeom prst="rect">
            <a:avLst/>
          </a:prstGeom>
          <a:noFill/>
        </p:spPr>
        <p:txBody>
          <a:bodyPr wrap="square">
            <a:spAutoFit/>
          </a:bodyPr>
          <a:lstStyle/>
          <a:p>
            <a:pPr algn="just">
              <a:lnSpc>
                <a:spcPct val="115000"/>
              </a:lnSpc>
              <a:spcBef>
                <a:spcPts val="1200"/>
              </a:spcBef>
              <a:spcAft>
                <a:spcPts val="1200"/>
              </a:spcAft>
            </a:pPr>
            <a:r>
              <a:rPr lang="en-GB" sz="1600" dirty="0">
                <a:effectLst/>
                <a:latin typeface="Times New Roman" panose="02020603050405020304" pitchFamily="18" charset="0"/>
                <a:ea typeface="Times New Roman" panose="02020603050405020304" pitchFamily="18" charset="0"/>
              </a:rPr>
              <a:t>5.2 Functionality:</a:t>
            </a:r>
            <a:r>
              <a:rPr lang="en-GB" sz="1600" dirty="0">
                <a:solidFill>
                  <a:srgbClr val="1F1F1F"/>
                </a:solidFill>
                <a:effectLst/>
                <a:latin typeface="Times New Roman" panose="02020603050405020304" pitchFamily="18" charset="0"/>
                <a:ea typeface="Times New Roman" panose="02020603050405020304" pitchFamily="18" charset="0"/>
              </a:rPr>
              <a:t> The Feature Engineering Module extracts features from the input program. The extracted features are used to train the Random Forest Model. For a new program, the features are extracted and fed into the trained model. The Random Forest Model predicts the performance impact of each memory management strategy. The Strategy Selection Module analyses the predictions, program requirements, and constraints, recommending the optimal strategy.</a:t>
            </a:r>
          </a:p>
          <a:p>
            <a:pPr algn="just">
              <a:lnSpc>
                <a:spcPct val="115000"/>
              </a:lnSpc>
              <a:spcBef>
                <a:spcPts val="1200"/>
              </a:spcBef>
            </a:pPr>
            <a:r>
              <a:rPr lang="en-GB" sz="1600" dirty="0">
                <a:solidFill>
                  <a:srgbClr val="000000"/>
                </a:solidFill>
                <a:effectLst/>
                <a:latin typeface="Times New Roman" panose="02020603050405020304" pitchFamily="18" charset="0"/>
                <a:ea typeface="Times New Roman" panose="02020603050405020304" pitchFamily="18" charset="0"/>
              </a:rPr>
              <a:t>5.3 Architectural Design:</a:t>
            </a:r>
            <a:r>
              <a:rPr lang="en-GB" sz="1600"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Times New Roman" panose="02020603050405020304" pitchFamily="18" charset="0"/>
                <a:ea typeface="Times New Roman" panose="02020603050405020304" pitchFamily="18" charset="0"/>
              </a:rPr>
              <a:t>On working with modular design Each component is independent, facilitating development, testing, and maintenance. Utilization of open- source libraries like scikit-learn for feature engineering and Random Forest implementation. Cloud based training Leverage cloud platforms like Google Collab or Amazon Sage Maker for efficient model training on large datasets and integrated the design as an API within the compiler to enable seamless strategy selection during compilation</a:t>
            </a:r>
            <a:r>
              <a:rPr lang="en-GB" sz="1400" dirty="0">
                <a:solidFill>
                  <a:srgbClr val="1F1F1F"/>
                </a:solidFill>
                <a:effectLs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400" b="1"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6. UI Design:</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800" dirty="0">
                <a:effectLst/>
                <a:latin typeface="Times New Roman" panose="02020603050405020304" pitchFamily="18" charset="0"/>
                <a:ea typeface="Times New Roman" panose="02020603050405020304" pitchFamily="18" charset="0"/>
              </a:rPr>
              <a:t>The</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UI design for this</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memory management strategies in compiler design would be to develop a “web-based interface”.</a:t>
            </a:r>
            <a:r>
              <a:rPr lang="en-GB" sz="1800" dirty="0">
                <a:solidFill>
                  <a:srgbClr val="1F1F1F"/>
                </a:solidFill>
                <a:effectLst/>
                <a:latin typeface="Times New Roman" panose="02020603050405020304" pitchFamily="18" charset="0"/>
                <a:ea typeface="Times New Roman" panose="02020603050405020304" pitchFamily="18" charset="0"/>
              </a:rPr>
              <a:t> Accessible from any device with a web browser and it Can be shared easily online.</a:t>
            </a: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Developers and researchers working with compilers or memory management. These elements facilitate user interaction, data processing, and result presentation. The input panel allows users to provide the code for analysis. The analysis section displays the predicted performance impact of different strategies and visualizes the results for easy comparison. The recommendation section highlights the optimal strategy and provides justification. Additional options allow users to customize the analysis based on their preferences and constraints. This web-based interface offers a user-friendly and accessible way to interact with the memory management optimization tool.</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1861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2F84-E785-5878-4356-9E4C100EB39C}"/>
              </a:ext>
            </a:extLst>
          </p:cNvPr>
          <p:cNvSpPr>
            <a:spLocks noGrp="1"/>
          </p:cNvSpPr>
          <p:nvPr>
            <p:ph type="title"/>
          </p:nvPr>
        </p:nvSpPr>
        <p:spPr/>
        <p:txBody>
          <a:bodyPr>
            <a:normAutofit fontScale="90000"/>
          </a:bodyPr>
          <a:lstStyle/>
          <a:p>
            <a:pPr>
              <a:lnSpc>
                <a:spcPct val="115000"/>
              </a:lnSpc>
              <a:spcBef>
                <a:spcPts val="1200"/>
              </a:spcBef>
              <a:spcAft>
                <a:spcPts val="1200"/>
              </a:spcAft>
            </a:pPr>
            <a:r>
              <a:rPr lang="en-GB" sz="2200" b="1" dirty="0">
                <a:effectLst/>
                <a:latin typeface="Times New Roman" panose="02020603050405020304" pitchFamily="18" charset="0"/>
                <a:ea typeface="Times New Roman" panose="02020603050405020304" pitchFamily="18" charset="0"/>
              </a:rPr>
              <a:t>7. code:</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from</a:t>
            </a:r>
            <a:r>
              <a:rPr lang="en-GB" sz="1800" dirty="0">
                <a:solidFill>
                  <a:srgbClr val="444746"/>
                </a:solidFill>
                <a:effectLst/>
                <a:latin typeface="Times New Roman" panose="02020603050405020304" pitchFamily="18" charset="0"/>
                <a:ea typeface="Times New Roman" panose="02020603050405020304" pitchFamily="18" charset="0"/>
              </a:rPr>
              <a:t> flask </a:t>
            </a:r>
            <a:r>
              <a:rPr lang="en-GB" sz="1800" dirty="0">
                <a:effectLst/>
                <a:latin typeface="Times New Roman" panose="02020603050405020304" pitchFamily="18" charset="0"/>
                <a:ea typeface="Times New Roman" panose="02020603050405020304" pitchFamily="18" charset="0"/>
              </a:rPr>
              <a:t>import</a:t>
            </a:r>
            <a:r>
              <a:rPr lang="en-GB" sz="1800" dirty="0">
                <a:solidFill>
                  <a:srgbClr val="444746"/>
                </a:solidFill>
                <a:effectLst/>
                <a:latin typeface="Times New Roman" panose="02020603050405020304" pitchFamily="18" charset="0"/>
                <a:ea typeface="Times New Roman" panose="02020603050405020304" pitchFamily="18" charset="0"/>
              </a:rPr>
              <a:t> Flask, request, </a:t>
            </a:r>
            <a:r>
              <a:rPr lang="en-GB" sz="1800" dirty="0" err="1">
                <a:solidFill>
                  <a:srgbClr val="444746"/>
                </a:solidFill>
                <a:effectLst/>
                <a:latin typeface="Times New Roman" panose="02020603050405020304" pitchFamily="18" charset="0"/>
                <a:ea typeface="Times New Roman" panose="02020603050405020304" pitchFamily="18" charset="0"/>
              </a:rPr>
              <a:t>jsonify</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from</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sklearn.ensemble</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import</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RandomForestClassifier</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app = Flask(__name__)</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 Replace with your feature extraction and prediction logic</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def </a:t>
            </a:r>
            <a:r>
              <a:rPr lang="en-GB" sz="1800" dirty="0" err="1">
                <a:solidFill>
                  <a:srgbClr val="444746"/>
                </a:solidFill>
                <a:effectLst/>
                <a:latin typeface="Times New Roman" panose="02020603050405020304" pitchFamily="18" charset="0"/>
                <a:ea typeface="Times New Roman" panose="02020603050405020304" pitchFamily="18" charset="0"/>
              </a:rPr>
              <a:t>predict_performance</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 Extract features from the 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features = </a:t>
            </a:r>
            <a:r>
              <a:rPr lang="en-GB" sz="1800" dirty="0" err="1">
                <a:solidFill>
                  <a:srgbClr val="444746"/>
                </a:solidFill>
                <a:effectLst/>
                <a:latin typeface="Times New Roman" panose="02020603050405020304" pitchFamily="18" charset="0"/>
                <a:ea typeface="Times New Roman" panose="02020603050405020304" pitchFamily="18" charset="0"/>
              </a:rPr>
              <a:t>extract_features</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 Make prediction using the trained model</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prediction = </a:t>
            </a:r>
            <a:r>
              <a:rPr lang="en-GB" sz="1800" dirty="0" err="1">
                <a:solidFill>
                  <a:srgbClr val="444746"/>
                </a:solidFill>
                <a:effectLst/>
                <a:latin typeface="Times New Roman" panose="02020603050405020304" pitchFamily="18" charset="0"/>
                <a:ea typeface="Times New Roman" panose="02020603050405020304" pitchFamily="18" charset="0"/>
              </a:rPr>
              <a:t>model.predict</a:t>
            </a:r>
            <a:r>
              <a:rPr lang="en-GB" sz="1800" dirty="0">
                <a:solidFill>
                  <a:srgbClr val="444746"/>
                </a:solidFill>
                <a:effectLst/>
                <a:latin typeface="Times New Roman" panose="02020603050405020304" pitchFamily="18" charset="0"/>
                <a:ea typeface="Times New Roman" panose="02020603050405020304" pitchFamily="18" charset="0"/>
              </a:rPr>
              <a:t>([features])[</a:t>
            </a:r>
            <a:r>
              <a:rPr lang="en-GB" sz="1800" dirty="0">
                <a:effectLst/>
                <a:latin typeface="Times New Roman" panose="02020603050405020304" pitchFamily="18" charset="0"/>
                <a:ea typeface="Times New Roman" panose="02020603050405020304" pitchFamily="18" charset="0"/>
              </a:rPr>
              <a:t>0</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return</a:t>
            </a:r>
            <a:r>
              <a:rPr lang="en-GB" sz="1800" dirty="0">
                <a:solidFill>
                  <a:srgbClr val="444746"/>
                </a:solidFill>
                <a:effectLst/>
                <a:latin typeface="Times New Roman" panose="02020603050405020304" pitchFamily="18" charset="0"/>
                <a:ea typeface="Times New Roman" panose="02020603050405020304" pitchFamily="18" charset="0"/>
              </a:rPr>
              <a:t> prediction</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 Load the pre-trained model (replace with your training logic)</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model = </a:t>
            </a:r>
            <a:r>
              <a:rPr lang="en-GB" sz="1800" dirty="0" err="1">
                <a:solidFill>
                  <a:srgbClr val="444746"/>
                </a:solidFill>
                <a:effectLst/>
                <a:latin typeface="Times New Roman" panose="02020603050405020304" pitchFamily="18" charset="0"/>
                <a:ea typeface="Times New Roman" panose="02020603050405020304" pitchFamily="18" charset="0"/>
              </a:rPr>
              <a:t>RandomForestClassifier</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err="1">
                <a:solidFill>
                  <a:srgbClr val="444746"/>
                </a:solidFill>
                <a:effectLst/>
                <a:latin typeface="Times New Roman" panose="02020603050405020304" pitchFamily="18" charset="0"/>
                <a:ea typeface="Times New Roman" panose="02020603050405020304" pitchFamily="18" charset="0"/>
              </a:rPr>
              <a:t>model.load_model</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a:t>
            </a:r>
            <a:r>
              <a:rPr lang="en-GB" sz="1800" dirty="0" err="1">
                <a:effectLst/>
                <a:latin typeface="Times New Roman" panose="02020603050405020304" pitchFamily="18" charset="0"/>
                <a:ea typeface="Times New Roman" panose="02020603050405020304" pitchFamily="18" charset="0"/>
              </a:rPr>
              <a:t>memory_management_model.pkl</a:t>
            </a:r>
            <a:r>
              <a:rPr lang="en-GB" sz="1800" dirty="0">
                <a:effectLst/>
                <a:latin typeface="Times New Roman" panose="02020603050405020304" pitchFamily="18" charset="0"/>
                <a:ea typeface="Times New Roman" panose="02020603050405020304" pitchFamily="18" charset="0"/>
              </a:rPr>
              <a:t>"</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133840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E69D-CEFD-3088-5A40-3ED8250F60C1}"/>
              </a:ext>
            </a:extLst>
          </p:cNvPr>
          <p:cNvSpPr>
            <a:spLocks noGrp="1"/>
          </p:cNvSpPr>
          <p:nvPr>
            <p:ph type="title"/>
          </p:nvPr>
        </p:nvSpPr>
        <p:spPr>
          <a:xfrm>
            <a:off x="648458" y="561474"/>
            <a:ext cx="8596668" cy="5300312"/>
          </a:xfrm>
        </p:spPr>
        <p:txBody>
          <a:bodyPr>
            <a:normAutofit fontScale="90000"/>
          </a:bodyPr>
          <a:lstStyle/>
          <a:p>
            <a:pPr>
              <a:lnSpc>
                <a:spcPct val="115000"/>
              </a:lnSpc>
              <a:spcBef>
                <a:spcPts val="1200"/>
              </a:spcBef>
            </a:pPr>
            <a:r>
              <a:rPr lang="en-GB" sz="1800" dirty="0">
                <a:effectLst/>
                <a:latin typeface="Times New Roman" panose="02020603050405020304" pitchFamily="18" charset="0"/>
                <a:ea typeface="Times New Roman" panose="02020603050405020304" pitchFamily="18" charset="0"/>
              </a:rPr>
              <a:t>@app.route("/predict", methods=["POST"])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def predict():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if</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request.method</a:t>
            </a:r>
            <a:r>
              <a:rPr lang="en-GB" sz="1800" dirty="0">
                <a:solidFill>
                  <a:srgbClr val="444746"/>
                </a:solidFill>
                <a:effectLst/>
                <a:latin typeface="Times New Roman" panose="02020603050405020304" pitchFamily="18" charset="0"/>
                <a:ea typeface="Times New Roman" panose="02020603050405020304" pitchFamily="18" charset="0"/>
              </a:rPr>
              <a:t> == </a:t>
            </a:r>
            <a:r>
              <a:rPr lang="en-GB" sz="1800" dirty="0">
                <a:effectLst/>
                <a:latin typeface="Times New Roman" panose="02020603050405020304" pitchFamily="18" charset="0"/>
                <a:ea typeface="Times New Roman" panose="02020603050405020304" pitchFamily="18" charset="0"/>
              </a:rPr>
              <a:t>"POST"</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code = </a:t>
            </a:r>
            <a:r>
              <a:rPr lang="en-GB" sz="1800" dirty="0" err="1">
                <a:solidFill>
                  <a:srgbClr val="444746"/>
                </a:solidFill>
                <a:effectLst/>
                <a:latin typeface="Times New Roman" panose="02020603050405020304" pitchFamily="18" charset="0"/>
                <a:ea typeface="Times New Roman" panose="02020603050405020304" pitchFamily="18" charset="0"/>
              </a:rPr>
              <a:t>request.form</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"code"</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prediction = </a:t>
            </a:r>
            <a:r>
              <a:rPr lang="en-GB" sz="1800" dirty="0" err="1">
                <a:solidFill>
                  <a:srgbClr val="444746"/>
                </a:solidFill>
                <a:effectLst/>
                <a:latin typeface="Times New Roman" panose="02020603050405020304" pitchFamily="18" charset="0"/>
                <a:ea typeface="Times New Roman" panose="02020603050405020304" pitchFamily="18" charset="0"/>
              </a:rPr>
              <a:t>predict_performance</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return</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jsonify</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"prediction"</a:t>
            </a:r>
            <a:r>
              <a:rPr lang="en-GB" sz="1800" dirty="0">
                <a:solidFill>
                  <a:srgbClr val="444746"/>
                </a:solidFill>
                <a:effectLst/>
                <a:latin typeface="Times New Roman" panose="02020603050405020304" pitchFamily="18" charset="0"/>
                <a:ea typeface="Times New Roman" panose="02020603050405020304" pitchFamily="18" charset="0"/>
              </a:rPr>
              <a:t>: prediction})</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if</a:t>
            </a:r>
            <a:r>
              <a:rPr lang="en-GB" sz="1800" dirty="0">
                <a:solidFill>
                  <a:srgbClr val="444746"/>
                </a:solidFill>
                <a:effectLst/>
                <a:latin typeface="Times New Roman" panose="02020603050405020304" pitchFamily="18" charset="0"/>
                <a:ea typeface="Times New Roman" panose="02020603050405020304" pitchFamily="18" charset="0"/>
              </a:rPr>
              <a:t> __name__ == </a:t>
            </a:r>
            <a:r>
              <a:rPr lang="en-GB" sz="1800" dirty="0">
                <a:effectLst/>
                <a:latin typeface="Times New Roman" panose="02020603050405020304" pitchFamily="18" charset="0"/>
                <a:ea typeface="Times New Roman" panose="02020603050405020304" pitchFamily="18" charset="0"/>
              </a:rPr>
              <a:t>"__main__"</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app.run</a:t>
            </a:r>
            <a:r>
              <a:rPr lang="en-GB" sz="1800" dirty="0">
                <a:solidFill>
                  <a:srgbClr val="444746"/>
                </a:solidFill>
                <a:effectLst/>
                <a:latin typeface="Times New Roman" panose="02020603050405020304" pitchFamily="18" charset="0"/>
                <a:ea typeface="Times New Roman" panose="02020603050405020304" pitchFamily="18" charset="0"/>
              </a:rPr>
              <a:t>(debug=</a:t>
            </a:r>
            <a:r>
              <a:rPr lang="en-GB" sz="1800" dirty="0">
                <a:effectLst/>
                <a:latin typeface="Times New Roman" panose="02020603050405020304" pitchFamily="18" charset="0"/>
                <a:ea typeface="Times New Roman" panose="02020603050405020304" pitchFamily="18" charset="0"/>
              </a:rPr>
              <a:t>True</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2000" dirty="0">
                <a:solidFill>
                  <a:srgbClr val="1F1F1F"/>
                </a:solidFill>
                <a:effectLst/>
                <a:latin typeface="Times New Roman" panose="02020603050405020304" pitchFamily="18" charset="0"/>
                <a:ea typeface="Times New Roman" panose="02020603050405020304" pitchFamily="18" charset="0"/>
              </a:rPr>
              <a:t>This code initializes a Flask application (app) to handle user requests. </a:t>
            </a:r>
            <a:r>
              <a:rPr lang="en-GB" sz="2000" dirty="0" err="1">
                <a:solidFill>
                  <a:srgbClr val="1F1F1F"/>
                </a:solidFill>
                <a:effectLst/>
                <a:latin typeface="Times New Roman" panose="02020603050405020304" pitchFamily="18" charset="0"/>
                <a:ea typeface="Times New Roman" panose="02020603050405020304" pitchFamily="18" charset="0"/>
              </a:rPr>
              <a:t>predict_performance</a:t>
            </a:r>
            <a:r>
              <a:rPr lang="en-GB" sz="2000" b="1" dirty="0">
                <a:solidFill>
                  <a:srgbClr val="1F1F1F"/>
                </a:solidFill>
                <a:effectLst/>
                <a:latin typeface="Times New Roman" panose="02020603050405020304" pitchFamily="18" charset="0"/>
                <a:ea typeface="Times New Roman" panose="02020603050405020304" pitchFamily="18" charset="0"/>
              </a:rPr>
              <a:t> </a:t>
            </a:r>
            <a:r>
              <a:rPr lang="en-GB" sz="2000" dirty="0">
                <a:solidFill>
                  <a:srgbClr val="1F1F1F"/>
                </a:solidFill>
                <a:effectLst/>
                <a:latin typeface="Times New Roman" panose="02020603050405020304" pitchFamily="18" charset="0"/>
                <a:ea typeface="Times New Roman" panose="02020603050405020304" pitchFamily="18" charset="0"/>
              </a:rPr>
              <a:t>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a:t>
            </a:r>
            <a:r>
              <a:rPr lang="en-GB" sz="2000" b="1" dirty="0">
                <a:solidFill>
                  <a:srgbClr val="1F1F1F"/>
                </a:solidFill>
                <a:effectLst/>
                <a:latin typeface="Times New Roman" panose="02020603050405020304" pitchFamily="18" charset="0"/>
                <a:ea typeface="Times New Roman" panose="02020603050405020304" pitchFamily="18" charset="0"/>
              </a:rPr>
              <a:t> </a:t>
            </a:r>
            <a:r>
              <a:rPr lang="en-GB" sz="2000" dirty="0">
                <a:solidFill>
                  <a:srgbClr val="1F1F1F"/>
                </a:solidFill>
                <a:effectLst/>
                <a:latin typeface="Times New Roman" panose="02020603050405020304" pitchFamily="18" charset="0"/>
                <a:ea typeface="Times New Roman" panose="02020603050405020304" pitchFamily="18" charset="0"/>
              </a:rPr>
              <a:t>route handles POST requests sent by the frontend containing the source code. the code extracts features, makes predictions using the loaded model, and returns the predicted strategy as a JSON response.</a:t>
            </a:r>
            <a:br>
              <a:rPr lang="en-IN" sz="20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2490773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1963</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code: from flask import Flask, request, jsonify from sklearn.ensemble import RandomForestClassifier   app = Flask(__name__)   # Replace with your feature extraction and prediction logic def predict_performance(code):  # Extract features from the code  features = extract_features(code)    # Make prediction using the trained model  prediction = model.predict([features])[0]    return prediction   # Load the pre-trained model (replace with your training logic) model = RandomForestClassifier() model.load_model("memory_management_model.pkl")   </vt:lpstr>
      <vt:lpstr>@app.route("/predict", methods=["POST"]) def predict():  if request.method == "POST":      code = request.form["code"]      prediction = predict_performance(code)      return jsonify({"prediction": prediction})   if __name__ == "__main__":  app.run(debug=True)   This code initializes a Flask application (app) to handle user requests. predict_performance 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 route handles POST requests sent by the frontend containing the source code. the code extracts features, makes predictions using the loaded model, and returns the predicted strategy as a JSON response.   </vt:lpstr>
      <vt:lpstr>INPUT: {   "code": "def factorial(n):\n if n == 0:\n     return 1\n else:\n     return n * factorial(n - 1)" }   OUT PUT: {   "prediction": "heap" } 8.Conclusion    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mude sai</dc:creator>
  <cp:lastModifiedBy>vyshu gujjula</cp:lastModifiedBy>
  <cp:revision>4</cp:revision>
  <dcterms:created xsi:type="dcterms:W3CDTF">2024-03-19T13:45:52Z</dcterms:created>
  <dcterms:modified xsi:type="dcterms:W3CDTF">2024-04-12T01:30:22Z</dcterms:modified>
</cp:coreProperties>
</file>