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66" r:id="rId6"/>
    <p:sldId id="269" r:id="rId7"/>
    <p:sldId id="267" r:id="rId8"/>
    <p:sldId id="258" r:id="rId9"/>
    <p:sldId id="268" r:id="rId10"/>
    <p:sldId id="270" r:id="rId11"/>
    <p:sldId id="271" r:id="rId12"/>
    <p:sldId id="272"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a:spLocks/>
          </p:cNvSpPr>
          <p:nvPr/>
        </p:nvSpPr>
        <p:spPr>
          <a:xfrm>
            <a:off x="0" y="-134754"/>
            <a:ext cx="12192000" cy="7498080"/>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2400" b="1" baseline="-250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2400" b="1" baseline="-250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2400" b="1" baseline="-250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400" b="1" baseline="-25000"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2400" b="1" baseline="-25000"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2400" b="1" baseline="-25000"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r>
              <a:rPr lang="en-US" sz="2400" b="1" baseline="-25000" dirty="0">
                <a:solidFill>
                  <a:srgbClr val="002060"/>
                </a:solidFill>
                <a:latin typeface="Bookman Old Style" panose="02050604050505020204" pitchFamily="18" charset="0"/>
                <a:cs typeface="Times New Roman" panose="02020603050405020304" pitchFamily="18" charset="0"/>
              </a:rPr>
              <a:t>Application Development –Deep Learning Explore ( MR22-1CS0203)</a:t>
            </a:r>
          </a:p>
          <a:p>
            <a:pPr algn="ctr">
              <a:buFont typeface="Arial" panose="020B0604020202020204" pitchFamily="34" charset="0"/>
              <a:buNone/>
            </a:pPr>
            <a:r>
              <a:rPr lang="en-US" sz="2400" b="1" baseline="-25000" dirty="0">
                <a:solidFill>
                  <a:srgbClr val="002060"/>
                </a:solidFill>
                <a:latin typeface="Bookman Old Style" panose="02050604050505020204" pitchFamily="18" charset="0"/>
                <a:cs typeface="Times New Roman" panose="02020603050405020304" pitchFamily="18" charset="0"/>
              </a:rPr>
              <a:t>                                                                                     </a:t>
            </a:r>
            <a:r>
              <a:rPr lang="en-US" sz="2400" b="1" baseline="-25000" dirty="0" err="1">
                <a:solidFill>
                  <a:srgbClr val="002060"/>
                </a:solidFill>
                <a:latin typeface="Bookman Old Style" panose="02050604050505020204" pitchFamily="18" charset="0"/>
                <a:cs typeface="Times New Roman" panose="02020603050405020304" pitchFamily="18" charset="0"/>
              </a:rPr>
              <a:t>Section:Theta</a:t>
            </a:r>
            <a:endParaRPr lang="en-US" sz="2400" b="1" baseline="-25000" dirty="0">
              <a:solidFill>
                <a:srgbClr val="00206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3200" baseline="-25000" dirty="0">
                <a:solidFill>
                  <a:srgbClr val="000000"/>
                </a:solidFill>
                <a:latin typeface="Bookman Old Style" panose="02050604050505020204" pitchFamily="18" charset="0"/>
                <a:cs typeface="Times New Roman" panose="02020603050405020304" pitchFamily="18" charset="0"/>
              </a:rPr>
              <a:t>Project </a:t>
            </a:r>
            <a:r>
              <a:rPr lang="en-US" sz="3200" baseline="-25000" dirty="0" err="1">
                <a:solidFill>
                  <a:srgbClr val="000000"/>
                </a:solidFill>
                <a:latin typeface="Bookman Old Style" panose="02050604050505020204" pitchFamily="18" charset="0"/>
                <a:cs typeface="Times New Roman" panose="02020603050405020304" pitchFamily="18" charset="0"/>
              </a:rPr>
              <a:t>Title:Music</a:t>
            </a:r>
            <a:r>
              <a:rPr lang="en-US" sz="3200" baseline="-25000" dirty="0">
                <a:solidFill>
                  <a:srgbClr val="000000"/>
                </a:solidFill>
                <a:latin typeface="Bookman Old Style" panose="02050604050505020204" pitchFamily="18" charset="0"/>
                <a:cs typeface="Times New Roman" panose="02020603050405020304" pitchFamily="18" charset="0"/>
              </a:rPr>
              <a:t> Gen</a:t>
            </a:r>
            <a:r>
              <a:rPr lang="en-US" sz="2400" baseline="-25000" dirty="0">
                <a:solidFill>
                  <a:srgbClr val="000000"/>
                </a:solidFill>
                <a:latin typeface="Bookman Old Style" panose="02050604050505020204" pitchFamily="18" charset="0"/>
                <a:cs typeface="Times New Roman" panose="02020603050405020304" pitchFamily="18" charset="0"/>
              </a:rPr>
              <a:t>                                                     Batch Number:TT-15</a:t>
            </a:r>
            <a:r>
              <a:rPr lang="en-US" sz="2400" baseline="-25000" dirty="0">
                <a:latin typeface="Bookman Old Style" panose="02050604050505020204" pitchFamily="18" charset="0"/>
                <a:cs typeface="Times New Roman" panose="02020603050405020304" pitchFamily="18" charset="0"/>
              </a:rPr>
              <a:t>                                      </a:t>
            </a:r>
          </a:p>
          <a:p>
            <a:pPr algn="ctr">
              <a:buNone/>
            </a:pPr>
            <a:r>
              <a:rPr lang="en-US" sz="2400" baseline="-25000" dirty="0">
                <a:latin typeface="Bookman Old Style" panose="02050604050505020204" pitchFamily="18" charset="0"/>
                <a:cs typeface="Times New Roman" panose="02020603050405020304" pitchFamily="18" charset="0"/>
              </a:rPr>
              <a:t>                                                                                         Roll Numbers:2211CS020609</a:t>
            </a:r>
          </a:p>
          <a:p>
            <a:pPr algn="ctr">
              <a:buNone/>
            </a:pPr>
            <a:r>
              <a:rPr lang="en-US" sz="2400" baseline="-25000" dirty="0">
                <a:latin typeface="Bookman Old Style" panose="02050604050505020204" pitchFamily="18" charset="0"/>
                <a:cs typeface="Times New Roman" panose="02020603050405020304" pitchFamily="18" charset="0"/>
              </a:rPr>
              <a:t>                                                                                                             2211CS020610</a:t>
            </a:r>
          </a:p>
          <a:p>
            <a:pPr algn="ctr">
              <a:buFont typeface="Arial" panose="020B0604020202020204" pitchFamily="34" charset="0"/>
              <a:buNone/>
            </a:pPr>
            <a:r>
              <a:rPr lang="en-US" sz="2400" baseline="-25000" dirty="0">
                <a:solidFill>
                  <a:srgbClr val="000000"/>
                </a:solidFill>
                <a:latin typeface="Times New Roman" panose="02020603050405020304" pitchFamily="18" charset="0"/>
                <a:cs typeface="Times New Roman" panose="02020603050405020304" pitchFamily="18" charset="0"/>
              </a:rPr>
              <a:t>                                                                                                                                          2211CS020611 </a:t>
            </a:r>
          </a:p>
          <a:p>
            <a:pPr algn="ctr">
              <a:buFont typeface="Arial" panose="020B0604020202020204" pitchFamily="34" charset="0"/>
              <a:buNone/>
            </a:pPr>
            <a:r>
              <a:rPr lang="en-US" sz="2400" baseline="-25000" dirty="0">
                <a:solidFill>
                  <a:srgbClr val="000000"/>
                </a:solidFill>
                <a:latin typeface="Times New Roman" panose="02020603050405020304" pitchFamily="18" charset="0"/>
                <a:cs typeface="Times New Roman" panose="02020603050405020304" pitchFamily="18" charset="0"/>
              </a:rPr>
              <a:t>                                                                                                                                          2211CS020613 </a:t>
            </a:r>
          </a:p>
          <a:p>
            <a:pPr algn="ctr">
              <a:buFont typeface="Arial" panose="020B0604020202020204" pitchFamily="34" charset="0"/>
              <a:buNone/>
            </a:pPr>
            <a:r>
              <a:rPr lang="en-US" sz="2400" baseline="-25000" dirty="0">
                <a:solidFill>
                  <a:srgbClr val="000000"/>
                </a:solidFill>
                <a:latin typeface="Times New Roman" panose="02020603050405020304" pitchFamily="18" charset="0"/>
                <a:cs typeface="Times New Roman" panose="02020603050405020304" pitchFamily="18" charset="0"/>
              </a:rPr>
              <a:t>                                                                                                                                           2211CS020614                                                                               </a:t>
            </a:r>
          </a:p>
          <a:p>
            <a:pPr>
              <a:buNone/>
            </a:pPr>
            <a:r>
              <a:rPr lang="en-US" sz="2400" baseline="-25000" dirty="0">
                <a:solidFill>
                  <a:srgbClr val="000000"/>
                </a:solidFill>
                <a:latin typeface="Times New Roman" panose="02020603050405020304" pitchFamily="18" charset="0"/>
                <a:cs typeface="Times New Roman" panose="02020603050405020304" pitchFamily="18" charset="0"/>
              </a:rPr>
              <a:t>                                                                                                                                           </a:t>
            </a:r>
            <a:r>
              <a:rPr lang="en-US" sz="2400" baseline="-25000" dirty="0">
                <a:latin typeface="Bookman Old Style" panose="02050604050505020204" pitchFamily="18" charset="0"/>
                <a:cs typeface="Times New Roman" panose="02020603050405020304" pitchFamily="18" charset="0"/>
              </a:rPr>
              <a:t>Project Guide : Prof </a:t>
            </a:r>
            <a:r>
              <a:rPr lang="en-US" sz="2400" baseline="-25000" dirty="0" err="1">
                <a:latin typeface="Bookman Old Style" panose="02050604050505020204" pitchFamily="18" charset="0"/>
                <a:cs typeface="Times New Roman" panose="02020603050405020304" pitchFamily="18" charset="0"/>
              </a:rPr>
              <a:t>Dr.Thayyaba</a:t>
            </a:r>
            <a:r>
              <a:rPr lang="en-US" sz="2400" baseline="-25000" dirty="0">
                <a:latin typeface="Bookman Old Style" panose="02050604050505020204" pitchFamily="18" charset="0"/>
                <a:cs typeface="Times New Roman" panose="02020603050405020304" pitchFamily="18" charset="0"/>
              </a:rPr>
              <a:t> Khatoon</a:t>
            </a:r>
            <a:endParaRPr lang="en-US" sz="2400" baseline="-25000" dirty="0">
              <a:latin typeface="Times New Roman" panose="02020603050405020304" pitchFamily="18" charset="0"/>
              <a:cs typeface="Times New Roman" panose="02020603050405020304" pitchFamily="18" charset="0"/>
            </a:endParaRPr>
          </a:p>
          <a:p>
            <a:pPr>
              <a:buNone/>
            </a:pPr>
            <a:r>
              <a:rPr lang="en-US" sz="2400" b="1" baseline="-25000" dirty="0">
                <a:latin typeface="Times New Roman" panose="02020603050405020304" pitchFamily="18" charset="0"/>
                <a:cs typeface="Times New Roman" panose="02020603050405020304" pitchFamily="18" charset="0"/>
              </a:rPr>
              <a:t>                              </a:t>
            </a:r>
          </a:p>
          <a:p>
            <a:pPr algn="ctr">
              <a:buFont typeface="Arial" panose="020B0604020202020204" pitchFamily="34" charset="0"/>
              <a:buNone/>
            </a:pPr>
            <a:r>
              <a:rPr lang="en-US" sz="2400" baseline="-25000" dirty="0">
                <a:solidFill>
                  <a:srgbClr val="000000"/>
                </a:solidFill>
                <a:latin typeface="Times New Roman" panose="02020603050405020304" pitchFamily="18" charset="0"/>
                <a:cs typeface="Times New Roman" panose="02020603050405020304" pitchFamily="18" charset="0"/>
              </a:rPr>
              <a:t>     </a:t>
            </a:r>
          </a:p>
          <a:p>
            <a:pPr algn="ctr">
              <a:buFont typeface="Arial" panose="020B0604020202020204" pitchFamily="34" charset="0"/>
              <a:buNone/>
            </a:pPr>
            <a:endParaRPr lang="en-US" sz="2400" baseline="-250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400" b="1" baseline="-25000"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2400" b="1" baseline="-25000" dirty="0">
                <a:solidFill>
                  <a:srgbClr val="7030A0"/>
                </a:solidFill>
                <a:latin typeface="Bookman Old Style" panose="02050604050505020204" pitchFamily="18" charset="0"/>
                <a:cs typeface="Times New Roman" panose="02020603050405020304" pitchFamily="18" charset="0"/>
              </a:rPr>
              <a:t>Malla Reddy University</a:t>
            </a:r>
            <a:endParaRPr lang="en-US" sz="2400" baseline="-25000" dirty="0">
              <a:latin typeface="Times New Roman" panose="02020603050405020304" pitchFamily="18" charset="0"/>
              <a:cs typeface="Times New Roman" panose="02020603050405020304" pitchFamily="18" charset="0"/>
            </a:endParaRPr>
          </a:p>
          <a:p>
            <a:pPr>
              <a:buNone/>
            </a:pPr>
            <a:r>
              <a:rPr lang="en-US" sz="2400" baseline="-25000" dirty="0">
                <a:latin typeface="Bookman Old Style" panose="02050604050505020204" pitchFamily="18" charset="0"/>
                <a:cs typeface="Times New Roman" panose="02020603050405020304" pitchFamily="18" charset="0"/>
              </a:rPr>
              <a:t>		</a:t>
            </a:r>
            <a:endParaRPr lang="en-US" sz="2400" baseline="-25000" dirty="0">
              <a:latin typeface="Times New Roman" panose="02020603050405020304" pitchFamily="18" charset="0"/>
              <a:cs typeface="Times New Roman" panose="02020603050405020304" pitchFamily="18" charset="0"/>
            </a:endParaRPr>
          </a:p>
          <a:p>
            <a:pPr>
              <a:buNone/>
            </a:pPr>
            <a:r>
              <a:rPr lang="en-US" sz="2400" b="1" baseline="-25000" dirty="0">
                <a:latin typeface="Times New Roman" panose="02020603050405020304" pitchFamily="18" charset="0"/>
                <a:cs typeface="Times New Roman" panose="02020603050405020304" pitchFamily="18" charset="0"/>
              </a:rPr>
              <a:t>                              </a:t>
            </a:r>
          </a:p>
          <a:p>
            <a:pPr>
              <a:buNone/>
            </a:pPr>
            <a:endParaRPr lang="en-US" sz="2400" baseline="-250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2400" baseline="-250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400" b="1" baseline="-25000"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2400" b="1" baseline="-25000"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400" b="1" baseline="-25000"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2400" b="1" baseline="-25000" dirty="0" err="1">
                <a:solidFill>
                  <a:srgbClr val="7030A0"/>
                </a:solidFill>
                <a:latin typeface="Bookman Old Style" panose="02050604050505020204" pitchFamily="18" charset="0"/>
                <a:cs typeface="Times New Roman" panose="02020603050405020304" pitchFamily="18" charset="0"/>
              </a:rPr>
              <a:t>Malla</a:t>
            </a:r>
            <a:r>
              <a:rPr lang="en-US" sz="2400" b="1" baseline="-25000" dirty="0">
                <a:solidFill>
                  <a:srgbClr val="7030A0"/>
                </a:solidFill>
                <a:latin typeface="Bookman Old Style" panose="02050604050505020204" pitchFamily="18" charset="0"/>
                <a:cs typeface="Times New Roman" panose="02020603050405020304" pitchFamily="18" charset="0"/>
              </a:rPr>
              <a:t> Reddy University</a:t>
            </a:r>
            <a:endParaRPr lang="en-US" sz="2400" baseline="-250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2400" baseline="-250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2400" baseline="-25000" dirty="0">
              <a:latin typeface="Times New Roman" panose="02020603050405020304" pitchFamily="18" charset="0"/>
              <a:cs typeface="Times New Roman" panose="02020603050405020304" pitchFamily="18" charset="0"/>
            </a:endParaRPr>
          </a:p>
          <a:p>
            <a:endParaRPr lang="en-US" sz="2400" baseline="-25000" dirty="0"/>
          </a:p>
        </p:txBody>
      </p:sp>
      <p:pic>
        <p:nvPicPr>
          <p:cNvPr id="1026" name="Picture 2" descr="No photo description available.">
            <a:extLst>
              <a:ext uri="{FF2B5EF4-FFF2-40B4-BE49-F238E27FC236}">
                <a16:creationId xmlns:a16="http://schemas.microsoft.com/office/drawing/2014/main" id="{6468A373-B353-2BDD-7198-60F8462A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9116" y="4968197"/>
            <a:ext cx="1619250" cy="1183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11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AC3689-91BF-8F14-FF07-2B3DFF8573E5}"/>
              </a:ext>
            </a:extLst>
          </p:cNvPr>
          <p:cNvSpPr txBox="1"/>
          <p:nvPr/>
        </p:nvSpPr>
        <p:spPr>
          <a:xfrm>
            <a:off x="81280" y="1209040"/>
            <a:ext cx="6553200" cy="5016758"/>
          </a:xfrm>
          <a:prstGeom prst="rect">
            <a:avLst/>
          </a:prstGeom>
          <a:noFill/>
        </p:spPr>
        <p:txBody>
          <a:bodyPr wrap="square">
            <a:spAutoFit/>
          </a:bodyPr>
          <a:lstStyle/>
          <a:p>
            <a:r>
              <a:rPr lang="en-IN" sz="2800" u="sng" dirty="0">
                <a:latin typeface="Times New Roman" panose="02020603050405020304" pitchFamily="18" charset="0"/>
                <a:cs typeface="Times New Roman" panose="02020603050405020304" pitchFamily="18" charset="0"/>
              </a:rPr>
              <a:t>MODEL SELECTION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ALGORITHM:</a:t>
            </a:r>
          </a:p>
          <a:p>
            <a:endParaRPr lang="en-US" sz="28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In </a:t>
            </a:r>
            <a:r>
              <a:rPr lang="en-US" sz="2400" dirty="0" err="1">
                <a:latin typeface="Times New Roman" panose="02020603050405020304" pitchFamily="18" charset="0"/>
                <a:cs typeface="Times New Roman" panose="02020603050405020304" pitchFamily="18" charset="0"/>
              </a:rPr>
              <a:t>MusicGen</a:t>
            </a:r>
            <a:r>
              <a:rPr lang="en-US" sz="2400" dirty="0">
                <a:latin typeface="Times New Roman" panose="02020603050405020304" pitchFamily="18" charset="0"/>
                <a:cs typeface="Times New Roman" panose="02020603050405020304" pitchFamily="18" charset="0"/>
              </a:rPr>
              <a:t> application the models used are RNN and CNNs(Convolution neural network ) a deep learning model that effectively recognize and classify facial expressions, while RNNs generate responsive and coherent music based on the detected emotions. Together, they create a seamless interaction between user emotions and music generation, resulting in a personalized musical experience.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5EA1134-02DB-2AF4-005F-C3583A8FE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617" y="2235407"/>
            <a:ext cx="5447383" cy="3474513"/>
          </a:xfrm>
          <a:prstGeom prst="rect">
            <a:avLst/>
          </a:prstGeom>
        </p:spPr>
      </p:pic>
    </p:spTree>
    <p:extLst>
      <p:ext uri="{BB962C8B-B14F-4D97-AF65-F5344CB8AC3E}">
        <p14:creationId xmlns:p14="http://schemas.microsoft.com/office/powerpoint/2010/main" val="1905967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F8F7F-128A-A408-BE15-9FDAD4565676}"/>
              </a:ext>
            </a:extLst>
          </p:cNvPr>
          <p:cNvSpPr txBox="1"/>
          <p:nvPr/>
        </p:nvSpPr>
        <p:spPr>
          <a:xfrm>
            <a:off x="3048000" y="3244334"/>
            <a:ext cx="6096000" cy="369332"/>
          </a:xfrm>
          <a:prstGeom prst="rect">
            <a:avLst/>
          </a:prstGeom>
          <a:noFill/>
        </p:spPr>
        <p:txBody>
          <a:bodyPr wrap="square">
            <a:spAutoFit/>
          </a:bodyPr>
          <a:lstStyle/>
          <a:p>
            <a:r>
              <a:rPr lang="en-IN" sz="1800" u="sng" dirty="0">
                <a:latin typeface="Times New Roman" panose="02020603050405020304" pitchFamily="18" charset="0"/>
                <a:cs typeface="Times New Roman" panose="02020603050405020304" pitchFamily="18" charset="0"/>
              </a:rPr>
              <a:t>ARCHITECTURE:</a:t>
            </a:r>
            <a:endParaRPr lang="en-IN" dirty="0"/>
          </a:p>
        </p:txBody>
      </p:sp>
      <p:pic>
        <p:nvPicPr>
          <p:cNvPr id="4" name="Content Placeholder 4">
            <a:extLst>
              <a:ext uri="{FF2B5EF4-FFF2-40B4-BE49-F238E27FC236}">
                <a16:creationId xmlns:a16="http://schemas.microsoft.com/office/drawing/2014/main" id="{620E6264-0A68-F0AB-D13D-CE30A7F1C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230" y="2357120"/>
            <a:ext cx="6421582" cy="2581926"/>
          </a:xfrm>
          <a:prstGeom prst="rect">
            <a:avLst/>
          </a:prstGeom>
        </p:spPr>
      </p:pic>
      <p:sp>
        <p:nvSpPr>
          <p:cNvPr id="6" name="TextBox 5">
            <a:extLst>
              <a:ext uri="{FF2B5EF4-FFF2-40B4-BE49-F238E27FC236}">
                <a16:creationId xmlns:a16="http://schemas.microsoft.com/office/drawing/2014/main" id="{D43BCA28-52A4-AC77-8D6E-07246C24EBF0}"/>
              </a:ext>
            </a:extLst>
          </p:cNvPr>
          <p:cNvSpPr txBox="1"/>
          <p:nvPr/>
        </p:nvSpPr>
        <p:spPr>
          <a:xfrm>
            <a:off x="609600" y="1544181"/>
            <a:ext cx="6096000" cy="584775"/>
          </a:xfrm>
          <a:prstGeom prst="rect">
            <a:avLst/>
          </a:prstGeom>
          <a:noFill/>
        </p:spPr>
        <p:txBody>
          <a:bodyPr wrap="square">
            <a:spAutoFit/>
          </a:bodyPr>
          <a:lstStyle/>
          <a:p>
            <a:r>
              <a:rPr lang="en-IN" sz="3200" u="sng" dirty="0">
                <a:latin typeface="Times New Roman" panose="02020603050405020304" pitchFamily="18" charset="0"/>
                <a:cs typeface="Times New Roman" panose="02020603050405020304" pitchFamily="18" charset="0"/>
              </a:rPr>
              <a:t>ARCHITECTURE:</a:t>
            </a:r>
            <a:endParaRPr lang="en-IN" sz="3200" dirty="0"/>
          </a:p>
        </p:txBody>
      </p:sp>
    </p:spTree>
    <p:extLst>
      <p:ext uri="{BB962C8B-B14F-4D97-AF65-F5344CB8AC3E}">
        <p14:creationId xmlns:p14="http://schemas.microsoft.com/office/powerpoint/2010/main" val="405179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C45767-8F27-1EEF-F54F-550668449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0" y="1187508"/>
            <a:ext cx="9692639" cy="5590095"/>
          </a:xfrm>
          <a:prstGeom prst="rect">
            <a:avLst/>
          </a:prstGeom>
        </p:spPr>
      </p:pic>
    </p:spTree>
    <p:extLst>
      <p:ext uri="{BB962C8B-B14F-4D97-AF65-F5344CB8AC3E}">
        <p14:creationId xmlns:p14="http://schemas.microsoft.com/office/powerpoint/2010/main" val="81922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CA107-AD2F-1DE6-7411-D13EDF305EBC}"/>
              </a:ext>
            </a:extLst>
          </p:cNvPr>
          <p:cNvSpPr txBox="1"/>
          <p:nvPr/>
        </p:nvSpPr>
        <p:spPr>
          <a:xfrm>
            <a:off x="712269" y="1116531"/>
            <a:ext cx="9760017" cy="5509200"/>
          </a:xfrm>
          <a:prstGeom prst="rect">
            <a:avLst/>
          </a:prstGeom>
          <a:noFill/>
        </p:spPr>
        <p:txBody>
          <a:bodyPr wrap="square">
            <a:spAutoFit/>
          </a:bodyPr>
          <a:lstStyle/>
          <a:p>
            <a:pPr lvl="1"/>
            <a:r>
              <a:rPr lang="en-IN" altLang="en-US" sz="2400" dirty="0">
                <a:solidFill>
                  <a:schemeClr val="tx2"/>
                </a:solidFill>
                <a:latin typeface="Bookman Old Style" panose="02050604050505020204" pitchFamily="18" charset="0"/>
              </a:rPr>
              <a:t>Conclusion </a:t>
            </a:r>
          </a:p>
          <a:p>
            <a:pPr lvl="1"/>
            <a:r>
              <a:rPr lang="en-IN" altLang="en-US" sz="2400" dirty="0">
                <a:solidFill>
                  <a:schemeClr val="tx2"/>
                </a:solidFill>
                <a:latin typeface="Bookman Old Style" panose="02050604050505020204" pitchFamily="18" charset="0"/>
              </a:rPr>
              <a:t>     </a:t>
            </a:r>
            <a:r>
              <a:rPr lang="en-IN" altLang="en-US" sz="2400" dirty="0"/>
              <a:t>Project Conclusion  </a:t>
            </a:r>
          </a:p>
          <a:p>
            <a:pPr lvl="1"/>
            <a:endParaRPr lang="en-IN" altLang="en-US" sz="2400" dirty="0"/>
          </a:p>
          <a:p>
            <a:pPr lvl="1"/>
            <a:r>
              <a:rPr lang="en-US" altLang="en-US" sz="2000" dirty="0">
                <a:solidFill>
                  <a:schemeClr val="tx2"/>
                </a:solidFill>
                <a:latin typeface="Bookman Old Style" panose="02050604050505020204" pitchFamily="18" charset="0"/>
              </a:rPr>
              <a:t>In conclusion, the facial expressions project aimed to explore the correlation between emotional cues and music preferences. By analyzing participants' facial responses to different musical genres, we found that specific emotions were consistently associated with particular types of music. For instance, upbeat songs elicited joy, while melancholic tunes evoked </a:t>
            </a:r>
            <a:r>
              <a:rPr lang="en-US" altLang="en-US" sz="2000" dirty="0" err="1">
                <a:solidFill>
                  <a:schemeClr val="tx2"/>
                </a:solidFill>
                <a:latin typeface="Bookman Old Style" panose="02050604050505020204" pitchFamily="18" charset="0"/>
              </a:rPr>
              <a:t>sadness.This</a:t>
            </a:r>
            <a:r>
              <a:rPr lang="en-US" altLang="en-US" sz="2000" dirty="0">
                <a:solidFill>
                  <a:schemeClr val="tx2"/>
                </a:solidFill>
                <a:latin typeface="Bookman Old Style" panose="02050604050505020204" pitchFamily="18" charset="0"/>
              </a:rPr>
              <a:t> suggests that facial expressions can serve as a valuable tool for understanding emotional responses to music, potentially enhancing personalized music recommendation systems. Future work could involve integrating these insights into applications that adapt playlists based on users' real-time emotional states, ultimately enriching the listening experience. Further research could also investigate cultural variations in emotional expression and music perception, providing a more comprehensive understanding of this relationship.</a:t>
            </a:r>
            <a:endParaRPr lang="en-IN" altLang="en-US" sz="2000" dirty="0"/>
          </a:p>
        </p:txBody>
      </p:sp>
    </p:spTree>
    <p:extLst>
      <p:ext uri="{BB962C8B-B14F-4D97-AF65-F5344CB8AC3E}">
        <p14:creationId xmlns:p14="http://schemas.microsoft.com/office/powerpoint/2010/main" val="2837632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175A7-57AE-A9BF-3D34-4E5D3AA05F61}"/>
              </a:ext>
            </a:extLst>
          </p:cNvPr>
          <p:cNvSpPr txBox="1"/>
          <p:nvPr/>
        </p:nvSpPr>
        <p:spPr>
          <a:xfrm>
            <a:off x="77001" y="1029903"/>
            <a:ext cx="11847095" cy="5755422"/>
          </a:xfrm>
          <a:prstGeom prst="rect">
            <a:avLst/>
          </a:prstGeom>
          <a:noFill/>
        </p:spPr>
        <p:txBody>
          <a:bodyPr wrap="square">
            <a:spAutoFit/>
          </a:bodyPr>
          <a:lstStyle/>
          <a:p>
            <a:r>
              <a:rPr lang="en-IN" altLang="en-US" sz="3200" dirty="0"/>
              <a:t>Future Scope</a:t>
            </a:r>
          </a:p>
          <a:p>
            <a:r>
              <a:rPr lang="en-IN" dirty="0"/>
              <a:t> </a:t>
            </a:r>
            <a:r>
              <a:rPr lang="en-IN" sz="2400" dirty="0"/>
              <a:t>The Future scope of the music recommendation project using facial expressions includes several exciting avenues for exploration:</a:t>
            </a:r>
          </a:p>
          <a:p>
            <a:r>
              <a:rPr lang="en-IN" sz="2400" dirty="0"/>
              <a:t>Real-Time Emotion Tracking: Developing apps that utilize facial recognition technology to </a:t>
            </a:r>
            <a:r>
              <a:rPr lang="en-IN" sz="2400" dirty="0" err="1"/>
              <a:t>analyze</a:t>
            </a:r>
            <a:r>
              <a:rPr lang="en-IN" sz="2400" dirty="0"/>
              <a:t> users' emotions in real-time and adjust playlists accordingly, enhancing the listening experience.</a:t>
            </a:r>
          </a:p>
          <a:p>
            <a:r>
              <a:rPr lang="en-IN" sz="2400" dirty="0"/>
              <a:t>Broader Emotion Categories: Expanding the range of emotions </a:t>
            </a:r>
            <a:r>
              <a:rPr lang="en-IN" sz="2400" dirty="0" err="1"/>
              <a:t>analyzed</a:t>
            </a:r>
            <a:r>
              <a:rPr lang="en-IN" sz="2400" dirty="0"/>
              <a:t> beyond basic feelings to include more nuanced states, allowing for richer music recommendations.</a:t>
            </a:r>
          </a:p>
          <a:p>
            <a:r>
              <a:rPr lang="en-IN" sz="2400" dirty="0"/>
              <a:t>Cultural Variations: Investigating how different cultures express emotions and respond to music, conducting long-term studies to </a:t>
            </a:r>
            <a:r>
              <a:rPr lang="en-US" sz="2400" dirty="0"/>
              <a:t>understand how individual music preferences change over time and how they correlate with evolving understand how individual music preferences change over time and how they correlate with evolving emotional expressions.</a:t>
            </a:r>
          </a:p>
          <a:p>
            <a:r>
              <a:rPr lang="en-US" sz="2400" dirty="0"/>
              <a:t>By pursuing these areas, the project could significantly enhance our understanding of the interplay between emotion and music, leading to innovative applications in both personal and commercial contexts</a:t>
            </a:r>
            <a:r>
              <a:rPr lang="en-US" sz="2000" dirty="0"/>
              <a:t>.</a:t>
            </a:r>
            <a:endParaRPr lang="en-IN" sz="2000" dirty="0"/>
          </a:p>
        </p:txBody>
      </p:sp>
    </p:spTree>
    <p:extLst>
      <p:ext uri="{BB962C8B-B14F-4D97-AF65-F5344CB8AC3E}">
        <p14:creationId xmlns:p14="http://schemas.microsoft.com/office/powerpoint/2010/main" val="312588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a:spLocks/>
          </p:cNvSpPr>
          <p:nvPr/>
        </p:nvSpPr>
        <p:spPr>
          <a:xfrm>
            <a:off x="457200" y="1143000"/>
            <a:ext cx="8229600" cy="28971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70C0"/>
                </a:solidFill>
                <a:latin typeface="Bookman Old Style" panose="02050604050505020204" pitchFamily="18" charset="0"/>
              </a:rPr>
              <a:t>CONTENTS</a:t>
            </a:r>
          </a:p>
        </p:txBody>
      </p:sp>
      <p:sp>
        <p:nvSpPr>
          <p:cNvPr id="5" name="Content Placeholder 2">
            <a:extLst>
              <a:ext uri="{FF2B5EF4-FFF2-40B4-BE49-F238E27FC236}">
                <a16:creationId xmlns:a16="http://schemas.microsoft.com/office/drawing/2014/main" id="{2B943040-1A58-5F0E-EB32-70CC5AB3EEA3}"/>
              </a:ext>
            </a:extLst>
          </p:cNvPr>
          <p:cNvSpPr txBox="1">
            <a:spLocks/>
          </p:cNvSpPr>
          <p:nvPr/>
        </p:nvSpPr>
        <p:spPr>
          <a:xfrm>
            <a:off x="423081" y="1623490"/>
            <a:ext cx="10081846" cy="4525963"/>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Abstract </a:t>
            </a:r>
          </a:p>
          <a:p>
            <a:pPr lvl="1"/>
            <a:r>
              <a:rPr lang="en-IN" altLang="en-US" dirty="0">
                <a:solidFill>
                  <a:schemeClr val="tx2"/>
                </a:solidFill>
                <a:latin typeface="Bookman Old Style" panose="02050604050505020204" pitchFamily="18" charset="0"/>
              </a:rPr>
              <a:t>    </a:t>
            </a:r>
            <a:r>
              <a:rPr lang="en-IN" altLang="en-US" dirty="0"/>
              <a:t>(About abstract of your project)</a:t>
            </a:r>
          </a:p>
          <a:p>
            <a:r>
              <a:rPr lang="en-IN" altLang="en-US" dirty="0">
                <a:solidFill>
                  <a:schemeClr val="tx2"/>
                </a:solidFill>
                <a:latin typeface="Bookman Old Style" panose="02050604050505020204" pitchFamily="18" charset="0"/>
              </a:rPr>
              <a:t>Literature</a:t>
            </a:r>
          </a:p>
          <a:p>
            <a:pPr lvl="1"/>
            <a:r>
              <a:rPr lang="en-IN" altLang="en-US" dirty="0">
                <a:solidFill>
                  <a:schemeClr val="tx2"/>
                </a:solidFill>
                <a:latin typeface="Bookman Old Style" panose="02050604050505020204" pitchFamily="18" charset="0"/>
              </a:rPr>
              <a:t>(</a:t>
            </a:r>
            <a:r>
              <a:rPr lang="en-US" dirty="0"/>
              <a:t>Research existing solutions and approaches for similar problems </a:t>
            </a:r>
          </a:p>
          <a:p>
            <a:pPr lvl="1"/>
            <a:r>
              <a:rPr lang="en-US" dirty="0"/>
              <a:t> Define the technical requirements and constraints of your project</a:t>
            </a:r>
          </a:p>
          <a:p>
            <a:pPr lvl="1"/>
            <a:r>
              <a:rPr lang="en-US" dirty="0"/>
              <a:t> Outline the steps and components needed for your application )</a:t>
            </a:r>
            <a:endParaRPr lang="en-IN" altLang="en-US" dirty="0">
              <a:solidFill>
                <a:schemeClr val="tx2"/>
              </a:solidFill>
              <a:latin typeface="Bookman Old Style" panose="02050604050505020204" pitchFamily="18" charset="0"/>
            </a:endParaRPr>
          </a:p>
          <a:p>
            <a:r>
              <a:rPr lang="en-IN" altLang="en-US" dirty="0">
                <a:solidFill>
                  <a:schemeClr val="tx2"/>
                </a:solidFill>
                <a:latin typeface="Bookman Old Style" panose="02050604050505020204" pitchFamily="18" charset="0"/>
              </a:rPr>
              <a:t>Problem Statement</a:t>
            </a:r>
          </a:p>
          <a:p>
            <a:pPr lvl="1"/>
            <a:r>
              <a:rPr lang="en-US" dirty="0"/>
              <a:t>Should articulate the issue that needs addressing</a:t>
            </a:r>
          </a:p>
          <a:p>
            <a:pPr lvl="1"/>
            <a:r>
              <a:rPr lang="en-US" altLang="en-US" dirty="0"/>
              <a:t>Frame the problem statement, kind of solutions </a:t>
            </a:r>
          </a:p>
          <a:p>
            <a:pPr lvl="1"/>
            <a:r>
              <a:rPr lang="en-US" altLang="en-US" dirty="0"/>
              <a:t>Output of the Models ( Ex : Prediction, Detection……)</a:t>
            </a:r>
            <a:endParaRPr lang="en-IN" altLang="en-US" dirty="0"/>
          </a:p>
          <a:p>
            <a:r>
              <a:rPr lang="en-IN" altLang="en-US" dirty="0">
                <a:solidFill>
                  <a:schemeClr val="tx2"/>
                </a:solidFill>
                <a:latin typeface="Bookman Old Style" panose="02050604050505020204" pitchFamily="18" charset="0"/>
              </a:rPr>
              <a:t>Data Collection and Exploration</a:t>
            </a:r>
          </a:p>
          <a:p>
            <a:pPr lvl="1"/>
            <a:r>
              <a:rPr lang="en-US" dirty="0"/>
              <a:t>Gather and curate the necessary data for your project </a:t>
            </a:r>
          </a:p>
          <a:p>
            <a:pPr lvl="1"/>
            <a:r>
              <a:rPr lang="en-US" dirty="0"/>
              <a:t>Conduct exploratory data analysis to understand the dataset/image set…</a:t>
            </a:r>
            <a:endParaRPr lang="en-IN" altLang="en-US" dirty="0">
              <a:solidFill>
                <a:schemeClr val="tx2"/>
              </a:solidFill>
              <a:latin typeface="Bookman Old Style" panose="02050604050505020204" pitchFamily="18" charset="0"/>
            </a:endParaRPr>
          </a:p>
          <a:p>
            <a:pPr lvl="1"/>
            <a:r>
              <a:rPr lang="en-US" dirty="0"/>
              <a:t>Clean and preprocess the data, handling missing values and outliers</a:t>
            </a:r>
          </a:p>
          <a:p>
            <a:pPr lvl="1"/>
            <a:r>
              <a:rPr lang="en-US" dirty="0"/>
              <a:t>Perform data transformation and feature engineering as needed </a:t>
            </a:r>
            <a:endParaRPr lang="en-IN" altLang="en-US" dirty="0">
              <a:solidFill>
                <a:schemeClr val="tx2"/>
              </a:solidFill>
              <a:latin typeface="Bookman Old Style" panose="02050604050505020204" pitchFamily="18" charset="0"/>
            </a:endParaRPr>
          </a:p>
          <a:p>
            <a:r>
              <a:rPr lang="en-IN" altLang="en-US" dirty="0">
                <a:solidFill>
                  <a:schemeClr val="tx2"/>
                </a:solidFill>
                <a:latin typeface="Bookman Old Style" panose="02050604050505020204" pitchFamily="18" charset="0"/>
              </a:rPr>
              <a:t>Model Selection and Architecture </a:t>
            </a:r>
          </a:p>
          <a:p>
            <a:pPr lvl="1"/>
            <a:r>
              <a:rPr lang="en-US" dirty="0"/>
              <a:t>(Choose the appropriate deep learning model(s) </a:t>
            </a:r>
          </a:p>
          <a:p>
            <a:pPr lvl="1"/>
            <a:r>
              <a:rPr lang="en-US" dirty="0"/>
              <a:t>Design the architecture of your model and its layers )</a:t>
            </a:r>
            <a:endParaRPr lang="en-IN" altLang="en-US" dirty="0">
              <a:solidFill>
                <a:schemeClr val="tx2"/>
              </a:solidFill>
              <a:latin typeface="Bookman Old Style" panose="02050604050505020204" pitchFamily="18" charset="0"/>
            </a:endParaRPr>
          </a:p>
          <a:p>
            <a:endParaRPr lang="en-IN" altLang="en-US" dirty="0">
              <a:solidFill>
                <a:schemeClr val="tx2"/>
              </a:solidFill>
              <a:latin typeface="Bookman Old Style" panose="02050604050505020204" pitchFamily="18" charset="0"/>
            </a:endParaRPr>
          </a:p>
          <a:p>
            <a:endParaRPr lang="en-IN"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Tree>
    <p:extLst>
      <p:ext uri="{BB962C8B-B14F-4D97-AF65-F5344CB8AC3E}">
        <p14:creationId xmlns:p14="http://schemas.microsoft.com/office/powerpoint/2010/main" val="47575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739" y="1595735"/>
            <a:ext cx="8663353" cy="3139321"/>
          </a:xfrm>
          <a:prstGeom prst="rect">
            <a:avLst/>
          </a:prstGeom>
        </p:spPr>
        <p:txBody>
          <a:bodyPr wrap="square">
            <a:spAutoFit/>
          </a:bodyPr>
          <a:lstStyle/>
          <a:p>
            <a:r>
              <a:rPr lang="en-IN" altLang="en-US" dirty="0">
                <a:solidFill>
                  <a:schemeClr val="tx2"/>
                </a:solidFill>
                <a:latin typeface="Bookman Old Style" panose="02050604050505020204" pitchFamily="18" charset="0"/>
              </a:rPr>
              <a:t>Deployment &amp; Results</a:t>
            </a:r>
          </a:p>
          <a:p>
            <a:pPr lvl="1"/>
            <a:r>
              <a:rPr lang="en-US" dirty="0"/>
              <a:t>Model Deployment:</a:t>
            </a:r>
          </a:p>
          <a:p>
            <a:pPr lvl="1"/>
            <a:r>
              <a:rPr lang="en-US" dirty="0"/>
              <a:t>                     How implementation is done.. </a:t>
            </a:r>
          </a:p>
          <a:p>
            <a:pPr lvl="1"/>
            <a:r>
              <a:rPr lang="en-US" dirty="0"/>
              <a:t>                     what are the evaluation metrics used  </a:t>
            </a:r>
          </a:p>
          <a:p>
            <a:pPr lvl="1"/>
            <a:r>
              <a:rPr lang="en-US" dirty="0"/>
              <a:t>                    what is the testing data, testing  methodologies  have used</a:t>
            </a:r>
          </a:p>
          <a:p>
            <a:pPr lvl="1"/>
            <a:endParaRPr lang="en-US" dirty="0"/>
          </a:p>
          <a:p>
            <a:pPr lvl="1"/>
            <a:r>
              <a:rPr lang="en-US" dirty="0"/>
              <a:t>Web Application &amp; Integration – </a:t>
            </a:r>
          </a:p>
          <a:p>
            <a:pPr lvl="1"/>
            <a:r>
              <a:rPr lang="en-US" dirty="0"/>
              <a:t>                     Show all GUI’s interfaces </a:t>
            </a:r>
          </a:p>
          <a:p>
            <a:pPr lvl="1"/>
            <a:endParaRPr lang="en-US" dirty="0"/>
          </a:p>
          <a:p>
            <a:pPr lvl="1"/>
            <a:r>
              <a:rPr lang="en-US" dirty="0"/>
              <a:t>Results – Any output results via visualization or graphs                                                         </a:t>
            </a:r>
          </a:p>
          <a:p>
            <a:pPr lvl="1"/>
            <a:endParaRPr lang="en-US" altLang="en-US" dirty="0">
              <a:solidFill>
                <a:schemeClr val="tx2"/>
              </a:solidFill>
              <a:latin typeface="Bookman Old Style" panose="02050604050505020204" pitchFamily="18" charset="0"/>
            </a:endParaRPr>
          </a:p>
        </p:txBody>
      </p:sp>
      <p:sp>
        <p:nvSpPr>
          <p:cNvPr id="3" name="Rectangle 2"/>
          <p:cNvSpPr/>
          <p:nvPr/>
        </p:nvSpPr>
        <p:spPr>
          <a:xfrm>
            <a:off x="573118" y="4960587"/>
            <a:ext cx="2934906" cy="923330"/>
          </a:xfrm>
          <a:prstGeom prst="rect">
            <a:avLst/>
          </a:prstGeom>
        </p:spPr>
        <p:txBody>
          <a:bodyPr wrap="none">
            <a:spAutoFit/>
          </a:bodyPr>
          <a:lstStyle/>
          <a:p>
            <a:pPr lvl="1"/>
            <a:r>
              <a:rPr lang="en-IN" altLang="en-US" dirty="0">
                <a:solidFill>
                  <a:schemeClr val="tx2"/>
                </a:solidFill>
                <a:latin typeface="Bookman Old Style" panose="02050604050505020204" pitchFamily="18" charset="0"/>
              </a:rPr>
              <a:t>Conclusion </a:t>
            </a:r>
          </a:p>
          <a:p>
            <a:pPr lvl="1"/>
            <a:r>
              <a:rPr lang="en-IN" altLang="en-US" dirty="0">
                <a:solidFill>
                  <a:schemeClr val="tx2"/>
                </a:solidFill>
                <a:latin typeface="Bookman Old Style" panose="02050604050505020204" pitchFamily="18" charset="0"/>
              </a:rPr>
              <a:t>      </a:t>
            </a:r>
            <a:r>
              <a:rPr lang="en-IN" altLang="en-US" dirty="0"/>
              <a:t>Project Conclusion  </a:t>
            </a:r>
          </a:p>
          <a:p>
            <a:pPr lvl="1"/>
            <a:r>
              <a:rPr lang="en-IN" altLang="en-US" dirty="0"/>
              <a:t>        Future Scope</a:t>
            </a:r>
          </a:p>
        </p:txBody>
      </p:sp>
    </p:spTree>
    <p:extLst>
      <p:ext uri="{BB962C8B-B14F-4D97-AF65-F5344CB8AC3E}">
        <p14:creationId xmlns:p14="http://schemas.microsoft.com/office/powerpoint/2010/main" val="87049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D708AA-7F55-F2A6-E7CF-94D7E733CE29}"/>
              </a:ext>
            </a:extLst>
          </p:cNvPr>
          <p:cNvSpPr txBox="1"/>
          <p:nvPr/>
        </p:nvSpPr>
        <p:spPr>
          <a:xfrm>
            <a:off x="214964" y="1719250"/>
            <a:ext cx="11762071" cy="4539191"/>
          </a:xfrm>
          <a:prstGeom prst="rect">
            <a:avLst/>
          </a:prstGeom>
          <a:noFill/>
        </p:spPr>
        <p:txBody>
          <a:bodyPr wrap="square">
            <a:spAutoFit/>
          </a:bodyPr>
          <a:lstStyle/>
          <a:p>
            <a:pPr algn="just">
              <a:lnSpc>
                <a:spcPct val="150000"/>
              </a:lnSpc>
            </a:pPr>
            <a:r>
              <a:rPr lang="en-IN" sz="2800" u="sng" dirty="0">
                <a:latin typeface="Times New Roman" panose="02020603050405020304" pitchFamily="18" charset="0"/>
                <a:cs typeface="Times New Roman" panose="02020603050405020304" pitchFamily="18" charset="0"/>
              </a:rPr>
              <a:t>ABSTRACT:</a:t>
            </a:r>
          </a:p>
          <a:p>
            <a:pPr algn="just">
              <a:lnSpc>
                <a:spcPct val="150000"/>
              </a:lnSpc>
            </a:pPr>
            <a:r>
              <a:rPr lang="en-IN" sz="2800" b="1" dirty="0">
                <a:solidFill>
                  <a:srgbClr val="000000"/>
                </a:solidFill>
                <a:effectLst/>
                <a:latin typeface="Times New Roman" panose="02020603050405020304" pitchFamily="18" charset="0"/>
                <a:ea typeface="Calibri" panose="020F0502020204030204" pitchFamily="34" charset="0"/>
              </a:rPr>
              <a:t>MUSICGEN</a:t>
            </a:r>
            <a:r>
              <a:rPr lang="en-IN" sz="2800" dirty="0">
                <a:solidFill>
                  <a:srgbClr val="000000"/>
                </a:solidFill>
                <a:effectLst/>
                <a:latin typeface="Times New Roman" panose="02020603050405020304" pitchFamily="18" charset="0"/>
                <a:ea typeface="Calibri" panose="020F0502020204030204" pitchFamily="34" charset="0"/>
              </a:rPr>
              <a:t> project explores AI-driven music generation through our </a:t>
            </a:r>
            <a:r>
              <a:rPr lang="en-IN" sz="2800" dirty="0" err="1">
                <a:solidFill>
                  <a:srgbClr val="000000"/>
                </a:solidFill>
                <a:effectLst/>
                <a:latin typeface="Times New Roman" panose="02020603050405020304" pitchFamily="18" charset="0"/>
                <a:ea typeface="Calibri" panose="020F0502020204030204" pitchFamily="34" charset="0"/>
              </a:rPr>
              <a:t>neurotune</a:t>
            </a:r>
            <a:r>
              <a:rPr lang="en-IN" sz="2800" dirty="0">
                <a:solidFill>
                  <a:srgbClr val="000000"/>
                </a:solidFill>
                <a:effectLst/>
                <a:latin typeface="Times New Roman" panose="02020603050405020304" pitchFamily="18" charset="0"/>
                <a:ea typeface="Calibri" panose="020F0502020204030204" pitchFamily="34" charset="0"/>
              </a:rPr>
              <a:t> application, enabling users to create songs using neural networks. This report details the methods and models employed, including Recurrent Neural Networks (RNNs), Long Short-Term Memory (LSTM) networks, and LSTMs with attention mechanisms. Music, while structured, is a complex form of language traditionally associated with human creativity and emotion.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68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36D88-3938-9CDF-3E01-2EE29C3CA68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32E7DA-640B-0CCD-A504-80A689B653BB}"/>
              </a:ext>
            </a:extLst>
          </p:cNvPr>
          <p:cNvSpPr txBox="1"/>
          <p:nvPr/>
        </p:nvSpPr>
        <p:spPr>
          <a:xfrm>
            <a:off x="146786" y="1517764"/>
            <a:ext cx="11778916" cy="5509200"/>
          </a:xfrm>
          <a:prstGeom prst="rect">
            <a:avLst/>
          </a:prstGeom>
          <a:noFill/>
        </p:spPr>
        <p:txBody>
          <a:bodyPr wrap="square">
            <a:spAutoFit/>
          </a:bodyPr>
          <a:lstStyle/>
          <a:p>
            <a:pPr>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Existing Applications:</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Mubert</a:t>
            </a:r>
            <a:endParaRPr lang="en-IN" sz="3200" dirty="0">
              <a:latin typeface="Times New Roman" panose="02020603050405020304" pitchFamily="18" charset="0"/>
              <a:cs typeface="Times New Roman" panose="02020603050405020304" pitchFamily="18" charset="0"/>
            </a:endParaRPr>
          </a:p>
          <a:p>
            <a:pPr marL="0" indent="0">
              <a:buNone/>
            </a:pPr>
            <a:r>
              <a:rPr lang="en-US" sz="3200" b="1" dirty="0">
                <a:latin typeface="Times New Roman" panose="02020603050405020304" pitchFamily="18" charset="0"/>
                <a:cs typeface="Times New Roman" panose="02020603050405020304" pitchFamily="18" charset="0"/>
              </a:rPr>
              <a:t>Purpose: </a:t>
            </a:r>
            <a:r>
              <a:rPr lang="en-US" sz="3200" dirty="0">
                <a:latin typeface="Times New Roman" panose="02020603050405020304" pitchFamily="18" charset="0"/>
                <a:cs typeface="Times New Roman" panose="02020603050405020304" pitchFamily="18" charset="0"/>
              </a:rPr>
              <a:t>Generating Music Through Facial </a:t>
            </a:r>
            <a:r>
              <a:rPr lang="en-US" sz="3200" dirty="0" err="1">
                <a:latin typeface="Times New Roman" panose="02020603050405020304" pitchFamily="18" charset="0"/>
                <a:cs typeface="Times New Roman" panose="02020603050405020304" pitchFamily="18" charset="0"/>
              </a:rPr>
              <a:t>Recognisation</a:t>
            </a:r>
            <a:endParaRPr lang="en-US" sz="3200" dirty="0">
              <a:latin typeface="Times New Roman" panose="02020603050405020304" pitchFamily="18" charset="0"/>
              <a:cs typeface="Times New Roman" panose="02020603050405020304" pitchFamily="18" charset="0"/>
            </a:endParaRPr>
          </a:p>
          <a:p>
            <a:pPr marL="0" indent="0" algn="just">
              <a:buNone/>
            </a:pPr>
            <a:r>
              <a:rPr lang="en-US" sz="3200" b="1" dirty="0">
                <a:latin typeface="Times New Roman" panose="02020603050405020304" pitchFamily="18" charset="0"/>
                <a:cs typeface="Times New Roman" panose="02020603050405020304" pitchFamily="18" charset="0"/>
              </a:rPr>
              <a:t>Functionality: </a:t>
            </a:r>
            <a:r>
              <a:rPr lang="en-US" sz="3200" dirty="0" err="1">
                <a:latin typeface="Times New Roman" panose="02020603050405020304" pitchFamily="18" charset="0"/>
                <a:cs typeface="Times New Roman" panose="02020603050405020304" pitchFamily="18" charset="0"/>
              </a:rPr>
              <a:t>Mubert</a:t>
            </a:r>
            <a:r>
              <a:rPr lang="en-US" sz="3200" dirty="0">
                <a:latin typeface="Times New Roman" panose="02020603050405020304" pitchFamily="18" charset="0"/>
                <a:cs typeface="Times New Roman" panose="02020603050405020304" pitchFamily="18" charset="0"/>
              </a:rPr>
              <a:t> is an AI-powered app that creates music in real-time based on mood, activity, or music genre, and the app will instantly generate a continuous stream of unique music. It’s perfect for background music while you work, relax, or focus and  can even use in your own projects like videos or podcast. It’s an easy way to get personalized, endless music tailored to your needs.</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EmoComposer</a:t>
            </a:r>
            <a:endParaRPr lang="en-IN"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Melomics</a:t>
            </a:r>
            <a:endParaRPr lang="en-IN"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291C891-2DCA-43C0-A267-AB934A56331C}"/>
              </a:ext>
            </a:extLst>
          </p:cNvPr>
          <p:cNvSpPr txBox="1"/>
          <p:nvPr/>
        </p:nvSpPr>
        <p:spPr>
          <a:xfrm>
            <a:off x="146786" y="1148432"/>
            <a:ext cx="6261232" cy="523220"/>
          </a:xfrm>
          <a:prstGeom prst="rect">
            <a:avLst/>
          </a:prstGeom>
          <a:noFill/>
        </p:spPr>
        <p:txBody>
          <a:bodyPr wrap="square">
            <a:spAutoFit/>
          </a:bodyPr>
          <a:lstStyle/>
          <a:p>
            <a:r>
              <a:rPr lang="en-IN" sz="2800" u="sng" dirty="0">
                <a:latin typeface="Times New Roman" panose="02020603050405020304" pitchFamily="18" charset="0"/>
                <a:cs typeface="Times New Roman" panose="02020603050405020304" pitchFamily="18" charset="0"/>
              </a:rPr>
              <a:t>LITERATURE</a:t>
            </a:r>
            <a:endParaRPr lang="en-IN" sz="2800" dirty="0"/>
          </a:p>
        </p:txBody>
      </p:sp>
    </p:spTree>
    <p:extLst>
      <p:ext uri="{BB962C8B-B14F-4D97-AF65-F5344CB8AC3E}">
        <p14:creationId xmlns:p14="http://schemas.microsoft.com/office/powerpoint/2010/main" val="138121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A0F4C2-7305-EA13-A7E9-DF0E1AD7AAA1}"/>
              </a:ext>
            </a:extLst>
          </p:cNvPr>
          <p:cNvSpPr txBox="1"/>
          <p:nvPr/>
        </p:nvSpPr>
        <p:spPr>
          <a:xfrm>
            <a:off x="152400" y="1259840"/>
            <a:ext cx="10708640" cy="4940904"/>
          </a:xfrm>
          <a:prstGeom prst="rect">
            <a:avLst/>
          </a:prstGeom>
          <a:noFill/>
        </p:spPr>
        <p:txBody>
          <a:bodyPr wrap="square">
            <a:spAutoFit/>
          </a:bodyPr>
          <a:lstStyle/>
          <a:p>
            <a:pPr marL="342900" indent="-342900">
              <a:lnSpc>
                <a:spcPct val="150000"/>
              </a:lnSpc>
              <a:spcBef>
                <a:spcPts val="100"/>
              </a:spcBef>
              <a:buFont typeface="Wingdings" panose="05000000000000000000" pitchFamily="2" charset="2"/>
              <a:buChar char="Ø"/>
              <a:tabLst>
                <a:tab pos="342265" algn="l"/>
              </a:tabLst>
            </a:pPr>
            <a:r>
              <a:rPr lang="en-IN" sz="3200" u="sng" spc="-10" dirty="0">
                <a:latin typeface="Times New Roman" panose="02020603050405020304" pitchFamily="18" charset="0"/>
                <a:cs typeface="Times New Roman" panose="02020603050405020304" pitchFamily="18" charset="0"/>
              </a:rPr>
              <a:t>Software</a:t>
            </a:r>
            <a:r>
              <a:rPr lang="en-IN" sz="3200" u="sng" spc="-110" dirty="0">
                <a:latin typeface="Times New Roman" panose="02020603050405020304" pitchFamily="18" charset="0"/>
                <a:cs typeface="Times New Roman" panose="02020603050405020304" pitchFamily="18" charset="0"/>
              </a:rPr>
              <a:t> </a:t>
            </a:r>
            <a:r>
              <a:rPr lang="en-IN" sz="3200" u="sng" spc="-10" dirty="0">
                <a:latin typeface="Times New Roman" panose="02020603050405020304" pitchFamily="18" charset="0"/>
                <a:cs typeface="Times New Roman" panose="02020603050405020304" pitchFamily="18" charset="0"/>
              </a:rPr>
              <a:t>Requirements</a:t>
            </a:r>
            <a:r>
              <a:rPr lang="en-IN" sz="3200" u="sng" spc="-95" dirty="0">
                <a:latin typeface="Times New Roman" panose="02020603050405020304" pitchFamily="18" charset="0"/>
                <a:cs typeface="Times New Roman" panose="02020603050405020304" pitchFamily="18" charset="0"/>
              </a:rPr>
              <a:t> </a:t>
            </a:r>
            <a:r>
              <a:rPr lang="en-IN" sz="3200" u="sng" spc="-10" dirty="0">
                <a:latin typeface="Times New Roman" panose="02020603050405020304" pitchFamily="18" charset="0"/>
                <a:cs typeface="Times New Roman" panose="02020603050405020304" pitchFamily="18" charset="0"/>
              </a:rPr>
              <a:t>Specification:</a:t>
            </a:r>
          </a:p>
          <a:p>
            <a:pPr marL="342900" indent="-342900">
              <a:lnSpc>
                <a:spcPct val="150000"/>
              </a:lnSpc>
              <a:spcBef>
                <a:spcPts val="100"/>
              </a:spcBef>
              <a:buFont typeface="Wingdings" panose="05000000000000000000" pitchFamily="2" charset="2"/>
              <a:buChar char="Ø"/>
              <a:tabLst>
                <a:tab pos="342265" algn="l"/>
              </a:tabLst>
            </a:pPr>
            <a:r>
              <a:rPr lang="en-IN" sz="2800" b="1" dirty="0">
                <a:latin typeface="Times New Roman" panose="02020603050405020304" pitchFamily="18" charset="0"/>
                <a:cs typeface="Times New Roman" panose="02020603050405020304" pitchFamily="18" charset="0"/>
              </a:rPr>
              <a:t>Software Requirements:</a:t>
            </a:r>
          </a:p>
          <a:p>
            <a:pPr>
              <a:lnSpc>
                <a:spcPct val="150000"/>
              </a:lnSpc>
              <a:spcBef>
                <a:spcPts val="100"/>
              </a:spcBef>
              <a:tabLst>
                <a:tab pos="342265" algn="l"/>
              </a:tabLst>
            </a:pPr>
            <a:r>
              <a:rPr lang="en-IN" sz="2000" dirty="0">
                <a:latin typeface="Times New Roman" panose="02020603050405020304" pitchFamily="18" charset="0"/>
                <a:cs typeface="Times New Roman" panose="02020603050405020304" pitchFamily="18" charset="0"/>
              </a:rPr>
              <a:t>Operating </a:t>
            </a:r>
            <a:r>
              <a:rPr lang="en-IN" sz="2000" dirty="0" err="1">
                <a:latin typeface="Times New Roman" panose="02020603050405020304" pitchFamily="18" charset="0"/>
                <a:cs typeface="Times New Roman" panose="02020603050405020304" pitchFamily="18" charset="0"/>
              </a:rPr>
              <a:t>System:Windows</a:t>
            </a:r>
            <a:endParaRPr lang="en-IN" sz="2000" dirty="0">
              <a:latin typeface="Times New Roman" panose="02020603050405020304" pitchFamily="18" charset="0"/>
              <a:cs typeface="Times New Roman" panose="02020603050405020304" pitchFamily="18" charset="0"/>
            </a:endParaRPr>
          </a:p>
          <a:p>
            <a:pPr>
              <a:lnSpc>
                <a:spcPct val="150000"/>
              </a:lnSpc>
              <a:spcBef>
                <a:spcPts val="100"/>
              </a:spcBef>
              <a:tabLst>
                <a:tab pos="342265" algn="l"/>
              </a:tabLst>
            </a:pPr>
            <a:r>
              <a:rPr lang="en-IN" sz="2000" dirty="0">
                <a:latin typeface="Times New Roman" panose="02020603050405020304" pitchFamily="18" charset="0"/>
                <a:cs typeface="Times New Roman" panose="02020603050405020304" pitchFamily="18" charset="0"/>
              </a:rPr>
              <a:t>User </a:t>
            </a:r>
            <a:r>
              <a:rPr lang="en-IN" sz="2000" dirty="0" err="1">
                <a:latin typeface="Times New Roman" panose="02020603050405020304" pitchFamily="18" charset="0"/>
                <a:cs typeface="Times New Roman" panose="02020603050405020304" pitchFamily="18" charset="0"/>
              </a:rPr>
              <a:t>Interface:HTML,CSS</a:t>
            </a:r>
            <a:endParaRPr lang="en-IN" sz="2000" dirty="0">
              <a:latin typeface="Times New Roman" panose="02020603050405020304" pitchFamily="18" charset="0"/>
              <a:cs typeface="Times New Roman" panose="02020603050405020304" pitchFamily="18" charset="0"/>
            </a:endParaRPr>
          </a:p>
          <a:p>
            <a:pPr>
              <a:lnSpc>
                <a:spcPct val="150000"/>
              </a:lnSpc>
              <a:spcBef>
                <a:spcPts val="100"/>
              </a:spcBef>
              <a:tabLst>
                <a:tab pos="342265" algn="l"/>
              </a:tabLst>
            </a:pPr>
            <a:r>
              <a:rPr lang="en-IN" sz="2000" dirty="0">
                <a:latin typeface="Times New Roman" panose="02020603050405020304" pitchFamily="18" charset="0"/>
                <a:cs typeface="Times New Roman" panose="02020603050405020304" pitchFamily="18" charset="0"/>
              </a:rPr>
              <a:t>Client-Side </a:t>
            </a:r>
            <a:r>
              <a:rPr lang="en-IN" sz="2000" dirty="0" err="1">
                <a:latin typeface="Times New Roman" panose="02020603050405020304" pitchFamily="18" charset="0"/>
                <a:cs typeface="Times New Roman" panose="02020603050405020304" pitchFamily="18" charset="0"/>
              </a:rPr>
              <a:t>Scripting:Python</a:t>
            </a:r>
            <a:endParaRPr lang="en-IN" sz="2000" dirty="0">
              <a:latin typeface="Times New Roman" panose="02020603050405020304" pitchFamily="18" charset="0"/>
              <a:cs typeface="Times New Roman" panose="02020603050405020304" pitchFamily="18" charset="0"/>
            </a:endParaRPr>
          </a:p>
          <a:p>
            <a:pPr>
              <a:lnSpc>
                <a:spcPct val="150000"/>
              </a:lnSpc>
              <a:spcBef>
                <a:spcPts val="100"/>
              </a:spcBef>
              <a:tabLst>
                <a:tab pos="342265" algn="l"/>
              </a:tabLst>
            </a:pPr>
            <a:r>
              <a:rPr lang="en-IN" sz="2000" dirty="0">
                <a:latin typeface="Times New Roman" panose="02020603050405020304" pitchFamily="18" charset="0"/>
                <a:cs typeface="Times New Roman" panose="02020603050405020304" pitchFamily="18" charset="0"/>
              </a:rPr>
              <a:t>Programming </a:t>
            </a:r>
            <a:r>
              <a:rPr lang="en-IN" sz="2000" dirty="0" err="1">
                <a:latin typeface="Times New Roman" panose="02020603050405020304" pitchFamily="18" charset="0"/>
                <a:cs typeface="Times New Roman" panose="02020603050405020304" pitchFamily="18" charset="0"/>
              </a:rPr>
              <a:t>Language:Python</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spcBef>
                <a:spcPts val="100"/>
              </a:spcBef>
              <a:buFont typeface="Wingdings" panose="05000000000000000000" pitchFamily="2" charset="2"/>
              <a:buChar char="Ø"/>
              <a:tabLst>
                <a:tab pos="342265" algn="l"/>
              </a:tabLst>
            </a:pPr>
            <a:r>
              <a:rPr lang="en-IN" sz="2800" b="1" dirty="0">
                <a:latin typeface="Times New Roman" panose="02020603050405020304" pitchFamily="18" charset="0"/>
                <a:cs typeface="Times New Roman" panose="02020603050405020304" pitchFamily="18" charset="0"/>
              </a:rPr>
              <a:t>Hardware Requirements</a:t>
            </a:r>
            <a:r>
              <a:rPr lang="en-IN" sz="2800" dirty="0">
                <a:latin typeface="Times New Roman" panose="02020603050405020304" pitchFamily="18" charset="0"/>
                <a:cs typeface="Times New Roman" panose="02020603050405020304" pitchFamily="18" charset="0"/>
              </a:rPr>
              <a:t>:</a:t>
            </a:r>
          </a:p>
          <a:p>
            <a:pPr>
              <a:lnSpc>
                <a:spcPct val="150000"/>
              </a:lnSpc>
              <a:spcBef>
                <a:spcPts val="100"/>
              </a:spcBef>
              <a:tabLst>
                <a:tab pos="342265" algn="l"/>
              </a:tabLst>
            </a:pPr>
            <a:r>
              <a:rPr lang="en-IN" sz="2000" dirty="0">
                <a:latin typeface="Times New Roman" panose="02020603050405020304" pitchFamily="18" charset="0"/>
                <a:cs typeface="Times New Roman" panose="02020603050405020304" pitchFamily="18" charset="0"/>
              </a:rPr>
              <a:t>Hard Disk:512 GB</a:t>
            </a:r>
          </a:p>
          <a:p>
            <a:pPr>
              <a:lnSpc>
                <a:spcPct val="150000"/>
              </a:lnSpc>
              <a:spcBef>
                <a:spcPts val="100"/>
              </a:spcBef>
              <a:tabLst>
                <a:tab pos="342265" algn="l"/>
              </a:tabLst>
            </a:pPr>
            <a:r>
              <a:rPr lang="en-IN" sz="2000" dirty="0" err="1">
                <a:latin typeface="Times New Roman" panose="02020603050405020304" pitchFamily="18" charset="0"/>
                <a:cs typeface="Times New Roman" panose="02020603050405020304" pitchFamily="18" charset="0"/>
              </a:rPr>
              <a:t>RAM:recommended</a:t>
            </a:r>
            <a:r>
              <a:rPr lang="en-IN" sz="2000" dirty="0">
                <a:latin typeface="Times New Roman" panose="02020603050405020304" pitchFamily="18" charset="0"/>
                <a:cs typeface="Times New Roman" panose="02020603050405020304" pitchFamily="18" charset="0"/>
              </a:rPr>
              <a:t> 8gb</a:t>
            </a:r>
          </a:p>
        </p:txBody>
      </p:sp>
    </p:spTree>
    <p:extLst>
      <p:ext uri="{BB962C8B-B14F-4D97-AF65-F5344CB8AC3E}">
        <p14:creationId xmlns:p14="http://schemas.microsoft.com/office/powerpoint/2010/main" val="422628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17ACF4-0BBB-6139-E2C1-CC119F4CD299}"/>
              </a:ext>
            </a:extLst>
          </p:cNvPr>
          <p:cNvSpPr txBox="1"/>
          <p:nvPr/>
        </p:nvSpPr>
        <p:spPr>
          <a:xfrm>
            <a:off x="0" y="1056640"/>
            <a:ext cx="11948160" cy="6016519"/>
          </a:xfrm>
          <a:prstGeom prst="rect">
            <a:avLst/>
          </a:prstGeom>
          <a:noFill/>
        </p:spPr>
        <p:txBody>
          <a:bodyPr wrap="square">
            <a:spAutoFit/>
          </a:bodyPr>
          <a:lstStyle/>
          <a:p>
            <a:pPr algn="just">
              <a:lnSpc>
                <a:spcPct val="150000"/>
              </a:lnSpc>
            </a:pPr>
            <a:r>
              <a:rPr lang="en-IN" sz="3200" u="sng" dirty="0">
                <a:latin typeface="Times New Roman" panose="02020603050405020304" pitchFamily="18" charset="0"/>
                <a:cs typeface="Times New Roman" panose="02020603050405020304" pitchFamily="18" charset="0"/>
              </a:rPr>
              <a:t>PROBLEM STATEMENT</a:t>
            </a:r>
          </a:p>
          <a:p>
            <a:pPr algn="just">
              <a:lnSpc>
                <a:spcPct val="150000"/>
              </a:lnSpc>
            </a:pPr>
            <a:r>
              <a:rPr lang="en-US" sz="2800" dirty="0">
                <a:latin typeface="Times New Roman" panose="02020603050405020304" pitchFamily="18" charset="0"/>
                <a:cs typeface="Times New Roman" panose="02020603050405020304" pitchFamily="18" charset="0"/>
              </a:rPr>
              <a:t>The limitations of traditional music generation techniques often lead to repetitive and generic outputs that fail to capture the complexity of human emotions and not accurately reflect the user's current emotional state as they are based on genre and </a:t>
            </a:r>
            <a:r>
              <a:rPr lang="en-US" sz="2800" dirty="0" err="1">
                <a:latin typeface="Times New Roman" panose="02020603050405020304" pitchFamily="18" charset="0"/>
                <a:cs typeface="Times New Roman" panose="02020603050405020304" pitchFamily="18" charset="0"/>
              </a:rPr>
              <a:t>mood.An</a:t>
            </a:r>
            <a:r>
              <a:rPr lang="en-US" sz="2800" dirty="0">
                <a:latin typeface="Times New Roman" panose="02020603050405020304" pitchFamily="18" charset="0"/>
                <a:cs typeface="Times New Roman" panose="02020603050405020304" pitchFamily="18" charset="0"/>
              </a:rPr>
              <a:t> innovative solution that integrates real-time facial expression analysis with music generation algorithms to create adaptive and emotionally resonant music experiences. Detects facial expressions, translating these emotions into appropriate musical elements, and ensuring that the generated music reflects the subtleties and dynamics of the user's emotional state is the main </a:t>
            </a:r>
            <a:r>
              <a:rPr lang="en-US" sz="2400" dirty="0">
                <a:latin typeface="Times New Roman" panose="02020603050405020304" pitchFamily="18" charset="0"/>
                <a:cs typeface="Times New Roman" panose="02020603050405020304" pitchFamily="18" charset="0"/>
              </a:rPr>
              <a:t>aspect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5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9C8321-ABAD-B6F6-BB2C-5A500A1F4FB6}"/>
              </a:ext>
            </a:extLst>
          </p:cNvPr>
          <p:cNvSpPr txBox="1"/>
          <p:nvPr/>
        </p:nvSpPr>
        <p:spPr>
          <a:xfrm>
            <a:off x="135288" y="1004010"/>
            <a:ext cx="11704320" cy="6555641"/>
          </a:xfrm>
          <a:prstGeom prst="rect">
            <a:avLst/>
          </a:prstGeom>
          <a:noFill/>
        </p:spPr>
        <p:txBody>
          <a:bodyPr wrap="square">
            <a:spAutoFit/>
          </a:bodyPr>
          <a:lstStyle/>
          <a:p>
            <a:r>
              <a:rPr lang="en-IN" altLang="en-US" sz="2800" dirty="0">
                <a:solidFill>
                  <a:schemeClr val="tx2"/>
                </a:solidFill>
                <a:latin typeface="Bookman Old Style" panose="02050604050505020204" pitchFamily="18" charset="0"/>
              </a:rPr>
              <a:t>Deployment &amp; Results</a:t>
            </a:r>
          </a:p>
          <a:p>
            <a:pPr lvl="1"/>
            <a:r>
              <a:rPr lang="en-US" sz="2800" dirty="0"/>
              <a:t>Model Deployment:</a:t>
            </a:r>
          </a:p>
          <a:p>
            <a:r>
              <a:rPr lang="en-IN" sz="2000" dirty="0"/>
              <a:t>Objective Definition: Clearly outline what you want to achieve—such as how different facial expressions correspond to specific music genres or moods.</a:t>
            </a:r>
          </a:p>
          <a:p>
            <a:r>
              <a:rPr lang="en-IN" sz="2000" dirty="0"/>
              <a:t>Technology Selection: Choose tools and technologies for facial recognition and music playback. Common options </a:t>
            </a:r>
            <a:r>
              <a:rPr lang="en-IN" sz="2000" dirty="0" err="1"/>
              <a:t>include:Facial</a:t>
            </a:r>
            <a:r>
              <a:rPr lang="en-IN" sz="2000" dirty="0"/>
              <a:t> Recognition Libraries: OpenCV, </a:t>
            </a:r>
            <a:r>
              <a:rPr lang="en-IN" sz="2000" dirty="0" err="1"/>
              <a:t>Dlib</a:t>
            </a:r>
            <a:r>
              <a:rPr lang="en-IN" sz="2000" dirty="0"/>
              <a:t>, or </a:t>
            </a:r>
            <a:r>
              <a:rPr lang="en-IN" sz="2000" dirty="0" err="1"/>
              <a:t>Mediapipe</a:t>
            </a:r>
            <a:r>
              <a:rPr lang="en-IN" sz="2000" dirty="0"/>
              <a:t> for detecting and </a:t>
            </a:r>
            <a:r>
              <a:rPr lang="en-IN" sz="2000" dirty="0" err="1"/>
              <a:t>analyzing</a:t>
            </a:r>
            <a:r>
              <a:rPr lang="en-IN" sz="2000" dirty="0"/>
              <a:t> facial </a:t>
            </a:r>
            <a:r>
              <a:rPr lang="en-IN" sz="2000" dirty="0" err="1"/>
              <a:t>expressions.Music</a:t>
            </a:r>
            <a:r>
              <a:rPr lang="en-IN" sz="2000" dirty="0"/>
              <a:t> Libraries: APIs like Spotify or local music playback </a:t>
            </a:r>
            <a:r>
              <a:rPr lang="en-IN" sz="2000" dirty="0" err="1"/>
              <a:t>libraries:Data</a:t>
            </a:r>
            <a:endParaRPr lang="en-IN" sz="2000" dirty="0"/>
          </a:p>
          <a:p>
            <a:r>
              <a:rPr lang="en-IN" sz="2000" dirty="0"/>
              <a:t> Collection: Gather data on facial expressions and their corresponding emotional states.</a:t>
            </a:r>
          </a:p>
          <a:p>
            <a:r>
              <a:rPr lang="en-IN" sz="2000" dirty="0"/>
              <a:t> This could involve using a pre-existing dataset or collecting your own data with participants expressing different emotions.</a:t>
            </a:r>
          </a:p>
          <a:p>
            <a:r>
              <a:rPr lang="en-IN" sz="2000" dirty="0"/>
              <a:t>Expression </a:t>
            </a:r>
            <a:r>
              <a:rPr lang="en-IN" sz="2000" dirty="0" err="1"/>
              <a:t>Analysis:Use</a:t>
            </a:r>
            <a:r>
              <a:rPr lang="en-IN" sz="2000" dirty="0"/>
              <a:t> facial recognition algorithms to </a:t>
            </a:r>
            <a:r>
              <a:rPr lang="en-IN" sz="2000" dirty="0" err="1"/>
              <a:t>analyze</a:t>
            </a:r>
            <a:r>
              <a:rPr lang="en-IN" sz="2000" dirty="0"/>
              <a:t> expressions in real-</a:t>
            </a:r>
            <a:r>
              <a:rPr lang="en-IN" sz="2000" dirty="0" err="1"/>
              <a:t>time.Map</a:t>
            </a:r>
            <a:r>
              <a:rPr lang="en-IN" sz="2000" dirty="0"/>
              <a:t> these expressions to emotional states (e.g., happiness, sadness, anger).</a:t>
            </a:r>
            <a:r>
              <a:rPr lang="en-IN" sz="2000" u="sng" spc="-10" dirty="0">
                <a:latin typeface="Times New Roman" panose="02020603050405020304" pitchFamily="18" charset="0"/>
                <a:cs typeface="Times New Roman" panose="02020603050405020304" pitchFamily="18" charset="0"/>
              </a:rPr>
              <a:t> </a:t>
            </a:r>
          </a:p>
          <a:p>
            <a:r>
              <a:rPr lang="en-US" sz="2000" dirty="0"/>
              <a:t>Integration: Combine the facial recognition and music playback functionalities. When an expression is detected, the corresponding music plays automatically</a:t>
            </a:r>
          </a:p>
          <a:p>
            <a:r>
              <a:rPr lang="en-US" sz="2000" dirty="0"/>
              <a:t>Testing and Feedback: Test the system with users, gather feedback, and make necessary adjustments. Ensure that the system responds accurately to a range of facial expressions.</a:t>
            </a:r>
          </a:p>
          <a:p>
            <a:r>
              <a:rPr lang="en-US" sz="2000" dirty="0"/>
              <a:t>Deployment: Launch the project, making it accessible for users, and consider options for further enhancements based on user interactions.</a:t>
            </a:r>
          </a:p>
          <a:p>
            <a:endParaRPr lang="en-IN" sz="2000" u="sng" spc="-1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26866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448A08-4414-FEAF-01FF-B6CCD9FF2924}"/>
              </a:ext>
            </a:extLst>
          </p:cNvPr>
          <p:cNvSpPr txBox="1"/>
          <p:nvPr/>
        </p:nvSpPr>
        <p:spPr>
          <a:xfrm>
            <a:off x="0" y="1087120"/>
            <a:ext cx="11043920" cy="5909310"/>
          </a:xfrm>
          <a:prstGeom prst="rect">
            <a:avLst/>
          </a:prstGeom>
          <a:noFill/>
        </p:spPr>
        <p:txBody>
          <a:bodyPr wrap="square">
            <a:spAutoFit/>
          </a:bodyPr>
          <a:lstStyle/>
          <a:p>
            <a:pPr algn="just"/>
            <a:r>
              <a:rPr lang="en-IN" sz="1800" u="sng" dirty="0">
                <a:latin typeface="Times New Roman" panose="02020603050405020304" pitchFamily="18" charset="0"/>
                <a:cs typeface="Times New Roman" panose="02020603050405020304" pitchFamily="18" charset="0"/>
              </a:rPr>
              <a:t>DATA COLLECTION:</a:t>
            </a:r>
          </a:p>
          <a:p>
            <a:pPr algn="just"/>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Facial expression recognition (FER) uses systems like </a:t>
            </a:r>
            <a:r>
              <a:rPr lang="en-US" sz="1800" dirty="0" err="1">
                <a:latin typeface="Times New Roman" panose="02020603050405020304" pitchFamily="18" charset="0"/>
                <a:cs typeface="Times New Roman" panose="02020603050405020304" pitchFamily="18" charset="0"/>
              </a:rPr>
              <a:t>OpenFace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MediaPipe</a:t>
            </a:r>
            <a:r>
              <a:rPr lang="en-US" sz="1800" dirty="0">
                <a:latin typeface="Times New Roman" panose="02020603050405020304" pitchFamily="18" charset="0"/>
                <a:cs typeface="Times New Roman" panose="02020603050405020304" pitchFamily="18" charset="0"/>
              </a:rPr>
              <a:t>, or deep learning models to capture expressions by extracting key facial landmarks. These are classified into emotions (e.g., happy, sad, angry) using algorithms that output a probability vector for each emotion.</a:t>
            </a:r>
          </a:p>
          <a:p>
            <a:pPr algn="just"/>
            <a:r>
              <a:rPr lang="en-IN" b="1" dirty="0">
                <a:latin typeface="Times New Roman" panose="02020603050405020304" pitchFamily="18" charset="0"/>
                <a:cs typeface="Times New Roman" panose="02020603050405020304" pitchFamily="18" charset="0"/>
              </a:rPr>
              <a:t>Handling Missing or Noisy Data</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manage missing or distorted data in videos, interpolation can be used to fill in gaps by predicting missing frames or key points that might be obscured or incorrectly detected. Additionally, outlier detection techniques, such as statistical methods or anomaly detection algorithms, can be employed to identify and correct unusual facial expression data, leading to smoother and more accurate results.</a:t>
            </a:r>
            <a:endParaRPr lang="en-IN" sz="1800" dirty="0"/>
          </a:p>
          <a:p>
            <a:pPr marL="0" indent="0" algn="just">
              <a:buNone/>
            </a:pPr>
            <a:endParaRPr lang="en-US" sz="1800" dirty="0">
              <a:latin typeface="Times New Roman" panose="02020603050405020304" pitchFamily="18" charset="0"/>
              <a:cs typeface="Times New Roman" panose="02020603050405020304" pitchFamily="18" charset="0"/>
            </a:endParaRPr>
          </a:p>
          <a:p>
            <a:r>
              <a:rPr lang="en-IN" sz="1800" u="sng" dirty="0">
                <a:latin typeface="Times New Roman" panose="02020603050405020304" pitchFamily="18" charset="0"/>
                <a:cs typeface="Times New Roman" panose="02020603050405020304" pitchFamily="18" charset="0"/>
              </a:rPr>
              <a:t>DATA EXPLORATION:</a:t>
            </a:r>
          </a:p>
          <a:p>
            <a:pPr algn="just">
              <a:lnSpc>
                <a:spcPct val="100000"/>
              </a:lnSpc>
            </a:pPr>
            <a:r>
              <a:rPr lang="en-IN" b="1" dirty="0">
                <a:latin typeface="Times New Roman" panose="02020603050405020304" pitchFamily="18" charset="0"/>
                <a:cs typeface="Times New Roman" panose="02020603050405020304" pitchFamily="18" charset="0"/>
              </a:rPr>
              <a:t>Feature Extraction and Encoding</a:t>
            </a:r>
            <a:r>
              <a:rPr lang="en-US"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Feature extraction involves normalizing facial landmarks to account for variations in distance, angle, or face size, and selecting key features such as distances between landmarks to reduce dimensionality. Temporal dynamics and emotion intensity are captured by tracking expression changes over time and quantifying emotional intensity.</a:t>
            </a:r>
          </a:p>
          <a:p>
            <a:pPr algn="just">
              <a:lnSpc>
                <a:spcPct val="100000"/>
              </a:lnSpc>
            </a:pPr>
            <a:r>
              <a:rPr lang="en-IN" b="1" dirty="0">
                <a:latin typeface="Times New Roman" panose="02020603050405020304" pitchFamily="18" charset="0"/>
                <a:cs typeface="Times New Roman" panose="02020603050405020304" pitchFamily="18" charset="0"/>
              </a:rPr>
              <a:t>Data Transformation</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Facial data is mapped to musical parameters (e.g., "happy" to fast tempo, major scale), and filters like Gaussian smoothing are applied to reduce sudden changes in expressions. Techniques like PCA or t-SNE are used to simplify facial features for more efficient music generation processing.</a:t>
            </a:r>
          </a:p>
          <a:p>
            <a:pPr algn="just">
              <a:lnSpc>
                <a:spcPct val="100000"/>
              </a:lnSpc>
            </a:pPr>
            <a:r>
              <a:rPr lang="en-IN" b="1" dirty="0">
                <a:latin typeface="Times New Roman" panose="02020603050405020304" pitchFamily="18" charset="0"/>
                <a:cs typeface="Times New Roman" panose="02020603050405020304" pitchFamily="18" charset="0"/>
              </a:rPr>
              <a:t>Scaling and Normalization</a:t>
            </a:r>
            <a:r>
              <a:rPr lang="en-US"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Scaling and normalization ensure consistency by transforming facial expression features to a common range (e.g., [0, 1] or [-1, 1]) for model training and prediction. Z-score normalization standardizes features by subtracting the mean and dividing by the standard deviation.</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44610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1452</Words>
  <Application>Microsoft Office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vyshnavi vannempalle</cp:lastModifiedBy>
  <cp:revision>56</cp:revision>
  <dcterms:created xsi:type="dcterms:W3CDTF">2023-03-16T15:58:13Z</dcterms:created>
  <dcterms:modified xsi:type="dcterms:W3CDTF">2024-11-03T17:52:00Z</dcterms:modified>
</cp:coreProperties>
</file>