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54E42-ECF2-49AA-8D72-2DF4B1495AA6}" v="2828" dt="2024-02-15T17:03:02.772"/>
    <p1510:client id="{94B7F8AA-89CF-4360-8F88-0139D0F1BF2A}" v="121" dt="2024-02-16T05:27:04.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2/15/2024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0613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8145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1967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177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7813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2/15/2024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84794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104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5692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356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852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2/15/2024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2237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2/15/2024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618307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62000" y="856167"/>
            <a:ext cx="9057694" cy="2155261"/>
          </a:xfrm>
        </p:spPr>
        <p:txBody>
          <a:bodyPr anchor="ctr">
            <a:normAutofit fontScale="90000"/>
          </a:bodyPr>
          <a:lstStyle/>
          <a:p>
            <a:pPr algn="l"/>
            <a:r>
              <a:rPr lang="en-US" sz="4800" dirty="0">
                <a:latin typeface="Calibri"/>
                <a:ea typeface="Calibri"/>
                <a:cs typeface="Aharoni"/>
              </a:rPr>
              <a:t>AUTOMATIC NUMBER PLATE RECOGNITION(ANPR)</a:t>
            </a:r>
            <a:br>
              <a:rPr lang="en-US" sz="4800" dirty="0">
                <a:latin typeface="Calibri"/>
                <a:ea typeface="Calibri"/>
                <a:cs typeface="Aharoni"/>
              </a:rPr>
            </a:br>
            <a:r>
              <a:rPr lang="en-US" sz="4800" dirty="0">
                <a:latin typeface="Calibri"/>
                <a:ea typeface="Calibri"/>
                <a:cs typeface="Aharoni"/>
              </a:rPr>
              <a:t>                          </a:t>
            </a:r>
            <a:endParaRPr lang="en-US" sz="4800" dirty="0">
              <a:latin typeface="Calibri"/>
              <a:ea typeface="Calibri"/>
              <a:cs typeface="Calibri"/>
            </a:endParaRPr>
          </a:p>
        </p:txBody>
      </p:sp>
      <p:sp>
        <p:nvSpPr>
          <p:cNvPr id="3" name="Subtitle 2"/>
          <p:cNvSpPr>
            <a:spLocks noGrp="1"/>
          </p:cNvSpPr>
          <p:nvPr>
            <p:ph type="subTitle" idx="1"/>
          </p:nvPr>
        </p:nvSpPr>
        <p:spPr>
          <a:xfrm>
            <a:off x="762000" y="3177150"/>
            <a:ext cx="9899904" cy="2927683"/>
          </a:xfrm>
        </p:spPr>
        <p:txBody>
          <a:bodyPr vert="horz" lIns="91440" tIns="45720" rIns="91440" bIns="45720" rtlCol="0" anchor="t">
            <a:normAutofit/>
          </a:bodyPr>
          <a:lstStyle/>
          <a:p>
            <a:pPr algn="l"/>
            <a:r>
              <a:rPr lang="en-US" dirty="0">
                <a:latin typeface="Calibri"/>
                <a:ea typeface="Calibri"/>
                <a:cs typeface="Calibri"/>
              </a:rPr>
              <a:t>  Mentor</a:t>
            </a:r>
            <a:r>
              <a:rPr lang="en-US" dirty="0"/>
              <a:t>: Sangeeth                                                       Group 28:</a:t>
            </a:r>
            <a:endParaRPr lang="en-US" dirty="0">
              <a:latin typeface="Calibri"/>
              <a:ea typeface="Calibri"/>
              <a:cs typeface="Calibri"/>
            </a:endParaRPr>
          </a:p>
          <a:p>
            <a:pPr algn="l"/>
            <a:r>
              <a:rPr lang="en-US" dirty="0">
                <a:latin typeface="Avenir Next LT Pro"/>
                <a:ea typeface="Calibri"/>
                <a:cs typeface="Calibri"/>
              </a:rPr>
              <a:t>                                                                                         </a:t>
            </a:r>
            <a:r>
              <a:rPr lang="en-US" dirty="0">
                <a:latin typeface="Calibri"/>
                <a:ea typeface="Calibri"/>
                <a:cs typeface="Calibri"/>
              </a:rPr>
              <a:t>Kasthuri Vyshnavi  </a:t>
            </a:r>
          </a:p>
          <a:p>
            <a:pPr algn="l"/>
            <a:r>
              <a:rPr lang="en-US" dirty="0">
                <a:latin typeface="Calibri"/>
                <a:ea typeface="Calibri"/>
                <a:cs typeface="Calibri"/>
              </a:rPr>
              <a:t>                                                                                                   Sujith S Maity</a:t>
            </a:r>
          </a:p>
          <a:p>
            <a:pPr algn="l"/>
            <a:r>
              <a:rPr lang="en-US" dirty="0">
                <a:latin typeface="Calibri"/>
                <a:ea typeface="Calibri"/>
                <a:cs typeface="Calibri"/>
              </a:rPr>
              <a:t>                                                                                                   Tania Yadav</a:t>
            </a:r>
          </a:p>
          <a:p>
            <a:pPr algn="l"/>
            <a:r>
              <a:rPr lang="en-US" dirty="0">
                <a:latin typeface="Calibri"/>
                <a:ea typeface="Calibri"/>
                <a:cs typeface="Calibri"/>
              </a:rPr>
              <a:t>                                                                                                    Aditi Das  </a:t>
            </a:r>
          </a:p>
          <a:p>
            <a:pPr algn="l"/>
            <a:endParaRPr lang="en-US" dirty="0">
              <a:latin typeface="Calibri"/>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E88E-91EA-57D8-2DA6-13B84379A68C}"/>
              </a:ext>
            </a:extLst>
          </p:cNvPr>
          <p:cNvSpPr>
            <a:spLocks noGrp="1"/>
          </p:cNvSpPr>
          <p:nvPr>
            <p:ph type="title"/>
          </p:nvPr>
        </p:nvSpPr>
        <p:spPr/>
        <p:txBody>
          <a:bodyPr/>
          <a:lstStyle/>
          <a:p>
            <a:r>
              <a:rPr lang="en-US" dirty="0">
                <a:latin typeface="Calibri"/>
                <a:ea typeface="Calibri"/>
                <a:cs typeface="Aharoni"/>
              </a:rPr>
              <a:t>EASY OCR</a:t>
            </a:r>
            <a:endParaRPr lang="en-US" dirty="0">
              <a:latin typeface="Calibri"/>
              <a:ea typeface="Calibri"/>
            </a:endParaRPr>
          </a:p>
        </p:txBody>
      </p:sp>
      <p:sp>
        <p:nvSpPr>
          <p:cNvPr id="3" name="Content Placeholder 2">
            <a:extLst>
              <a:ext uri="{FF2B5EF4-FFF2-40B4-BE49-F238E27FC236}">
                <a16:creationId xmlns:a16="http://schemas.microsoft.com/office/drawing/2014/main" id="{F253259D-5DF4-E4D3-EDCB-A54939222850}"/>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en-IN" sz="2400" dirty="0" err="1">
                <a:latin typeface="Calibri"/>
                <a:ea typeface="Calibri"/>
                <a:cs typeface="Times New Roman"/>
              </a:rPr>
              <a:t>Easyocr</a:t>
            </a:r>
            <a:r>
              <a:rPr lang="en-IN" sz="2400" dirty="0">
                <a:latin typeface="Calibri"/>
                <a:ea typeface="Calibri"/>
                <a:cs typeface="Times New Roman"/>
              </a:rPr>
              <a:t> is a Python library for Optical Character Recognition (OCR) that aims to make text extraction from images easy and accessible.</a:t>
            </a:r>
            <a:endParaRPr lang="en-US"/>
          </a:p>
          <a:p>
            <a:pPr>
              <a:buFont typeface="Arial" panose="020B0504020202020204" pitchFamily="34" charset="0"/>
              <a:buChar char="•"/>
            </a:pPr>
            <a:r>
              <a:rPr lang="en-IN" sz="2400" dirty="0">
                <a:latin typeface="Calibri"/>
                <a:ea typeface="Calibri"/>
                <a:cs typeface="Times New Roman"/>
              </a:rPr>
              <a:t>It In-built uses CRAFT and CRNN.</a:t>
            </a:r>
          </a:p>
          <a:p>
            <a:pPr marL="0" indent="0">
              <a:buNone/>
            </a:pPr>
            <a:endParaRPr lang="en-IN" sz="2400" dirty="0">
              <a:latin typeface="Calibri"/>
              <a:ea typeface="Calibri"/>
              <a:cs typeface="Times New Roman"/>
            </a:endParaRPr>
          </a:p>
        </p:txBody>
      </p:sp>
    </p:spTree>
    <p:extLst>
      <p:ext uri="{BB962C8B-B14F-4D97-AF65-F5344CB8AC3E}">
        <p14:creationId xmlns:p14="http://schemas.microsoft.com/office/powerpoint/2010/main" val="93330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E883-1E21-7443-6019-2F1949FEFADD}"/>
              </a:ext>
            </a:extLst>
          </p:cNvPr>
          <p:cNvSpPr>
            <a:spLocks noGrp="1"/>
          </p:cNvSpPr>
          <p:nvPr>
            <p:ph type="title"/>
          </p:nvPr>
        </p:nvSpPr>
        <p:spPr>
          <a:xfrm>
            <a:off x="1517904" y="1517904"/>
            <a:ext cx="9144000" cy="271353"/>
          </a:xfrm>
        </p:spPr>
        <p:txBody>
          <a:bodyPr>
            <a:normAutofit fontScale="90000"/>
          </a:bodyPr>
          <a:lstStyle/>
          <a:p>
            <a:r>
              <a:rPr lang="en-US" dirty="0">
                <a:latin typeface="Calibri"/>
                <a:ea typeface="Calibri"/>
                <a:cs typeface="Aharoni"/>
              </a:rPr>
              <a:t>Pros and cons </a:t>
            </a:r>
            <a:br>
              <a:rPr lang="en-US" dirty="0">
                <a:latin typeface="Calibri"/>
                <a:ea typeface="Calibri"/>
                <a:cs typeface="Aharoni"/>
              </a:rPr>
            </a:br>
            <a:br>
              <a:rPr lang="en-US" dirty="0">
                <a:latin typeface="Calibri"/>
                <a:ea typeface="Calibri"/>
                <a:cs typeface="Aharoni"/>
              </a:rPr>
            </a:br>
            <a:br>
              <a:rPr lang="en-US" dirty="0">
                <a:latin typeface="Calibri"/>
                <a:ea typeface="Calibri"/>
                <a:cs typeface="Aharoni"/>
              </a:rPr>
            </a:br>
            <a:endParaRPr lang="en-US" dirty="0">
              <a:latin typeface="Calibri"/>
              <a:ea typeface="Calibri"/>
              <a:cs typeface="Aharoni"/>
            </a:endParaRPr>
          </a:p>
        </p:txBody>
      </p:sp>
      <p:graphicFrame>
        <p:nvGraphicFramePr>
          <p:cNvPr id="4" name="Content Placeholder 3">
            <a:extLst>
              <a:ext uri="{FF2B5EF4-FFF2-40B4-BE49-F238E27FC236}">
                <a16:creationId xmlns:a16="http://schemas.microsoft.com/office/drawing/2014/main" id="{D821548F-C481-2859-A77E-D528A1F0B59F}"/>
              </a:ext>
            </a:extLst>
          </p:cNvPr>
          <p:cNvGraphicFramePr>
            <a:graphicFrameLocks noGrp="1"/>
          </p:cNvGraphicFramePr>
          <p:nvPr>
            <p:ph idx="1"/>
            <p:extLst>
              <p:ext uri="{D42A27DB-BD31-4B8C-83A1-F6EECF244321}">
                <p14:modId xmlns:p14="http://schemas.microsoft.com/office/powerpoint/2010/main" val="2232654645"/>
              </p:ext>
            </p:extLst>
          </p:nvPr>
        </p:nvGraphicFramePr>
        <p:xfrm>
          <a:off x="1604210" y="2897605"/>
          <a:ext cx="8592288" cy="2769144"/>
        </p:xfrm>
        <a:graphic>
          <a:graphicData uri="http://schemas.openxmlformats.org/drawingml/2006/table">
            <a:tbl>
              <a:tblPr firstRow="1" bandRow="1">
                <a:tableStyleId>{5C22544A-7EE6-4342-B048-85BDC9FD1C3A}</a:tableStyleId>
              </a:tblPr>
              <a:tblGrid>
                <a:gridCol w="2864096">
                  <a:extLst>
                    <a:ext uri="{9D8B030D-6E8A-4147-A177-3AD203B41FA5}">
                      <a16:colId xmlns:a16="http://schemas.microsoft.com/office/drawing/2014/main" val="3526939798"/>
                    </a:ext>
                  </a:extLst>
                </a:gridCol>
                <a:gridCol w="2864096">
                  <a:extLst>
                    <a:ext uri="{9D8B030D-6E8A-4147-A177-3AD203B41FA5}">
                      <a16:colId xmlns:a16="http://schemas.microsoft.com/office/drawing/2014/main" val="1376520370"/>
                    </a:ext>
                  </a:extLst>
                </a:gridCol>
                <a:gridCol w="2864096">
                  <a:extLst>
                    <a:ext uri="{9D8B030D-6E8A-4147-A177-3AD203B41FA5}">
                      <a16:colId xmlns:a16="http://schemas.microsoft.com/office/drawing/2014/main" val="916643132"/>
                    </a:ext>
                  </a:extLst>
                </a:gridCol>
              </a:tblGrid>
              <a:tr h="381951">
                <a:tc>
                  <a:txBody>
                    <a:bodyPr/>
                    <a:lstStyle/>
                    <a:p>
                      <a:pPr lvl="0">
                        <a:buNone/>
                      </a:pPr>
                      <a:r>
                        <a:rPr lang="en-US" dirty="0"/>
                        <a:t>Type</a:t>
                      </a:r>
                      <a:endParaRPr lang="en-US"/>
                    </a:p>
                  </a:txBody>
                  <a:tcPr/>
                </a:tc>
                <a:tc>
                  <a:txBody>
                    <a:bodyPr/>
                    <a:lstStyle/>
                    <a:p>
                      <a:pPr lvl="0">
                        <a:buNone/>
                      </a:pPr>
                      <a:r>
                        <a:rPr lang="en-US" err="1"/>
                        <a:t>Pytessract</a:t>
                      </a:r>
                      <a:endParaRPr lang="en-US"/>
                    </a:p>
                  </a:txBody>
                  <a:tcPr/>
                </a:tc>
                <a:tc>
                  <a:txBody>
                    <a:bodyPr/>
                    <a:lstStyle/>
                    <a:p>
                      <a:pPr lvl="0">
                        <a:buNone/>
                      </a:pPr>
                      <a:r>
                        <a:rPr lang="en-US" err="1"/>
                        <a:t>Easyocr</a:t>
                      </a:r>
                      <a:endParaRPr lang="en-US"/>
                    </a:p>
                  </a:txBody>
                  <a:tcPr/>
                </a:tc>
                <a:extLst>
                  <a:ext uri="{0D108BD9-81ED-4DB2-BD59-A6C34878D82A}">
                    <a16:rowId xmlns:a16="http://schemas.microsoft.com/office/drawing/2014/main" val="759524263"/>
                  </a:ext>
                </a:extLst>
              </a:tr>
              <a:tr h="405823">
                <a:tc>
                  <a:txBody>
                    <a:bodyPr/>
                    <a:lstStyle/>
                    <a:p>
                      <a:pPr lvl="0">
                        <a:buNone/>
                      </a:pPr>
                      <a:r>
                        <a:rPr lang="en-US" sz="2000" b="1" i="0" u="none" strike="noStrike" noProof="0" dirty="0">
                          <a:solidFill>
                            <a:srgbClr val="333333"/>
                          </a:solidFill>
                          <a:latin typeface="Calibri"/>
                        </a:rPr>
                        <a:t>Ease of Use</a:t>
                      </a:r>
                      <a:endParaRPr lang="en-US" sz="2000">
                        <a:latin typeface="Calibri"/>
                      </a:endParaRPr>
                    </a:p>
                  </a:txBody>
                  <a:tcPr/>
                </a:tc>
                <a:tc>
                  <a:txBody>
                    <a:bodyPr/>
                    <a:lstStyle/>
                    <a:p>
                      <a:pPr lvl="0">
                        <a:buNone/>
                      </a:pPr>
                      <a:r>
                        <a:rPr lang="en-US" dirty="0"/>
                        <a:t>Complex</a:t>
                      </a:r>
                      <a:endParaRPr lang="en-US"/>
                    </a:p>
                  </a:txBody>
                  <a:tcPr/>
                </a:tc>
                <a:tc>
                  <a:txBody>
                    <a:bodyPr/>
                    <a:lstStyle/>
                    <a:p>
                      <a:pPr lvl="0">
                        <a:buNone/>
                      </a:pPr>
                      <a:r>
                        <a:rPr lang="en-US" dirty="0"/>
                        <a:t>Simple</a:t>
                      </a:r>
                      <a:endParaRPr lang="en-US"/>
                    </a:p>
                  </a:txBody>
                  <a:tcPr/>
                </a:tc>
                <a:extLst>
                  <a:ext uri="{0D108BD9-81ED-4DB2-BD59-A6C34878D82A}">
                    <a16:rowId xmlns:a16="http://schemas.microsoft.com/office/drawing/2014/main" val="1096582968"/>
                  </a:ext>
                </a:extLst>
              </a:tr>
              <a:tr h="405823">
                <a:tc>
                  <a:txBody>
                    <a:bodyPr/>
                    <a:lstStyle/>
                    <a:p>
                      <a:pPr lvl="0">
                        <a:buNone/>
                      </a:pPr>
                      <a:r>
                        <a:rPr lang="en-US" sz="2000" b="1" i="0" u="none" strike="noStrike" noProof="0" dirty="0">
                          <a:solidFill>
                            <a:srgbClr val="333333"/>
                          </a:solidFill>
                          <a:latin typeface="Calibri"/>
                        </a:rPr>
                        <a:t>Recognition Accuracy</a:t>
                      </a:r>
                      <a:endParaRPr lang="en-US"/>
                    </a:p>
                  </a:txBody>
                  <a:tcPr/>
                </a:tc>
                <a:tc>
                  <a:txBody>
                    <a:bodyPr/>
                    <a:lstStyle/>
                    <a:p>
                      <a:pPr lvl="0">
                        <a:buNone/>
                      </a:pPr>
                      <a:r>
                        <a:rPr lang="en-US" dirty="0"/>
                        <a:t>Gives high Accuracy </a:t>
                      </a:r>
                    </a:p>
                  </a:txBody>
                  <a:tcPr/>
                </a:tc>
                <a:tc>
                  <a:txBody>
                    <a:bodyPr/>
                    <a:lstStyle/>
                    <a:p>
                      <a:pPr lvl="0">
                        <a:buNone/>
                      </a:pPr>
                      <a:r>
                        <a:rPr lang="en-US" dirty="0"/>
                        <a:t>Gives low accuracy</a:t>
                      </a:r>
                      <a:endParaRPr lang="en-US"/>
                    </a:p>
                  </a:txBody>
                  <a:tcPr/>
                </a:tc>
                <a:extLst>
                  <a:ext uri="{0D108BD9-81ED-4DB2-BD59-A6C34878D82A}">
                    <a16:rowId xmlns:a16="http://schemas.microsoft.com/office/drawing/2014/main" val="1675843274"/>
                  </a:ext>
                </a:extLst>
              </a:tr>
              <a:tr h="1575547">
                <a:tc>
                  <a:txBody>
                    <a:bodyPr/>
                    <a:lstStyle/>
                    <a:p>
                      <a:pPr lvl="0">
                        <a:buNone/>
                      </a:pPr>
                      <a:r>
                        <a:rPr lang="en-US" sz="2000" b="1" i="0" u="none" strike="noStrike" noProof="0" dirty="0">
                          <a:solidFill>
                            <a:srgbClr val="333333"/>
                          </a:solidFill>
                          <a:latin typeface="Calibri"/>
                        </a:rPr>
                        <a:t>Language support</a:t>
                      </a:r>
                      <a:endParaRPr lang="en-US"/>
                    </a:p>
                  </a:txBody>
                  <a:tcPr/>
                </a:tc>
                <a:tc>
                  <a:txBody>
                    <a:bodyPr/>
                    <a:lstStyle/>
                    <a:p>
                      <a:pPr lvl="0">
                        <a:buNone/>
                      </a:pPr>
                      <a:r>
                        <a:rPr lang="en-US" dirty="0"/>
                        <a:t>It support more than 100 languages.</a:t>
                      </a:r>
                      <a:endParaRPr lang="en-US"/>
                    </a:p>
                  </a:txBody>
                  <a:tcPr/>
                </a:tc>
                <a:tc>
                  <a:txBody>
                    <a:bodyPr/>
                    <a:lstStyle/>
                    <a:p>
                      <a:pPr lvl="0">
                        <a:buNone/>
                      </a:pPr>
                      <a:r>
                        <a:rPr lang="en-US" sz="1000" b="1" i="0" u="none" strike="noStrike" noProof="0" dirty="0">
                          <a:solidFill>
                            <a:srgbClr val="707070"/>
                          </a:solidFill>
                          <a:latin typeface="Calibri"/>
                        </a:rPr>
                        <a:t> </a:t>
                      </a:r>
                      <a:r>
                        <a:rPr lang="en-US" sz="1600" b="1" i="0" u="none" strike="noStrike" noProof="0" err="1">
                          <a:solidFill>
                            <a:srgbClr val="707070"/>
                          </a:solidFill>
                          <a:latin typeface="Calibri"/>
                        </a:rPr>
                        <a:t>E</a:t>
                      </a:r>
                      <a:r>
                        <a:rPr lang="en-US" sz="1600" b="0" i="0" u="none" strike="noStrike" noProof="0" err="1">
                          <a:solidFill>
                            <a:srgbClr val="707070"/>
                          </a:solidFill>
                          <a:latin typeface="Calibri"/>
                        </a:rPr>
                        <a:t>asyOCR</a:t>
                      </a:r>
                      <a:r>
                        <a:rPr lang="en-US" sz="1600" b="0" i="0" u="none" strike="noStrike" noProof="0" dirty="0">
                          <a:solidFill>
                            <a:srgbClr val="707070"/>
                          </a:solidFill>
                          <a:latin typeface="Calibri"/>
                        </a:rPr>
                        <a:t> supports a wide range of languages, including commonly used languages such as English, Spanish, Chinese, and French, as well as several less common languages.</a:t>
                      </a:r>
                      <a:endParaRPr lang="en-US" sz="1600" b="0">
                        <a:latin typeface="Calibri"/>
                      </a:endParaRPr>
                    </a:p>
                  </a:txBody>
                  <a:tcPr/>
                </a:tc>
                <a:extLst>
                  <a:ext uri="{0D108BD9-81ED-4DB2-BD59-A6C34878D82A}">
                    <a16:rowId xmlns:a16="http://schemas.microsoft.com/office/drawing/2014/main" val="2678984443"/>
                  </a:ext>
                </a:extLst>
              </a:tr>
            </a:tbl>
          </a:graphicData>
        </a:graphic>
      </p:graphicFrame>
      <p:sp>
        <p:nvSpPr>
          <p:cNvPr id="5" name="TextBox 4">
            <a:extLst>
              <a:ext uri="{FF2B5EF4-FFF2-40B4-BE49-F238E27FC236}">
                <a16:creationId xmlns:a16="http://schemas.microsoft.com/office/drawing/2014/main" id="{966D68B3-D95C-10EC-1711-0D8D832CB017}"/>
              </a:ext>
            </a:extLst>
          </p:cNvPr>
          <p:cNvSpPr txBox="1"/>
          <p:nvPr/>
        </p:nvSpPr>
        <p:spPr>
          <a:xfrm>
            <a:off x="1606053" y="2142244"/>
            <a:ext cx="79755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ea typeface="Calibri"/>
                <a:cs typeface="Calibri"/>
              </a:rPr>
              <a:t>So based on pros and cons we have selected the </a:t>
            </a:r>
            <a:r>
              <a:rPr lang="en-US" dirty="0" err="1">
                <a:latin typeface="Calibri"/>
                <a:ea typeface="Calibri"/>
                <a:cs typeface="Calibri"/>
              </a:rPr>
              <a:t>pytessaract</a:t>
            </a:r>
            <a:r>
              <a:rPr lang="en-US" dirty="0">
                <a:latin typeface="Calibri"/>
                <a:ea typeface="Calibri"/>
                <a:cs typeface="Calibri"/>
              </a:rPr>
              <a:t> for OCR and got more accuracy </a:t>
            </a:r>
            <a:r>
              <a:rPr lang="en-US" dirty="0" err="1">
                <a:latin typeface="Calibri"/>
                <a:ea typeface="Calibri"/>
                <a:cs typeface="Calibri"/>
              </a:rPr>
              <a:t>comapre</a:t>
            </a:r>
            <a:r>
              <a:rPr lang="en-US" dirty="0">
                <a:latin typeface="Calibri"/>
                <a:ea typeface="Calibri"/>
                <a:cs typeface="Calibri"/>
              </a:rPr>
              <a:t> to Easy OCR.</a:t>
            </a:r>
          </a:p>
        </p:txBody>
      </p:sp>
    </p:spTree>
    <p:extLst>
      <p:ext uri="{BB962C8B-B14F-4D97-AF65-F5344CB8AC3E}">
        <p14:creationId xmlns:p14="http://schemas.microsoft.com/office/powerpoint/2010/main" val="402148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9426B-032B-90F6-E79B-A57DAD87570F}"/>
              </a:ext>
            </a:extLst>
          </p:cNvPr>
          <p:cNvSpPr>
            <a:spLocks noGrp="1"/>
          </p:cNvSpPr>
          <p:nvPr>
            <p:ph type="title"/>
          </p:nvPr>
        </p:nvSpPr>
        <p:spPr>
          <a:xfrm>
            <a:off x="762001" y="755650"/>
            <a:ext cx="3932830" cy="1345115"/>
          </a:xfrm>
        </p:spPr>
        <p:txBody>
          <a:bodyPr>
            <a:normAutofit/>
          </a:bodyPr>
          <a:lstStyle/>
          <a:p>
            <a:r>
              <a:rPr lang="en-US" dirty="0">
                <a:latin typeface="Calibri"/>
                <a:ea typeface="Calibri"/>
                <a:cs typeface="Aharoni"/>
              </a:rPr>
              <a:t>Deployment</a:t>
            </a:r>
          </a:p>
        </p:txBody>
      </p:sp>
      <p:sp>
        <p:nvSpPr>
          <p:cNvPr id="3" name="Content Placeholder 2">
            <a:extLst>
              <a:ext uri="{FF2B5EF4-FFF2-40B4-BE49-F238E27FC236}">
                <a16:creationId xmlns:a16="http://schemas.microsoft.com/office/drawing/2014/main" id="{F5B3FBFD-22D5-58CB-A7CA-FB449CEF9EC5}"/>
              </a:ext>
            </a:extLst>
          </p:cNvPr>
          <p:cNvSpPr>
            <a:spLocks noGrp="1"/>
          </p:cNvSpPr>
          <p:nvPr>
            <p:ph idx="1"/>
          </p:nvPr>
        </p:nvSpPr>
        <p:spPr>
          <a:xfrm>
            <a:off x="762001" y="2207969"/>
            <a:ext cx="3932830" cy="3884983"/>
          </a:xfrm>
        </p:spPr>
        <p:txBody>
          <a:bodyPr vert="horz" lIns="91440" tIns="45720" rIns="91440" bIns="45720" rtlCol="0">
            <a:normAutofit/>
          </a:bodyPr>
          <a:lstStyle/>
          <a:p>
            <a:pPr>
              <a:lnSpc>
                <a:spcPct val="95000"/>
              </a:lnSpc>
              <a:buFont typeface="Arial" panose="020B0504020202020204" pitchFamily="34" charset="0"/>
              <a:buChar char="•"/>
            </a:pPr>
            <a:r>
              <a:rPr lang="en-US" sz="2200">
                <a:latin typeface="Calibri"/>
                <a:ea typeface="Calibri"/>
                <a:cs typeface="Calibri"/>
              </a:rPr>
              <a:t>We have deployed our model using FLASK API as backend.</a:t>
            </a:r>
          </a:p>
          <a:p>
            <a:pPr>
              <a:lnSpc>
                <a:spcPct val="95000"/>
              </a:lnSpc>
              <a:buFont typeface="Arial" panose="020B0504020202020204" pitchFamily="34" charset="0"/>
              <a:buChar char="•"/>
            </a:pPr>
            <a:r>
              <a:rPr lang="en-US" sz="2200">
                <a:latin typeface="Calibri"/>
                <a:ea typeface="Calibri"/>
                <a:cs typeface="Calibri"/>
              </a:rPr>
              <a:t>For Frontend we used html .</a:t>
            </a:r>
          </a:p>
          <a:p>
            <a:pPr>
              <a:lnSpc>
                <a:spcPct val="95000"/>
              </a:lnSpc>
              <a:buFont typeface="Arial" panose="020B0504020202020204" pitchFamily="34" charset="0"/>
              <a:buChar char="•"/>
            </a:pPr>
            <a:r>
              <a:rPr lang="en-US" sz="2200">
                <a:latin typeface="Calibri"/>
                <a:ea typeface="Calibri"/>
                <a:cs typeface="Calibri"/>
              </a:rPr>
              <a:t>We also exposed our API using </a:t>
            </a:r>
            <a:r>
              <a:rPr lang="en-US" sz="2200" err="1">
                <a:latin typeface="Calibri"/>
                <a:ea typeface="Calibri"/>
                <a:cs typeface="Calibri"/>
              </a:rPr>
              <a:t>ngrok</a:t>
            </a:r>
            <a:r>
              <a:rPr lang="en-US" sz="2200">
                <a:latin typeface="Calibri"/>
                <a:ea typeface="Calibri"/>
                <a:cs typeface="Calibri"/>
              </a:rPr>
              <a:t>.</a:t>
            </a:r>
          </a:p>
          <a:p>
            <a:pPr>
              <a:lnSpc>
                <a:spcPct val="95000"/>
              </a:lnSpc>
              <a:buFont typeface="Arial" panose="020B0504020202020204" pitchFamily="34" charset="0"/>
              <a:buChar char="•"/>
            </a:pPr>
            <a:r>
              <a:rPr lang="en-US" sz="2200">
                <a:latin typeface="Calibri"/>
                <a:ea typeface="+mn-lt"/>
                <a:cs typeface="+mn-lt"/>
              </a:rPr>
              <a:t>It enables developers to expose a local development server to the Internet with minimal effort.</a:t>
            </a:r>
            <a:endParaRPr lang="en-US" sz="2200">
              <a:latin typeface="Calibri"/>
              <a:ea typeface="Calibri"/>
              <a:cs typeface="Calibri"/>
            </a:endParaRPr>
          </a:p>
        </p:txBody>
      </p:sp>
      <p:pic>
        <p:nvPicPr>
          <p:cNvPr id="4" name="Picture 3" descr="A screenshot of a computer program&#10;&#10;Description automatically generated">
            <a:extLst>
              <a:ext uri="{FF2B5EF4-FFF2-40B4-BE49-F238E27FC236}">
                <a16:creationId xmlns:a16="http://schemas.microsoft.com/office/drawing/2014/main" id="{32856219-0DD2-DC70-34A2-DB322EED4770}"/>
              </a:ext>
            </a:extLst>
          </p:cNvPr>
          <p:cNvPicPr>
            <a:picLocks noChangeAspect="1"/>
          </p:cNvPicPr>
          <p:nvPr/>
        </p:nvPicPr>
        <p:blipFill>
          <a:blip r:embed="rId2"/>
          <a:stretch>
            <a:fillRect/>
          </a:stretch>
        </p:blipFill>
        <p:spPr>
          <a:xfrm>
            <a:off x="5401464" y="1897409"/>
            <a:ext cx="6035826" cy="3063181"/>
          </a:xfrm>
          <a:prstGeom prst="rect">
            <a:avLst/>
          </a:prstGeom>
        </p:spPr>
      </p:pic>
    </p:spTree>
    <p:extLst>
      <p:ext uri="{BB962C8B-B14F-4D97-AF65-F5344CB8AC3E}">
        <p14:creationId xmlns:p14="http://schemas.microsoft.com/office/powerpoint/2010/main" val="110889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21B5-4418-3381-699D-D805492F31A1}"/>
              </a:ext>
            </a:extLst>
          </p:cNvPr>
          <p:cNvSpPr>
            <a:spLocks noGrp="1"/>
          </p:cNvSpPr>
          <p:nvPr>
            <p:ph type="title"/>
          </p:nvPr>
        </p:nvSpPr>
        <p:spPr/>
        <p:txBody>
          <a:bodyPr/>
          <a:lstStyle/>
          <a:p>
            <a:r>
              <a:rPr lang="en-US" dirty="0">
                <a:latin typeface="Calibri"/>
                <a:ea typeface="Calibri"/>
                <a:cs typeface="Aharoni"/>
              </a:rPr>
              <a:t>Learnings</a:t>
            </a:r>
          </a:p>
        </p:txBody>
      </p:sp>
      <p:sp>
        <p:nvSpPr>
          <p:cNvPr id="3" name="Content Placeholder 2">
            <a:extLst>
              <a:ext uri="{FF2B5EF4-FFF2-40B4-BE49-F238E27FC236}">
                <a16:creationId xmlns:a16="http://schemas.microsoft.com/office/drawing/2014/main" id="{0D26FB5D-17FB-78C6-EEBE-60CF2C0071BC}"/>
              </a:ext>
            </a:extLst>
          </p:cNvPr>
          <p:cNvSpPr>
            <a:spLocks noGrp="1"/>
          </p:cNvSpPr>
          <p:nvPr>
            <p:ph idx="1"/>
          </p:nvPr>
        </p:nvSpPr>
        <p:spPr>
          <a:xfrm>
            <a:off x="1517904" y="2470485"/>
            <a:ext cx="9144000" cy="2625932"/>
          </a:xfrm>
        </p:spPr>
        <p:txBody>
          <a:bodyPr vert="horz" lIns="91440" tIns="45720" rIns="91440" bIns="45720" rtlCol="0" anchor="t">
            <a:normAutofit fontScale="92500" lnSpcReduction="10000"/>
          </a:bodyPr>
          <a:lstStyle/>
          <a:p>
            <a:pPr>
              <a:buFont typeface="Arial" panose="020B0504020202020204" pitchFamily="34" charset="0"/>
              <a:buChar char="•"/>
            </a:pPr>
            <a:r>
              <a:rPr lang="en-US" dirty="0">
                <a:latin typeface="Calibri"/>
                <a:ea typeface="+mn-lt"/>
                <a:cs typeface="+mn-lt"/>
              </a:rPr>
              <a:t>Learning in depth about how object detection and image classifications work.</a:t>
            </a:r>
            <a:endParaRPr lang="en-US"/>
          </a:p>
          <a:p>
            <a:pPr>
              <a:buFont typeface="Arial" panose="020B0504020202020204" pitchFamily="34" charset="0"/>
              <a:buChar char="•"/>
            </a:pPr>
            <a:r>
              <a:rPr lang="en-US" dirty="0">
                <a:latin typeface="Calibri"/>
                <a:ea typeface="+mn-lt"/>
                <a:cs typeface="+mn-lt"/>
              </a:rPr>
              <a:t>Idea to work on YOLO model with different versions.  </a:t>
            </a:r>
            <a:endParaRPr lang="en-US" dirty="0">
              <a:latin typeface="Calibri"/>
              <a:ea typeface="Calibri"/>
              <a:cs typeface="Calibri"/>
            </a:endParaRPr>
          </a:p>
          <a:p>
            <a:pPr>
              <a:buFont typeface="Arial" panose="020B0504020202020204" pitchFamily="34" charset="0"/>
              <a:buChar char="•"/>
            </a:pPr>
            <a:r>
              <a:rPr lang="en-US" dirty="0">
                <a:latin typeface="Calibri"/>
                <a:ea typeface="+mn-lt"/>
                <a:cs typeface="+mn-lt"/>
              </a:rPr>
              <a:t>Get to know about different types of OCR techniques like </a:t>
            </a:r>
            <a:r>
              <a:rPr lang="en-US" err="1">
                <a:latin typeface="Calibri"/>
                <a:ea typeface="+mn-lt"/>
                <a:cs typeface="+mn-lt"/>
              </a:rPr>
              <a:t>pytessract,EasyOCR</a:t>
            </a:r>
            <a:r>
              <a:rPr lang="en-US" dirty="0">
                <a:latin typeface="Calibri"/>
                <a:ea typeface="+mn-lt"/>
                <a:cs typeface="+mn-lt"/>
              </a:rPr>
              <a:t>.</a:t>
            </a:r>
          </a:p>
          <a:p>
            <a:pPr>
              <a:buFont typeface="Arial" panose="020B0504020202020204" pitchFamily="34" charset="0"/>
              <a:buChar char="•"/>
            </a:pPr>
            <a:r>
              <a:rPr lang="en-US" dirty="0">
                <a:latin typeface="Calibri"/>
                <a:ea typeface="Calibri"/>
                <a:cs typeface="Calibri"/>
              </a:rPr>
              <a:t>Time management.</a:t>
            </a:r>
          </a:p>
        </p:txBody>
      </p:sp>
    </p:spTree>
    <p:extLst>
      <p:ext uri="{BB962C8B-B14F-4D97-AF65-F5344CB8AC3E}">
        <p14:creationId xmlns:p14="http://schemas.microsoft.com/office/powerpoint/2010/main" val="405316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CFD8-442C-7A0B-00EB-058AEF4D9D8D}"/>
              </a:ext>
            </a:extLst>
          </p:cNvPr>
          <p:cNvSpPr>
            <a:spLocks noGrp="1"/>
          </p:cNvSpPr>
          <p:nvPr>
            <p:ph type="title"/>
          </p:nvPr>
        </p:nvSpPr>
        <p:spPr/>
        <p:txBody>
          <a:bodyPr/>
          <a:lstStyle/>
          <a:p>
            <a:r>
              <a:rPr lang="en-US" dirty="0">
                <a:latin typeface="Calibri"/>
                <a:ea typeface="Calibri"/>
                <a:cs typeface="Aharoni"/>
              </a:rPr>
              <a:t>Challenges</a:t>
            </a:r>
            <a:endParaRPr lang="en-US" dirty="0">
              <a:latin typeface="Calibri"/>
              <a:ea typeface="Calibri"/>
            </a:endParaRPr>
          </a:p>
        </p:txBody>
      </p:sp>
      <p:sp>
        <p:nvSpPr>
          <p:cNvPr id="3" name="Content Placeholder 2">
            <a:extLst>
              <a:ext uri="{FF2B5EF4-FFF2-40B4-BE49-F238E27FC236}">
                <a16:creationId xmlns:a16="http://schemas.microsoft.com/office/drawing/2014/main" id="{A0F80736-A35B-FFD9-97D2-9E91E23D7993}"/>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Calibri"/>
                <a:cs typeface="Calibri"/>
              </a:rPr>
              <a:t>1)Optical Character recognition is most challenging part for us to get accurate text extracted from the detected number plate.</a:t>
            </a:r>
          </a:p>
          <a:p>
            <a:pPr marL="0" indent="0">
              <a:buNone/>
            </a:pPr>
            <a:r>
              <a:rPr lang="en-US" dirty="0">
                <a:latin typeface="Calibri"/>
                <a:ea typeface="Calibri"/>
                <a:cs typeface="Calibri"/>
              </a:rPr>
              <a:t>2)Selecting which model is better for object detection.</a:t>
            </a:r>
          </a:p>
        </p:txBody>
      </p:sp>
    </p:spTree>
    <p:extLst>
      <p:ext uri="{BB962C8B-B14F-4D97-AF65-F5344CB8AC3E}">
        <p14:creationId xmlns:p14="http://schemas.microsoft.com/office/powerpoint/2010/main" val="203524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5E2-0BA4-6AD1-9073-16EA34DFC320}"/>
              </a:ext>
            </a:extLst>
          </p:cNvPr>
          <p:cNvSpPr>
            <a:spLocks noGrp="1"/>
          </p:cNvSpPr>
          <p:nvPr>
            <p:ph type="title"/>
          </p:nvPr>
        </p:nvSpPr>
        <p:spPr/>
        <p:txBody>
          <a:bodyPr/>
          <a:lstStyle/>
          <a:p>
            <a:r>
              <a:rPr lang="en-US" dirty="0">
                <a:latin typeface="Calibri"/>
                <a:ea typeface="Calibri"/>
                <a:cs typeface="Aharoni"/>
              </a:rPr>
              <a:t>APPLICTAIONS</a:t>
            </a:r>
            <a:endParaRPr lang="en-US" dirty="0">
              <a:latin typeface="Calibri"/>
              <a:ea typeface="Calibri"/>
            </a:endParaRPr>
          </a:p>
        </p:txBody>
      </p:sp>
      <p:sp>
        <p:nvSpPr>
          <p:cNvPr id="3" name="Content Placeholder 2">
            <a:extLst>
              <a:ext uri="{FF2B5EF4-FFF2-40B4-BE49-F238E27FC236}">
                <a16:creationId xmlns:a16="http://schemas.microsoft.com/office/drawing/2014/main" id="{665D7187-2198-908F-8133-D15E4DF6603A}"/>
              </a:ext>
            </a:extLst>
          </p:cNvPr>
          <p:cNvSpPr>
            <a:spLocks noGrp="1"/>
          </p:cNvSpPr>
          <p:nvPr>
            <p:ph idx="1"/>
          </p:nvPr>
        </p:nvSpPr>
        <p:spPr/>
        <p:txBody>
          <a:bodyPr vert="horz" lIns="91440" tIns="45720" rIns="91440" bIns="45720" rtlCol="0" anchor="t">
            <a:noAutofit/>
          </a:bodyPr>
          <a:lstStyle/>
          <a:p>
            <a:pPr>
              <a:buFont typeface="Arial" panose="020B0504020202020204" pitchFamily="34" charset="0"/>
              <a:buChar char="•"/>
            </a:pPr>
            <a:r>
              <a:rPr lang="en-US" sz="2400" dirty="0">
                <a:solidFill>
                  <a:srgbClr val="212529"/>
                </a:solidFill>
                <a:latin typeface="Calibri"/>
                <a:ea typeface="+mn-lt"/>
                <a:cs typeface="+mn-lt"/>
              </a:rPr>
              <a:t>Car Park management and access control</a:t>
            </a:r>
            <a:endParaRPr lang="en-US" sz="2400" dirty="0">
              <a:latin typeface="Calibri"/>
              <a:ea typeface="Calibri"/>
              <a:cs typeface="Calibri"/>
            </a:endParaRPr>
          </a:p>
          <a:p>
            <a:pPr>
              <a:buFont typeface="Arial" panose="020B0504020202020204" pitchFamily="34" charset="0"/>
              <a:buChar char="•"/>
            </a:pPr>
            <a:r>
              <a:rPr lang="en-US" sz="2400" dirty="0">
                <a:solidFill>
                  <a:srgbClr val="212529"/>
                </a:solidFill>
                <a:latin typeface="Calibri"/>
                <a:ea typeface="+mn-lt"/>
                <a:cs typeface="+mn-lt"/>
              </a:rPr>
              <a:t>Hotels and commercial</a:t>
            </a:r>
            <a:endParaRPr lang="en-US" sz="2400" dirty="0">
              <a:latin typeface="Calibri"/>
              <a:ea typeface="Calibri"/>
              <a:cs typeface="Calibri"/>
            </a:endParaRPr>
          </a:p>
          <a:p>
            <a:pPr>
              <a:buFont typeface="Arial" panose="020B0504020202020204" pitchFamily="34" charset="0"/>
              <a:buChar char="•"/>
            </a:pPr>
            <a:r>
              <a:rPr lang="en-US" sz="2400" dirty="0">
                <a:solidFill>
                  <a:srgbClr val="212529"/>
                </a:solidFill>
                <a:latin typeface="Calibri"/>
                <a:ea typeface="+mn-lt"/>
                <a:cs typeface="+mn-lt"/>
              </a:rPr>
              <a:t>Shopping </a:t>
            </a:r>
            <a:r>
              <a:rPr lang="en-US" sz="2400" err="1">
                <a:solidFill>
                  <a:srgbClr val="212529"/>
                </a:solidFill>
                <a:latin typeface="Calibri"/>
                <a:ea typeface="+mn-lt"/>
                <a:cs typeface="+mn-lt"/>
              </a:rPr>
              <a:t>centres</a:t>
            </a:r>
            <a:endParaRPr lang="en-US" sz="2400">
              <a:latin typeface="Calibri"/>
              <a:ea typeface="Calibri"/>
              <a:cs typeface="Calibri"/>
            </a:endParaRPr>
          </a:p>
          <a:p>
            <a:pPr>
              <a:buFont typeface="Arial" panose="020B0504020202020204" pitchFamily="34" charset="0"/>
              <a:buChar char="•"/>
            </a:pPr>
            <a:r>
              <a:rPr lang="en-US" sz="2400" dirty="0">
                <a:solidFill>
                  <a:srgbClr val="212529"/>
                </a:solidFill>
                <a:latin typeface="Calibri"/>
                <a:ea typeface="+mn-lt"/>
                <a:cs typeface="+mn-lt"/>
              </a:rPr>
              <a:t>Golf clubs</a:t>
            </a:r>
            <a:endParaRPr lang="en-US" sz="2400">
              <a:latin typeface="Calibri"/>
              <a:ea typeface="Calibri"/>
              <a:cs typeface="Calibri"/>
            </a:endParaRPr>
          </a:p>
          <a:p>
            <a:pPr>
              <a:buFont typeface="Arial" panose="020B0504020202020204" pitchFamily="34" charset="0"/>
              <a:buChar char="•"/>
            </a:pPr>
            <a:r>
              <a:rPr lang="en-US" sz="2400" dirty="0">
                <a:solidFill>
                  <a:srgbClr val="212529"/>
                </a:solidFill>
                <a:latin typeface="Calibri"/>
                <a:ea typeface="+mn-lt"/>
                <a:cs typeface="+mn-lt"/>
              </a:rPr>
              <a:t>Petrol station drive-offs</a:t>
            </a:r>
            <a:endParaRPr lang="en-US" sz="2400">
              <a:latin typeface="Calibri"/>
              <a:ea typeface="Calibri"/>
              <a:cs typeface="Calibri"/>
            </a:endParaRPr>
          </a:p>
          <a:p>
            <a:pPr>
              <a:buFont typeface="Arial" panose="020B0504020202020204" pitchFamily="34" charset="0"/>
              <a:buChar char="•"/>
            </a:pPr>
            <a:r>
              <a:rPr lang="en-US" sz="2400" dirty="0">
                <a:solidFill>
                  <a:srgbClr val="212529"/>
                </a:solidFill>
                <a:latin typeface="Calibri"/>
                <a:ea typeface="+mn-lt"/>
                <a:cs typeface="+mn-lt"/>
              </a:rPr>
              <a:t>Hospitals</a:t>
            </a:r>
            <a:endParaRPr lang="en-US" sz="2400" dirty="0">
              <a:latin typeface="Calibri"/>
              <a:ea typeface="Calibri"/>
              <a:cs typeface="Calibri"/>
            </a:endParaRPr>
          </a:p>
          <a:p>
            <a:pPr>
              <a:buFont typeface="Arial" panose="020B0504020202020204" pitchFamily="34" charset="0"/>
              <a:buChar char="•"/>
            </a:pPr>
            <a:endParaRPr lang="en-US" dirty="0"/>
          </a:p>
        </p:txBody>
      </p:sp>
    </p:spTree>
    <p:extLst>
      <p:ext uri="{BB962C8B-B14F-4D97-AF65-F5344CB8AC3E}">
        <p14:creationId xmlns:p14="http://schemas.microsoft.com/office/powerpoint/2010/main" val="406567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4FA31-A221-7DA2-E9F7-F2014E6B2DAF}"/>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a:t>OUTPUT</a:t>
            </a:r>
          </a:p>
        </p:txBody>
      </p:sp>
      <p:pic>
        <p:nvPicPr>
          <p:cNvPr id="4" name="Content Placeholder 3" descr="A screenshot of a computer&#10;&#10;Description automatically generated">
            <a:extLst>
              <a:ext uri="{FF2B5EF4-FFF2-40B4-BE49-F238E27FC236}">
                <a16:creationId xmlns:a16="http://schemas.microsoft.com/office/drawing/2014/main" id="{D5DE7BC3-29F6-8C14-2981-0EAF40B019D5}"/>
              </a:ext>
            </a:extLst>
          </p:cNvPr>
          <p:cNvPicPr>
            <a:picLocks noGrp="1" noChangeAspect="1"/>
          </p:cNvPicPr>
          <p:nvPr>
            <p:ph idx="1"/>
          </p:nvPr>
        </p:nvPicPr>
        <p:blipFill>
          <a:blip r:embed="rId2"/>
          <a:stretch>
            <a:fillRect/>
          </a:stretch>
        </p:blipFill>
        <p:spPr>
          <a:xfrm>
            <a:off x="758953" y="2191411"/>
            <a:ext cx="4954523" cy="3731156"/>
          </a:xfrm>
          <a:prstGeom prst="rect">
            <a:avLst/>
          </a:prstGeom>
        </p:spPr>
      </p:pic>
      <p:pic>
        <p:nvPicPr>
          <p:cNvPr id="5" name="Picture 4" descr="A screenshot of a car&#10;&#10;Description automatically generated">
            <a:extLst>
              <a:ext uri="{FF2B5EF4-FFF2-40B4-BE49-F238E27FC236}">
                <a16:creationId xmlns:a16="http://schemas.microsoft.com/office/drawing/2014/main" id="{E4DF89EF-7B36-BDD3-EECC-125DFABE08DB}"/>
              </a:ext>
            </a:extLst>
          </p:cNvPr>
          <p:cNvPicPr>
            <a:picLocks noChangeAspect="1"/>
          </p:cNvPicPr>
          <p:nvPr/>
        </p:nvPicPr>
        <p:blipFill>
          <a:blip r:embed="rId3"/>
          <a:stretch>
            <a:fillRect/>
          </a:stretch>
        </p:blipFill>
        <p:spPr>
          <a:xfrm>
            <a:off x="6472428" y="2127134"/>
            <a:ext cx="4954524" cy="3859709"/>
          </a:xfrm>
          <a:prstGeom prst="rect">
            <a:avLst/>
          </a:prstGeom>
        </p:spPr>
      </p:pic>
    </p:spTree>
    <p:extLst>
      <p:ext uri="{BB962C8B-B14F-4D97-AF65-F5344CB8AC3E}">
        <p14:creationId xmlns:p14="http://schemas.microsoft.com/office/powerpoint/2010/main" val="112044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FCC0365-8932-4A68-AACE-DF18F71F0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935FE-F8FE-7EE2-4C2A-49976EC27EC4}"/>
              </a:ext>
            </a:extLst>
          </p:cNvPr>
          <p:cNvSpPr>
            <a:spLocks noGrp="1"/>
          </p:cNvSpPr>
          <p:nvPr>
            <p:ph type="title" idx="4294967295"/>
          </p:nvPr>
        </p:nvSpPr>
        <p:spPr>
          <a:xfrm>
            <a:off x="1828799" y="1489778"/>
            <a:ext cx="8534399" cy="3047507"/>
          </a:xfrm>
        </p:spPr>
        <p:txBody>
          <a:bodyPr vert="horz" lIns="91440" tIns="45720" rIns="91440" bIns="45720" rtlCol="0" anchor="ctr">
            <a:normAutofit/>
          </a:bodyPr>
          <a:lstStyle/>
          <a:p>
            <a:br>
              <a:rPr lang="en-US" sz="4700" dirty="0"/>
            </a:br>
            <a:br>
              <a:rPr lang="en-US" sz="4700" dirty="0"/>
            </a:br>
            <a:br>
              <a:rPr lang="en-US" sz="4700" dirty="0"/>
            </a:br>
            <a:r>
              <a:rPr lang="en-US" sz="4700" dirty="0"/>
              <a:t>                        THANK YOU </a:t>
            </a:r>
            <a:endParaRPr lang="en-US" sz="4700"/>
          </a:p>
        </p:txBody>
      </p:sp>
    </p:spTree>
    <p:extLst>
      <p:ext uri="{BB962C8B-B14F-4D97-AF65-F5344CB8AC3E}">
        <p14:creationId xmlns:p14="http://schemas.microsoft.com/office/powerpoint/2010/main" val="91500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7384-86B6-5FC9-934A-42A516E2BFBC}"/>
              </a:ext>
            </a:extLst>
          </p:cNvPr>
          <p:cNvSpPr>
            <a:spLocks noGrp="1"/>
          </p:cNvSpPr>
          <p:nvPr>
            <p:ph type="title"/>
          </p:nvPr>
        </p:nvSpPr>
        <p:spPr/>
        <p:txBody>
          <a:bodyPr/>
          <a:lstStyle/>
          <a:p>
            <a:r>
              <a:rPr lang="en-US" dirty="0">
                <a:latin typeface="Calibri"/>
                <a:ea typeface="Calibri"/>
                <a:cs typeface="Aharoni"/>
              </a:rPr>
              <a:t>INTRODUCTION</a:t>
            </a:r>
            <a:endParaRPr lang="en-US" dirty="0">
              <a:latin typeface="Calibri"/>
              <a:ea typeface="Calibri"/>
            </a:endParaRPr>
          </a:p>
        </p:txBody>
      </p:sp>
      <p:sp>
        <p:nvSpPr>
          <p:cNvPr id="3" name="Content Placeholder 2">
            <a:extLst>
              <a:ext uri="{FF2B5EF4-FFF2-40B4-BE49-F238E27FC236}">
                <a16:creationId xmlns:a16="http://schemas.microsoft.com/office/drawing/2014/main" id="{286BEA00-D860-E55E-A7FB-1A0216EA644E}"/>
              </a:ext>
            </a:extLst>
          </p:cNvPr>
          <p:cNvSpPr>
            <a:spLocks noGrp="1"/>
          </p:cNvSpPr>
          <p:nvPr>
            <p:ph idx="1"/>
          </p:nvPr>
        </p:nvSpPr>
        <p:spPr>
          <a:xfrm>
            <a:off x="1517904" y="2490537"/>
            <a:ext cx="9144000" cy="2846511"/>
          </a:xfrm>
        </p:spPr>
        <p:txBody>
          <a:bodyPr vert="horz" lIns="91440" tIns="45720" rIns="91440" bIns="45720" rtlCol="0" anchor="t">
            <a:normAutofit lnSpcReduction="10000"/>
          </a:bodyPr>
          <a:lstStyle/>
          <a:p>
            <a:pPr marL="0" indent="0">
              <a:buNone/>
            </a:pPr>
            <a:r>
              <a:rPr lang="en-US" dirty="0">
                <a:solidFill>
                  <a:srgbClr val="333333"/>
                </a:solidFill>
                <a:latin typeface="Calibri"/>
                <a:ea typeface="+mn-lt"/>
                <a:cs typeface="+mn-lt"/>
              </a:rPr>
              <a:t>Automatic Number Plate Recognition (ANPR) is a technology that uses optical character recognition on images of vehicle registration plates to read the vehicle’s registration number. An automatic license plate recognition system applies different image processing techniques to quickly and automatically identify vehicles in images or real-time video of one or multiple cameras.</a:t>
            </a:r>
            <a:r>
              <a:rPr lang="en-US" dirty="0">
                <a:solidFill>
                  <a:srgbClr val="333333"/>
                </a:solidFill>
                <a:ea typeface="+mn-lt"/>
                <a:cs typeface="+mn-lt"/>
              </a:rPr>
              <a:t>  </a:t>
            </a:r>
            <a:br>
              <a:rPr lang="en-US" dirty="0">
                <a:solidFill>
                  <a:srgbClr val="333333"/>
                </a:solidFill>
                <a:ea typeface="+mn-lt"/>
                <a:cs typeface="+mn-lt"/>
              </a:rPr>
            </a:br>
            <a:endParaRPr lang="en-US" dirty="0">
              <a:solidFill>
                <a:srgbClr val="333333"/>
              </a:solidFill>
            </a:endParaRPr>
          </a:p>
        </p:txBody>
      </p:sp>
    </p:spTree>
    <p:extLst>
      <p:ext uri="{BB962C8B-B14F-4D97-AF65-F5344CB8AC3E}">
        <p14:creationId xmlns:p14="http://schemas.microsoft.com/office/powerpoint/2010/main" val="110918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84B8-CDDC-A089-14C2-5A9A28C3736E}"/>
              </a:ext>
            </a:extLst>
          </p:cNvPr>
          <p:cNvSpPr>
            <a:spLocks noGrp="1"/>
          </p:cNvSpPr>
          <p:nvPr>
            <p:ph type="title"/>
          </p:nvPr>
        </p:nvSpPr>
        <p:spPr/>
        <p:txBody>
          <a:bodyPr/>
          <a:lstStyle/>
          <a:p>
            <a:r>
              <a:rPr lang="en-US" dirty="0">
                <a:latin typeface="Calibri"/>
                <a:ea typeface="Calibri"/>
                <a:cs typeface="Aharoni"/>
              </a:rPr>
              <a:t>Problem Statement</a:t>
            </a:r>
            <a:endParaRPr lang="en-US" dirty="0" err="1">
              <a:latin typeface="Calibri"/>
              <a:ea typeface="Calibri"/>
            </a:endParaRPr>
          </a:p>
        </p:txBody>
      </p:sp>
      <p:sp>
        <p:nvSpPr>
          <p:cNvPr id="3" name="Content Placeholder 2">
            <a:extLst>
              <a:ext uri="{FF2B5EF4-FFF2-40B4-BE49-F238E27FC236}">
                <a16:creationId xmlns:a16="http://schemas.microsoft.com/office/drawing/2014/main" id="{E4DFA5FA-89CF-CC54-FFE5-A01952235EE7}"/>
              </a:ext>
            </a:extLst>
          </p:cNvPr>
          <p:cNvSpPr>
            <a:spLocks noGrp="1"/>
          </p:cNvSpPr>
          <p:nvPr>
            <p:ph idx="1"/>
          </p:nvPr>
        </p:nvSpPr>
        <p:spPr>
          <a:xfrm>
            <a:off x="1517904" y="2380248"/>
            <a:ext cx="9144000" cy="3718800"/>
          </a:xfrm>
        </p:spPr>
        <p:txBody>
          <a:bodyPr vert="horz" lIns="91440" tIns="45720" rIns="91440" bIns="45720" rtlCol="0" anchor="t">
            <a:normAutofit/>
          </a:bodyPr>
          <a:lstStyle/>
          <a:p>
            <a:pPr>
              <a:buFont typeface="Wingdings" panose="020B0504020202020204" pitchFamily="34" charset="0"/>
              <a:buChar char="Ø"/>
            </a:pPr>
            <a:r>
              <a:rPr lang="en-US" dirty="0">
                <a:latin typeface="Calibri"/>
                <a:ea typeface="+mn-lt"/>
                <a:cs typeface="+mn-lt"/>
              </a:rPr>
              <a:t>Automatic Number Plate Recognition (ANPR) implementation involves following  steps:</a:t>
            </a:r>
            <a:endParaRPr lang="en-US" dirty="0">
              <a:latin typeface="Calibri"/>
              <a:ea typeface="Calibri"/>
              <a:cs typeface="Calibri"/>
            </a:endParaRPr>
          </a:p>
          <a:p>
            <a:pPr marL="0" indent="0">
              <a:buNone/>
            </a:pPr>
            <a:r>
              <a:rPr lang="en-US" dirty="0">
                <a:latin typeface="Calibri"/>
                <a:ea typeface="+mn-lt"/>
                <a:cs typeface="+mn-lt"/>
              </a:rPr>
              <a:t>          1) Object Detection and creating bounding boxes.</a:t>
            </a:r>
          </a:p>
          <a:p>
            <a:pPr marL="0" indent="0">
              <a:buNone/>
            </a:pPr>
            <a:r>
              <a:rPr lang="en-US" dirty="0">
                <a:latin typeface="Calibri"/>
                <a:ea typeface="Calibri"/>
                <a:cs typeface="Calibri"/>
              </a:rPr>
              <a:t>          2)Optical Character Recognition</a:t>
            </a:r>
          </a:p>
          <a:p>
            <a:pPr marL="0" indent="0">
              <a:buNone/>
            </a:pPr>
            <a:endParaRPr lang="en-US" dirty="0"/>
          </a:p>
        </p:txBody>
      </p:sp>
    </p:spTree>
    <p:extLst>
      <p:ext uri="{BB962C8B-B14F-4D97-AF65-F5344CB8AC3E}">
        <p14:creationId xmlns:p14="http://schemas.microsoft.com/office/powerpoint/2010/main" val="325745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A5CE-65AD-A510-C387-1EB80B24A9D2}"/>
              </a:ext>
            </a:extLst>
          </p:cNvPr>
          <p:cNvSpPr>
            <a:spLocks noGrp="1"/>
          </p:cNvSpPr>
          <p:nvPr>
            <p:ph type="title"/>
          </p:nvPr>
        </p:nvSpPr>
        <p:spPr/>
        <p:txBody>
          <a:bodyPr/>
          <a:lstStyle/>
          <a:p>
            <a:r>
              <a:rPr lang="en-US" dirty="0">
                <a:latin typeface="Calibri"/>
                <a:ea typeface="Calibri"/>
                <a:cs typeface="Aharoni"/>
              </a:rPr>
              <a:t>Methodology</a:t>
            </a:r>
            <a:endParaRPr lang="en-US" dirty="0">
              <a:latin typeface="Calibri"/>
              <a:ea typeface="Calibri"/>
            </a:endParaRPr>
          </a:p>
        </p:txBody>
      </p:sp>
      <p:sp>
        <p:nvSpPr>
          <p:cNvPr id="3" name="Content Placeholder 2">
            <a:extLst>
              <a:ext uri="{FF2B5EF4-FFF2-40B4-BE49-F238E27FC236}">
                <a16:creationId xmlns:a16="http://schemas.microsoft.com/office/drawing/2014/main" id="{1A013BEA-006B-BAA2-E5A0-D43814CAE8A7}"/>
              </a:ext>
            </a:extLst>
          </p:cNvPr>
          <p:cNvSpPr>
            <a:spLocks noGrp="1"/>
          </p:cNvSpPr>
          <p:nvPr>
            <p:ph idx="1"/>
          </p:nvPr>
        </p:nvSpPr>
        <p:spPr>
          <a:xfrm>
            <a:off x="-146464" y="1919037"/>
            <a:ext cx="12061657" cy="3929354"/>
          </a:xfrm>
        </p:spPr>
        <p:txBody>
          <a:bodyPr vert="horz" lIns="91440" tIns="45720" rIns="91440" bIns="45720" rtlCol="0" anchor="t">
            <a:normAutofit/>
          </a:bodyPr>
          <a:lstStyle/>
          <a:p>
            <a:pPr marL="0" indent="0">
              <a:buNone/>
            </a:pPr>
            <a:endParaRPr lang="en-US"/>
          </a:p>
        </p:txBody>
      </p:sp>
      <p:sp>
        <p:nvSpPr>
          <p:cNvPr id="4" name="Rectangle: Rounded Corners 3">
            <a:extLst>
              <a:ext uri="{FF2B5EF4-FFF2-40B4-BE49-F238E27FC236}">
                <a16:creationId xmlns:a16="http://schemas.microsoft.com/office/drawing/2014/main" id="{0D7FB32E-B719-DCA1-7073-A74EFB79D536}"/>
              </a:ext>
            </a:extLst>
          </p:cNvPr>
          <p:cNvSpPr/>
          <p:nvPr/>
        </p:nvSpPr>
        <p:spPr>
          <a:xfrm>
            <a:off x="841389" y="2635769"/>
            <a:ext cx="1975182" cy="7419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Dataset Images)</a:t>
            </a:r>
          </a:p>
        </p:txBody>
      </p:sp>
      <p:sp>
        <p:nvSpPr>
          <p:cNvPr id="5" name="Rectangle: Rounded Corners 4">
            <a:extLst>
              <a:ext uri="{FF2B5EF4-FFF2-40B4-BE49-F238E27FC236}">
                <a16:creationId xmlns:a16="http://schemas.microsoft.com/office/drawing/2014/main" id="{F93AF5F9-1893-59F6-F2C4-ABE2ED593C2B}"/>
              </a:ext>
            </a:extLst>
          </p:cNvPr>
          <p:cNvSpPr/>
          <p:nvPr/>
        </p:nvSpPr>
        <p:spPr>
          <a:xfrm>
            <a:off x="3384889" y="2588181"/>
            <a:ext cx="1965159" cy="8422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Spilt the dataset into train and test</a:t>
            </a:r>
          </a:p>
        </p:txBody>
      </p:sp>
      <p:sp>
        <p:nvSpPr>
          <p:cNvPr id="6" name="Rectangle: Rounded Corners 5">
            <a:extLst>
              <a:ext uri="{FF2B5EF4-FFF2-40B4-BE49-F238E27FC236}">
                <a16:creationId xmlns:a16="http://schemas.microsoft.com/office/drawing/2014/main" id="{6B76113C-41B6-BCE0-849E-92A2390753C3}"/>
              </a:ext>
            </a:extLst>
          </p:cNvPr>
          <p:cNvSpPr/>
          <p:nvPr/>
        </p:nvSpPr>
        <p:spPr>
          <a:xfrm>
            <a:off x="5985701" y="2407687"/>
            <a:ext cx="2366209" cy="10627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 Detection and Creating Bounding boxes </a:t>
            </a:r>
          </a:p>
        </p:txBody>
      </p:sp>
      <p:sp>
        <p:nvSpPr>
          <p:cNvPr id="7" name="Rectangle: Rounded Corners 6">
            <a:extLst>
              <a:ext uri="{FF2B5EF4-FFF2-40B4-BE49-F238E27FC236}">
                <a16:creationId xmlns:a16="http://schemas.microsoft.com/office/drawing/2014/main" id="{8E2C809D-779C-C795-7448-00586DE3AA27}"/>
              </a:ext>
            </a:extLst>
          </p:cNvPr>
          <p:cNvSpPr/>
          <p:nvPr/>
        </p:nvSpPr>
        <p:spPr>
          <a:xfrm>
            <a:off x="8180371" y="3975419"/>
            <a:ext cx="2476499" cy="8492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OCR (Optical Character Recognition)</a:t>
            </a:r>
          </a:p>
        </p:txBody>
      </p:sp>
      <p:sp>
        <p:nvSpPr>
          <p:cNvPr id="8" name="Rectangle: Rounded Corners 7">
            <a:extLst>
              <a:ext uri="{FF2B5EF4-FFF2-40B4-BE49-F238E27FC236}">
                <a16:creationId xmlns:a16="http://schemas.microsoft.com/office/drawing/2014/main" id="{8A252A8E-2431-09C8-F299-62373404562F}"/>
              </a:ext>
            </a:extLst>
          </p:cNvPr>
          <p:cNvSpPr/>
          <p:nvPr/>
        </p:nvSpPr>
        <p:spPr>
          <a:xfrm>
            <a:off x="4946603" y="4037186"/>
            <a:ext cx="2222589" cy="7945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Deployment(Flask API)</a:t>
            </a:r>
            <a:endParaRPr lang="en-US" dirty="0"/>
          </a:p>
        </p:txBody>
      </p:sp>
      <p:sp>
        <p:nvSpPr>
          <p:cNvPr id="9" name="Rectangle: Rounded Corners 8">
            <a:extLst>
              <a:ext uri="{FF2B5EF4-FFF2-40B4-BE49-F238E27FC236}">
                <a16:creationId xmlns:a16="http://schemas.microsoft.com/office/drawing/2014/main" id="{EFDD25A8-344B-A2E9-5BE7-C603812111D9}"/>
              </a:ext>
            </a:extLst>
          </p:cNvPr>
          <p:cNvSpPr/>
          <p:nvPr/>
        </p:nvSpPr>
        <p:spPr>
          <a:xfrm>
            <a:off x="1737795" y="3972922"/>
            <a:ext cx="2598170" cy="928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(Extracted text from number plate)</a:t>
            </a:r>
          </a:p>
        </p:txBody>
      </p:sp>
      <p:sp>
        <p:nvSpPr>
          <p:cNvPr id="16" name="Arrow: Down 15">
            <a:extLst>
              <a:ext uri="{FF2B5EF4-FFF2-40B4-BE49-F238E27FC236}">
                <a16:creationId xmlns:a16="http://schemas.microsoft.com/office/drawing/2014/main" id="{DBEDD59B-1635-643D-F5DD-2A632D8BEC30}"/>
              </a:ext>
            </a:extLst>
          </p:cNvPr>
          <p:cNvSpPr/>
          <p:nvPr/>
        </p:nvSpPr>
        <p:spPr>
          <a:xfrm flipH="1">
            <a:off x="8949084" y="3376074"/>
            <a:ext cx="178847" cy="5945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EA3434EA-C7F5-BC9B-F466-9DA1A3BBC878}"/>
              </a:ext>
            </a:extLst>
          </p:cNvPr>
          <p:cNvSpPr/>
          <p:nvPr/>
        </p:nvSpPr>
        <p:spPr>
          <a:xfrm>
            <a:off x="2816241" y="2979102"/>
            <a:ext cx="561473" cy="1303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9BBA9C3-CDC6-7FC7-D183-357C1AAD717B}"/>
              </a:ext>
            </a:extLst>
          </p:cNvPr>
          <p:cNvSpPr/>
          <p:nvPr/>
        </p:nvSpPr>
        <p:spPr>
          <a:xfrm>
            <a:off x="5376906" y="2946542"/>
            <a:ext cx="651710" cy="1604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5207C2A-CBE7-DA9E-D01F-846651BEE323}"/>
              </a:ext>
            </a:extLst>
          </p:cNvPr>
          <p:cNvSpPr/>
          <p:nvPr/>
        </p:nvSpPr>
        <p:spPr>
          <a:xfrm>
            <a:off x="8356173" y="2852472"/>
            <a:ext cx="393193" cy="150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4AC8B894-ABE5-0167-7C31-3F268BB42964}"/>
              </a:ext>
            </a:extLst>
          </p:cNvPr>
          <p:cNvSpPr/>
          <p:nvPr/>
        </p:nvSpPr>
        <p:spPr>
          <a:xfrm>
            <a:off x="4335491" y="4433968"/>
            <a:ext cx="611605" cy="15039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FFEE2B3-B638-61D7-A633-80FE82433439}"/>
              </a:ext>
            </a:extLst>
          </p:cNvPr>
          <p:cNvSpPr/>
          <p:nvPr/>
        </p:nvSpPr>
        <p:spPr>
          <a:xfrm>
            <a:off x="8756896" y="2343024"/>
            <a:ext cx="1905000" cy="10297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 Model evaluation on test dataset</a:t>
            </a:r>
          </a:p>
        </p:txBody>
      </p:sp>
      <p:sp>
        <p:nvSpPr>
          <p:cNvPr id="11" name="Arrow: Left 10">
            <a:extLst>
              <a:ext uri="{FF2B5EF4-FFF2-40B4-BE49-F238E27FC236}">
                <a16:creationId xmlns:a16="http://schemas.microsoft.com/office/drawing/2014/main" id="{416210F2-0B8B-DECC-20BB-2BA84D7E7E1E}"/>
              </a:ext>
            </a:extLst>
          </p:cNvPr>
          <p:cNvSpPr/>
          <p:nvPr/>
        </p:nvSpPr>
        <p:spPr>
          <a:xfrm>
            <a:off x="7165872" y="4333745"/>
            <a:ext cx="978243" cy="1750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34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ABFD-CFF7-A3A3-F715-053731E36A03}"/>
              </a:ext>
            </a:extLst>
          </p:cNvPr>
          <p:cNvSpPr>
            <a:spLocks noGrp="1"/>
          </p:cNvSpPr>
          <p:nvPr>
            <p:ph type="title"/>
          </p:nvPr>
        </p:nvSpPr>
        <p:spPr/>
        <p:txBody>
          <a:bodyPr/>
          <a:lstStyle/>
          <a:p>
            <a:r>
              <a:rPr lang="en-US" dirty="0">
                <a:latin typeface="Calibri"/>
                <a:ea typeface="Calibri"/>
                <a:cs typeface="Aharoni"/>
              </a:rPr>
              <a:t>Object Detection</a:t>
            </a:r>
            <a:endParaRPr lang="en-US" dirty="0">
              <a:latin typeface="Calibri"/>
              <a:ea typeface="Calibri"/>
            </a:endParaRPr>
          </a:p>
        </p:txBody>
      </p:sp>
      <p:sp>
        <p:nvSpPr>
          <p:cNvPr id="3" name="Content Placeholder 2">
            <a:extLst>
              <a:ext uri="{FF2B5EF4-FFF2-40B4-BE49-F238E27FC236}">
                <a16:creationId xmlns:a16="http://schemas.microsoft.com/office/drawing/2014/main" id="{6EEA05ED-3504-1043-1C65-D716C407C73E}"/>
              </a:ext>
            </a:extLst>
          </p:cNvPr>
          <p:cNvSpPr>
            <a:spLocks noGrp="1"/>
          </p:cNvSpPr>
          <p:nvPr>
            <p:ph idx="1"/>
          </p:nvPr>
        </p:nvSpPr>
        <p:spPr>
          <a:xfrm>
            <a:off x="1517904" y="2290011"/>
            <a:ext cx="9144000" cy="3418011"/>
          </a:xfrm>
        </p:spPr>
        <p:txBody>
          <a:bodyPr vert="horz" lIns="91440" tIns="45720" rIns="91440" bIns="45720" rtlCol="0" anchor="t">
            <a:normAutofit/>
          </a:bodyPr>
          <a:lstStyle/>
          <a:p>
            <a:pPr>
              <a:buFont typeface="Arial" panose="020B0504020202020204" pitchFamily="34" charset="0"/>
              <a:buChar char="•"/>
            </a:pPr>
            <a:r>
              <a:rPr lang="en-US" sz="2400" b="1" dirty="0">
                <a:solidFill>
                  <a:srgbClr val="202122"/>
                </a:solidFill>
                <a:latin typeface="Calibri"/>
                <a:ea typeface="+mn-lt"/>
                <a:cs typeface="+mn-lt"/>
              </a:rPr>
              <a:t>Object detection</a:t>
            </a:r>
            <a:r>
              <a:rPr lang="en-US" sz="2400" dirty="0">
                <a:solidFill>
                  <a:srgbClr val="202122"/>
                </a:solidFill>
                <a:latin typeface="Calibri"/>
                <a:ea typeface="+mn-lt"/>
                <a:cs typeface="+mn-lt"/>
              </a:rPr>
              <a:t> is a computer technology related to computer vision and image processing that deals with detecting instances of semantic objects of a certain class (such as humans, buildings, or cars) in digital images and videos.</a:t>
            </a:r>
            <a:endParaRPr lang="en-US" sz="2400" dirty="0">
              <a:solidFill>
                <a:srgbClr val="202122"/>
              </a:solidFill>
              <a:latin typeface="Avenir Next LT Pro"/>
              <a:ea typeface="Calibri"/>
              <a:cs typeface="Calibri"/>
            </a:endParaRPr>
          </a:p>
          <a:p>
            <a:pPr>
              <a:buFont typeface="Arial" panose="020B0504020202020204" pitchFamily="34" charset="0"/>
              <a:buChar char="•"/>
            </a:pPr>
            <a:r>
              <a:rPr lang="en-US" sz="2400" dirty="0">
                <a:solidFill>
                  <a:srgbClr val="202122"/>
                </a:solidFill>
                <a:latin typeface="Calibri"/>
              </a:rPr>
              <a:t>We have used </a:t>
            </a:r>
            <a:r>
              <a:rPr lang="en-US" sz="2400" b="1" dirty="0">
                <a:solidFill>
                  <a:srgbClr val="202122"/>
                </a:solidFill>
                <a:latin typeface="Calibri"/>
              </a:rPr>
              <a:t>YOLO(YOU ONLY LIVE ONCE)</a:t>
            </a:r>
            <a:r>
              <a:rPr lang="en-US" sz="2400" dirty="0">
                <a:solidFill>
                  <a:srgbClr val="202122"/>
                </a:solidFill>
                <a:latin typeface="Calibri"/>
              </a:rPr>
              <a:t> Model for Object Detection.</a:t>
            </a:r>
            <a:r>
              <a:rPr lang="en-US" sz="2400" dirty="0">
                <a:solidFill>
                  <a:srgbClr val="202122"/>
                </a:solidFill>
                <a:latin typeface="Calibri"/>
                <a:ea typeface="Calibri"/>
                <a:cs typeface="Calibri"/>
              </a:rPr>
              <a:t> The</a:t>
            </a:r>
            <a:r>
              <a:rPr lang="en-US" sz="2400" dirty="0">
                <a:solidFill>
                  <a:srgbClr val="202122"/>
                </a:solidFill>
                <a:latin typeface="Calibri"/>
                <a:ea typeface="+mn-lt"/>
                <a:cs typeface="+mn-lt"/>
              </a:rPr>
              <a:t> key feature of YOLO is its single-stage detection approach, which is designed to detect objects in real time and with high accuracy.</a:t>
            </a:r>
            <a:endParaRPr lang="en-US" dirty="0">
              <a:latin typeface="Calibri"/>
              <a:ea typeface="Calibri"/>
              <a:cs typeface="Calibri"/>
            </a:endParaRPr>
          </a:p>
          <a:p>
            <a:pPr>
              <a:buFont typeface="Arial" panose="020B0504020202020204" pitchFamily="34" charset="0"/>
              <a:buChar char="•"/>
            </a:pPr>
            <a:endParaRPr lang="en-US" dirty="0"/>
          </a:p>
        </p:txBody>
      </p:sp>
    </p:spTree>
    <p:extLst>
      <p:ext uri="{BB962C8B-B14F-4D97-AF65-F5344CB8AC3E}">
        <p14:creationId xmlns:p14="http://schemas.microsoft.com/office/powerpoint/2010/main" val="428078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1EF059-D604-6893-AAAC-D6F984C4C5E2}"/>
              </a:ext>
            </a:extLst>
          </p:cNvPr>
          <p:cNvSpPr>
            <a:spLocks noGrp="1"/>
          </p:cNvSpPr>
          <p:nvPr>
            <p:ph type="title"/>
          </p:nvPr>
        </p:nvSpPr>
        <p:spPr>
          <a:xfrm>
            <a:off x="762000" y="758953"/>
            <a:ext cx="4089779" cy="2028388"/>
          </a:xfrm>
        </p:spPr>
        <p:txBody>
          <a:bodyPr anchor="ctr">
            <a:normAutofit/>
          </a:bodyPr>
          <a:lstStyle/>
          <a:p>
            <a:r>
              <a:rPr lang="en-US" dirty="0">
                <a:latin typeface="Calibri"/>
                <a:ea typeface="Calibri"/>
                <a:cs typeface="Aharoni"/>
              </a:rPr>
              <a:t>Model Comparison In object detection</a:t>
            </a:r>
            <a:endParaRPr lang="en-US" dirty="0">
              <a:latin typeface="Calibri"/>
              <a:ea typeface="Calibri"/>
            </a:endParaRPr>
          </a:p>
        </p:txBody>
      </p:sp>
      <p:sp>
        <p:nvSpPr>
          <p:cNvPr id="3" name="Content Placeholder 2">
            <a:extLst>
              <a:ext uri="{FF2B5EF4-FFF2-40B4-BE49-F238E27FC236}">
                <a16:creationId xmlns:a16="http://schemas.microsoft.com/office/drawing/2014/main" id="{69F753C9-691B-673D-DD1F-523717EB465A}"/>
              </a:ext>
            </a:extLst>
          </p:cNvPr>
          <p:cNvSpPr>
            <a:spLocks noGrp="1"/>
          </p:cNvSpPr>
          <p:nvPr>
            <p:ph idx="1"/>
          </p:nvPr>
        </p:nvSpPr>
        <p:spPr>
          <a:xfrm>
            <a:off x="762000" y="2893326"/>
            <a:ext cx="4089779" cy="3202674"/>
          </a:xfrm>
        </p:spPr>
        <p:txBody>
          <a:bodyPr vert="horz" lIns="91440" tIns="45720" rIns="91440" bIns="45720" rtlCol="0" anchor="t">
            <a:normAutofit/>
          </a:bodyPr>
          <a:lstStyle/>
          <a:p>
            <a:pPr marL="0" indent="0">
              <a:buNone/>
            </a:pPr>
            <a:r>
              <a:rPr lang="en-US" dirty="0"/>
              <a:t> </a:t>
            </a:r>
            <a:r>
              <a:rPr lang="en-US" dirty="0">
                <a:latin typeface="Calibri"/>
                <a:ea typeface="Calibri"/>
                <a:cs typeface="Calibri"/>
              </a:rPr>
              <a:t>We have a tried different models like yolov5,yolov8n of yolo to get accurate results.</a:t>
            </a:r>
          </a:p>
          <a:p>
            <a:pPr marL="0" indent="0">
              <a:buNone/>
            </a:pPr>
            <a:endParaRPr lang="en-US" dirty="0"/>
          </a:p>
          <a:p>
            <a:pPr marL="0" indent="0">
              <a:buNone/>
            </a:pPr>
            <a:endParaRPr lang="en-US" dirty="0"/>
          </a:p>
          <a:p>
            <a:pPr marL="0" indent="0">
              <a:buNone/>
            </a:pPr>
            <a:endParaRPr lang="en-US" dirty="0"/>
          </a:p>
        </p:txBody>
      </p:sp>
      <p:graphicFrame>
        <p:nvGraphicFramePr>
          <p:cNvPr id="11" name="Table 10">
            <a:extLst>
              <a:ext uri="{FF2B5EF4-FFF2-40B4-BE49-F238E27FC236}">
                <a16:creationId xmlns:a16="http://schemas.microsoft.com/office/drawing/2014/main" id="{79C1EEEA-7A89-E49C-632D-5DEA29BD8857}"/>
              </a:ext>
            </a:extLst>
          </p:cNvPr>
          <p:cNvGraphicFramePr>
            <a:graphicFrameLocks noGrp="1"/>
          </p:cNvGraphicFramePr>
          <p:nvPr>
            <p:extLst>
              <p:ext uri="{D42A27DB-BD31-4B8C-83A1-F6EECF244321}">
                <p14:modId xmlns:p14="http://schemas.microsoft.com/office/powerpoint/2010/main" val="3968990634"/>
              </p:ext>
            </p:extLst>
          </p:nvPr>
        </p:nvGraphicFramePr>
        <p:xfrm>
          <a:off x="5204048" y="2048609"/>
          <a:ext cx="5026926" cy="3138733"/>
        </p:xfrm>
        <a:graphic>
          <a:graphicData uri="http://schemas.openxmlformats.org/drawingml/2006/table">
            <a:tbl>
              <a:tblPr firstRow="1" bandRow="1">
                <a:noFill/>
                <a:tableStyleId>{5C22544A-7EE6-4342-B048-85BDC9FD1C3A}</a:tableStyleId>
              </a:tblPr>
              <a:tblGrid>
                <a:gridCol w="1778457">
                  <a:extLst>
                    <a:ext uri="{9D8B030D-6E8A-4147-A177-3AD203B41FA5}">
                      <a16:colId xmlns:a16="http://schemas.microsoft.com/office/drawing/2014/main" val="3175273183"/>
                    </a:ext>
                  </a:extLst>
                </a:gridCol>
                <a:gridCol w="1168825">
                  <a:extLst>
                    <a:ext uri="{9D8B030D-6E8A-4147-A177-3AD203B41FA5}">
                      <a16:colId xmlns:a16="http://schemas.microsoft.com/office/drawing/2014/main" val="4180071560"/>
                    </a:ext>
                  </a:extLst>
                </a:gridCol>
                <a:gridCol w="2079644">
                  <a:extLst>
                    <a:ext uri="{9D8B030D-6E8A-4147-A177-3AD203B41FA5}">
                      <a16:colId xmlns:a16="http://schemas.microsoft.com/office/drawing/2014/main" val="1814329382"/>
                    </a:ext>
                  </a:extLst>
                </a:gridCol>
              </a:tblGrid>
              <a:tr h="724591">
                <a:tc>
                  <a:txBody>
                    <a:bodyPr/>
                    <a:lstStyle/>
                    <a:p>
                      <a:pPr fontAlgn="auto"/>
                      <a:endParaRPr lang="en-US" sz="1800" b="0" cap="none" spc="0">
                        <a:solidFill>
                          <a:schemeClr val="tx1"/>
                        </a:solidFill>
                        <a:effectLst/>
                        <a:latin typeface="Avenir Next LT Pro" panose="020B0504020202020204" pitchFamily="34" charset="0"/>
                      </a:endParaRPr>
                    </a:p>
                    <a:p>
                      <a:pPr algn="ctr" fontAlgn="base"/>
                      <a:r>
                        <a:rPr lang="en-US" sz="1800" b="0" cap="none" spc="0">
                          <a:solidFill>
                            <a:schemeClr val="tx1"/>
                          </a:solidFill>
                          <a:effectLst/>
                          <a:latin typeface="Times New Roman" panose="02020603050405020304" pitchFamily="18" charset="0"/>
                        </a:rPr>
                        <a:t>Model Name </a:t>
                      </a:r>
                      <a:endParaRPr lang="en-US" sz="1800" b="0" cap="none" spc="0">
                        <a:solidFill>
                          <a:schemeClr val="tx1"/>
                        </a:solidFill>
                        <a:effectLst/>
                      </a:endParaRPr>
                    </a:p>
                  </a:txBody>
                  <a:tcPr marL="0" marR="76204" marT="20902" marB="104508" anchor="b">
                    <a:lnL w="12700" cmpd="sng">
                      <a:noFill/>
                    </a:lnL>
                    <a:lnR w="12700" cmpd="sng">
                      <a:noFill/>
                    </a:lnR>
                    <a:lnT w="9525" cap="flat" cmpd="sng" algn="ctr">
                      <a:noFill/>
                      <a:prstDash val="solid"/>
                    </a:lnT>
                    <a:lnB w="38100" cmpd="sng">
                      <a:noFill/>
                    </a:lnB>
                    <a:noFill/>
                  </a:tcPr>
                </a:tc>
                <a:tc>
                  <a:txBody>
                    <a:bodyPr/>
                    <a:lstStyle/>
                    <a:p>
                      <a:pPr algn="ctr" fontAlgn="auto"/>
                      <a:endParaRPr lang="en-US" sz="1800" b="0" cap="none" spc="0">
                        <a:solidFill>
                          <a:schemeClr val="tx1"/>
                        </a:solidFill>
                        <a:effectLst/>
                        <a:latin typeface="Avenir Next LT Pro" panose="020B0504020202020204" pitchFamily="34" charset="0"/>
                      </a:endParaRPr>
                    </a:p>
                    <a:p>
                      <a:pPr algn="ctr" fontAlgn="base"/>
                      <a:r>
                        <a:rPr lang="en-US" sz="1800" b="0" cap="none" spc="0">
                          <a:solidFill>
                            <a:schemeClr val="tx1"/>
                          </a:solidFill>
                          <a:effectLst/>
                          <a:latin typeface="Times New Roman" panose="02020603050405020304" pitchFamily="18" charset="0"/>
                        </a:rPr>
                        <a:t>Accuracy </a:t>
                      </a:r>
                      <a:endParaRPr lang="en-US" sz="1800" b="0" cap="none" spc="0">
                        <a:solidFill>
                          <a:schemeClr val="tx1"/>
                        </a:solidFill>
                        <a:effectLst/>
                      </a:endParaRPr>
                    </a:p>
                  </a:txBody>
                  <a:tcPr marL="0" marR="76204" marT="20902" marB="104508" anchor="b">
                    <a:lnL w="12700" cmpd="sng">
                      <a:noFill/>
                    </a:lnL>
                    <a:lnR w="12700" cmpd="sng">
                      <a:noFill/>
                    </a:lnR>
                    <a:lnT w="9525" cap="flat" cmpd="sng" algn="ctr">
                      <a:noFill/>
                      <a:prstDash val="solid"/>
                    </a:lnT>
                    <a:lnB w="38100" cmpd="sng">
                      <a:noFill/>
                    </a:lnB>
                    <a:noFill/>
                  </a:tcPr>
                </a:tc>
                <a:tc>
                  <a:txBody>
                    <a:bodyPr/>
                    <a:lstStyle/>
                    <a:p>
                      <a:pPr algn="ctr" fontAlgn="auto"/>
                      <a:endParaRPr lang="en-US" sz="1800" b="0" cap="none" spc="0">
                        <a:solidFill>
                          <a:schemeClr val="tx1"/>
                        </a:solidFill>
                        <a:effectLst/>
                        <a:latin typeface="Avenir Next LT Pro" panose="020B0504020202020204" pitchFamily="34" charset="0"/>
                      </a:endParaRPr>
                    </a:p>
                    <a:p>
                      <a:pPr algn="ctr" fontAlgn="base"/>
                      <a:r>
                        <a:rPr lang="en-US" sz="1800" b="0" cap="none" spc="0">
                          <a:solidFill>
                            <a:schemeClr val="tx1"/>
                          </a:solidFill>
                          <a:effectLst/>
                          <a:latin typeface="Times New Roman" panose="02020603050405020304" pitchFamily="18" charset="0"/>
                        </a:rPr>
                        <a:t>Performance </a:t>
                      </a:r>
                      <a:endParaRPr lang="en-US" sz="1800" b="0" cap="none" spc="0">
                        <a:solidFill>
                          <a:schemeClr val="tx1"/>
                        </a:solidFill>
                        <a:effectLst/>
                      </a:endParaRPr>
                    </a:p>
                  </a:txBody>
                  <a:tcPr marL="0" marR="76204" marT="20902" marB="10450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778821097"/>
                  </a:ext>
                </a:extLst>
              </a:tr>
              <a:tr h="804714">
                <a:tc>
                  <a:txBody>
                    <a:bodyPr/>
                    <a:lstStyle/>
                    <a:p>
                      <a:pPr fontAlgn="auto"/>
                      <a:endParaRPr lang="en-US" sz="1400" cap="none" spc="0">
                        <a:solidFill>
                          <a:schemeClr val="tx1"/>
                        </a:solidFill>
                        <a:effectLst/>
                        <a:latin typeface="Avenir Next LT Pro" panose="020B0504020202020204" pitchFamily="34" charset="0"/>
                      </a:endParaRPr>
                    </a:p>
                    <a:p>
                      <a:pPr algn="just" fontAlgn="base"/>
                      <a:r>
                        <a:rPr lang="en-US" sz="1400" cap="none" spc="0">
                          <a:solidFill>
                            <a:schemeClr val="tx1"/>
                          </a:solidFill>
                          <a:effectLst/>
                          <a:latin typeface="Times New Roman" panose="02020603050405020304" pitchFamily="18" charset="0"/>
                        </a:rPr>
                        <a:t>InseceptionResNetV2 </a:t>
                      </a:r>
                      <a:endParaRPr lang="en-US" sz="1400" cap="none" spc="0">
                        <a:solidFill>
                          <a:schemeClr val="tx1"/>
                        </a:solidFill>
                        <a:effectLst/>
                      </a:endParaRPr>
                    </a:p>
                  </a:txBody>
                  <a:tcPr marL="0" marR="76204" marT="31352" marB="104508">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fontAlgn="auto"/>
                      <a:endParaRPr lang="en-US" sz="1400" cap="none" spc="0">
                        <a:solidFill>
                          <a:schemeClr val="tx1"/>
                        </a:solidFill>
                        <a:effectLst/>
                        <a:latin typeface="Avenir Next LT Pro" panose="020B0504020202020204" pitchFamily="34" charset="0"/>
                      </a:endParaRPr>
                    </a:p>
                    <a:p>
                      <a:pPr algn="ctr" fontAlgn="base"/>
                      <a:r>
                        <a:rPr lang="en-US" sz="1400" cap="none" spc="0">
                          <a:solidFill>
                            <a:schemeClr val="tx1"/>
                          </a:solidFill>
                          <a:effectLst/>
                          <a:latin typeface="Times New Roman" panose="02020603050405020304" pitchFamily="18" charset="0"/>
                        </a:rPr>
                        <a:t>90.84% </a:t>
                      </a:r>
                      <a:endParaRPr lang="en-US" sz="1400" cap="none" spc="0">
                        <a:solidFill>
                          <a:schemeClr val="tx1"/>
                        </a:solidFill>
                        <a:effectLst/>
                      </a:endParaRPr>
                    </a:p>
                  </a:txBody>
                  <a:tcPr marL="0" marR="76204" marT="31352" marB="104508">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fontAlgn="auto"/>
                      <a:endParaRPr lang="en-US" sz="1400" cap="none" spc="0">
                        <a:solidFill>
                          <a:schemeClr val="tx1"/>
                        </a:solidFill>
                        <a:effectLst/>
                        <a:latin typeface="Avenir Next LT Pro" panose="020B0504020202020204" pitchFamily="34" charset="0"/>
                      </a:endParaRPr>
                    </a:p>
                    <a:p>
                      <a:pPr algn="just" fontAlgn="base"/>
                      <a:r>
                        <a:rPr lang="en-US" sz="1400" cap="none" spc="0">
                          <a:solidFill>
                            <a:schemeClr val="tx1"/>
                          </a:solidFill>
                          <a:effectLst/>
                          <a:latin typeface="Times New Roman" panose="02020603050405020304" pitchFamily="18" charset="0"/>
                        </a:rPr>
                        <a:t>Precision Low /Slow Process speed </a:t>
                      </a:r>
                      <a:endParaRPr lang="en-US" sz="1400" cap="none" spc="0">
                        <a:solidFill>
                          <a:schemeClr val="tx1"/>
                        </a:solidFill>
                        <a:effectLst/>
                      </a:endParaRPr>
                    </a:p>
                  </a:txBody>
                  <a:tcPr marL="0" marR="76204" marT="31352" marB="104508">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779060573"/>
                  </a:ext>
                </a:extLst>
              </a:tr>
              <a:tr h="804714">
                <a:tc>
                  <a:txBody>
                    <a:bodyPr/>
                    <a:lstStyle/>
                    <a:p>
                      <a:pPr fontAlgn="auto"/>
                      <a:endParaRPr lang="en-US" sz="1400" cap="none" spc="0">
                        <a:solidFill>
                          <a:schemeClr val="tx1"/>
                        </a:solidFill>
                        <a:effectLst/>
                        <a:latin typeface="Avenir Next LT Pro" panose="020B0504020202020204" pitchFamily="34" charset="0"/>
                      </a:endParaRPr>
                    </a:p>
                    <a:p>
                      <a:pPr algn="just" fontAlgn="base"/>
                      <a:r>
                        <a:rPr lang="en-US" sz="1400" cap="none" spc="0">
                          <a:solidFill>
                            <a:schemeClr val="tx1"/>
                          </a:solidFill>
                          <a:effectLst/>
                          <a:latin typeface="Times New Roman" panose="02020603050405020304" pitchFamily="18" charset="0"/>
                        </a:rPr>
                        <a:t>YOLO-V5 </a:t>
                      </a:r>
                      <a:endParaRPr lang="en-US" sz="1400" cap="none" spc="0">
                        <a:solidFill>
                          <a:schemeClr val="tx1"/>
                        </a:solidFill>
                        <a:effectLst/>
                      </a:endParaRPr>
                    </a:p>
                  </a:txBody>
                  <a:tcPr marL="0" marR="76204" marT="31352" marB="10450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auto"/>
                      <a:endParaRPr lang="en-US" sz="1400" cap="none" spc="0">
                        <a:solidFill>
                          <a:schemeClr val="tx1"/>
                        </a:solidFill>
                        <a:effectLst/>
                        <a:latin typeface="Avenir Next LT Pro" panose="020B0504020202020204" pitchFamily="34" charset="0"/>
                      </a:endParaRPr>
                    </a:p>
                    <a:p>
                      <a:pPr algn="ctr" fontAlgn="base"/>
                      <a:r>
                        <a:rPr lang="en-US" sz="1400" cap="none" spc="0">
                          <a:solidFill>
                            <a:schemeClr val="tx1"/>
                          </a:solidFill>
                          <a:effectLst/>
                          <a:latin typeface="Times New Roman" panose="02020603050405020304" pitchFamily="18" charset="0"/>
                        </a:rPr>
                        <a:t>93.7% </a:t>
                      </a:r>
                      <a:endParaRPr lang="en-US" sz="1400" cap="none" spc="0">
                        <a:solidFill>
                          <a:schemeClr val="tx1"/>
                        </a:solidFill>
                        <a:effectLst/>
                      </a:endParaRPr>
                    </a:p>
                  </a:txBody>
                  <a:tcPr marL="0" marR="76204" marT="31352" marB="10450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fontAlgn="auto"/>
                      <a:endParaRPr lang="en-US" sz="1400" cap="none" spc="0">
                        <a:solidFill>
                          <a:schemeClr val="tx1"/>
                        </a:solidFill>
                        <a:effectLst/>
                        <a:latin typeface="Avenir Next LT Pro" panose="020B0504020202020204" pitchFamily="34" charset="0"/>
                      </a:endParaRPr>
                    </a:p>
                    <a:p>
                      <a:pPr algn="just" fontAlgn="base"/>
                      <a:r>
                        <a:rPr lang="en-US" sz="1400" cap="none" spc="0">
                          <a:solidFill>
                            <a:schemeClr val="tx1"/>
                          </a:solidFill>
                          <a:effectLst/>
                          <a:latin typeface="Times New Roman" panose="02020603050405020304" pitchFamily="18" charset="0"/>
                        </a:rPr>
                        <a:t>Precision High/Fast Process speed </a:t>
                      </a:r>
                      <a:endParaRPr lang="en-US" sz="1400" cap="none" spc="0">
                        <a:solidFill>
                          <a:schemeClr val="tx1"/>
                        </a:solidFill>
                        <a:effectLst/>
                      </a:endParaRPr>
                    </a:p>
                  </a:txBody>
                  <a:tcPr marL="0" marR="76204" marT="31352" marB="10450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85054749"/>
                  </a:ext>
                </a:extLst>
              </a:tr>
              <a:tr h="804714">
                <a:tc>
                  <a:txBody>
                    <a:bodyPr/>
                    <a:lstStyle/>
                    <a:p>
                      <a:pPr fontAlgn="auto"/>
                      <a:endParaRPr lang="en-US" sz="1400" cap="none" spc="0">
                        <a:solidFill>
                          <a:schemeClr val="tx1"/>
                        </a:solidFill>
                        <a:effectLst/>
                        <a:latin typeface="Avenir Next LT Pro" panose="020B0504020202020204" pitchFamily="34" charset="0"/>
                      </a:endParaRPr>
                    </a:p>
                    <a:p>
                      <a:pPr algn="just" fontAlgn="base"/>
                      <a:r>
                        <a:rPr lang="en-US" sz="1400" b="1" cap="none" spc="0">
                          <a:solidFill>
                            <a:schemeClr val="tx1"/>
                          </a:solidFill>
                          <a:effectLst/>
                          <a:latin typeface="Times New Roman" panose="02020603050405020304" pitchFamily="18" charset="0"/>
                        </a:rPr>
                        <a:t>YOLO-V8</a:t>
                      </a:r>
                      <a:r>
                        <a:rPr lang="en-US" sz="1400" cap="none" spc="0">
                          <a:solidFill>
                            <a:schemeClr val="tx1"/>
                          </a:solidFill>
                          <a:effectLst/>
                          <a:latin typeface="Times New Roman" panose="02020603050405020304" pitchFamily="18" charset="0"/>
                        </a:rPr>
                        <a:t> </a:t>
                      </a:r>
                      <a:endParaRPr lang="en-US" sz="1400" cap="none" spc="0">
                        <a:solidFill>
                          <a:schemeClr val="tx1"/>
                        </a:solidFill>
                        <a:effectLst/>
                      </a:endParaRPr>
                    </a:p>
                  </a:txBody>
                  <a:tcPr marL="0" marR="76204" marT="31352" marB="104508">
                    <a:lnL w="12700" cmpd="sng">
                      <a:noFill/>
                      <a:prstDash val="solid"/>
                    </a:lnL>
                    <a:lnR w="12700" cmpd="sng">
                      <a:noFill/>
                      <a:prstDash val="solid"/>
                    </a:lnR>
                    <a:lnT w="12700" cmpd="sng">
                      <a:noFill/>
                      <a:prstDash val="solid"/>
                    </a:lnT>
                    <a:lnB w="12700" cmpd="sng">
                      <a:noFill/>
                      <a:prstDash val="solid"/>
                    </a:lnB>
                    <a:noFill/>
                  </a:tcPr>
                </a:tc>
                <a:tc>
                  <a:txBody>
                    <a:bodyPr/>
                    <a:lstStyle/>
                    <a:p>
                      <a:pPr fontAlgn="auto"/>
                      <a:endParaRPr lang="en-US" sz="1400" cap="none" spc="0">
                        <a:solidFill>
                          <a:schemeClr val="tx1"/>
                        </a:solidFill>
                        <a:effectLst/>
                        <a:latin typeface="Avenir Next LT Pro" panose="020B0504020202020204" pitchFamily="34" charset="0"/>
                      </a:endParaRPr>
                    </a:p>
                    <a:p>
                      <a:pPr algn="ctr" fontAlgn="base"/>
                      <a:r>
                        <a:rPr lang="en-US" sz="1400" b="1" cap="none" spc="0">
                          <a:solidFill>
                            <a:schemeClr val="tx1"/>
                          </a:solidFill>
                          <a:effectLst/>
                          <a:latin typeface="Times New Roman" panose="02020603050405020304" pitchFamily="18" charset="0"/>
                        </a:rPr>
                        <a:t>95.6%</a:t>
                      </a:r>
                      <a:r>
                        <a:rPr lang="en-US" sz="1400" cap="none" spc="0">
                          <a:solidFill>
                            <a:schemeClr val="tx1"/>
                          </a:solidFill>
                          <a:effectLst/>
                          <a:latin typeface="Times New Roman" panose="02020603050405020304" pitchFamily="18" charset="0"/>
                        </a:rPr>
                        <a:t> </a:t>
                      </a:r>
                      <a:endParaRPr lang="en-US" sz="1400" cap="none" spc="0">
                        <a:solidFill>
                          <a:schemeClr val="tx1"/>
                        </a:solidFill>
                        <a:effectLst/>
                      </a:endParaRPr>
                    </a:p>
                  </a:txBody>
                  <a:tcPr marL="0" marR="76204" marT="31352" marB="104508">
                    <a:lnL w="12700" cmpd="sng">
                      <a:noFill/>
                      <a:prstDash val="solid"/>
                    </a:lnL>
                    <a:lnR w="12700" cmpd="sng">
                      <a:noFill/>
                      <a:prstDash val="solid"/>
                    </a:lnR>
                    <a:lnT w="12700" cmpd="sng">
                      <a:noFill/>
                      <a:prstDash val="solid"/>
                    </a:lnT>
                    <a:lnB w="12700" cmpd="sng">
                      <a:noFill/>
                      <a:prstDash val="solid"/>
                    </a:lnB>
                    <a:noFill/>
                  </a:tcPr>
                </a:tc>
                <a:tc>
                  <a:txBody>
                    <a:bodyPr/>
                    <a:lstStyle/>
                    <a:p>
                      <a:pPr fontAlgn="auto"/>
                      <a:endParaRPr lang="en-US" sz="1400" cap="none" spc="0">
                        <a:solidFill>
                          <a:schemeClr val="tx1"/>
                        </a:solidFill>
                        <a:effectLst/>
                        <a:latin typeface="Avenir Next LT Pro" panose="020B0504020202020204" pitchFamily="34" charset="0"/>
                      </a:endParaRPr>
                    </a:p>
                    <a:p>
                      <a:pPr fontAlgn="base"/>
                      <a:r>
                        <a:rPr lang="en-US" sz="1400" b="1" cap="none" spc="0">
                          <a:solidFill>
                            <a:schemeClr val="tx1"/>
                          </a:solidFill>
                          <a:effectLst/>
                          <a:latin typeface="Times New Roman" panose="02020603050405020304" pitchFamily="18" charset="0"/>
                        </a:rPr>
                        <a:t>Precision High/Fast Process speed</a:t>
                      </a:r>
                      <a:r>
                        <a:rPr lang="en-US" sz="1400" cap="none" spc="0">
                          <a:solidFill>
                            <a:schemeClr val="tx1"/>
                          </a:solidFill>
                          <a:effectLst/>
                          <a:latin typeface="Times New Roman" panose="02020603050405020304" pitchFamily="18" charset="0"/>
                        </a:rPr>
                        <a:t> </a:t>
                      </a:r>
                      <a:endParaRPr lang="en-US" sz="1400" cap="none" spc="0">
                        <a:solidFill>
                          <a:schemeClr val="tx1"/>
                        </a:solidFill>
                        <a:effectLst/>
                      </a:endParaRPr>
                    </a:p>
                  </a:txBody>
                  <a:tcPr marL="0" marR="76204" marT="31352" marB="10450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17293348"/>
                  </a:ext>
                </a:extLst>
              </a:tr>
            </a:tbl>
          </a:graphicData>
        </a:graphic>
      </p:graphicFrame>
    </p:spTree>
    <p:extLst>
      <p:ext uri="{BB962C8B-B14F-4D97-AF65-F5344CB8AC3E}">
        <p14:creationId xmlns:p14="http://schemas.microsoft.com/office/powerpoint/2010/main" val="389166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5C0B-EE7A-BD46-B3DB-4D291138B7EF}"/>
              </a:ext>
            </a:extLst>
          </p:cNvPr>
          <p:cNvSpPr>
            <a:spLocks noGrp="1"/>
          </p:cNvSpPr>
          <p:nvPr>
            <p:ph type="title"/>
          </p:nvPr>
        </p:nvSpPr>
        <p:spPr/>
        <p:txBody>
          <a:bodyPr>
            <a:noAutofit/>
          </a:bodyPr>
          <a:lstStyle/>
          <a:p>
            <a:r>
              <a:rPr lang="en-US" sz="4400" dirty="0">
                <a:latin typeface="Calibri"/>
                <a:ea typeface="Calibri"/>
                <a:cs typeface="Times New Roman"/>
              </a:rPr>
              <a:t>Model comparison and Results</a:t>
            </a:r>
          </a:p>
        </p:txBody>
      </p:sp>
      <p:pic>
        <p:nvPicPr>
          <p:cNvPr id="4" name="Content Placeholder 3">
            <a:extLst>
              <a:ext uri="{FF2B5EF4-FFF2-40B4-BE49-F238E27FC236}">
                <a16:creationId xmlns:a16="http://schemas.microsoft.com/office/drawing/2014/main" id="{4AD25259-E4EC-44BE-1A22-8FAD71367F21}"/>
              </a:ext>
            </a:extLst>
          </p:cNvPr>
          <p:cNvPicPr>
            <a:picLocks noGrp="1" noChangeAspect="1"/>
          </p:cNvPicPr>
          <p:nvPr>
            <p:ph idx="1"/>
          </p:nvPr>
        </p:nvPicPr>
        <p:blipFill>
          <a:blip r:embed="rId2"/>
          <a:stretch>
            <a:fillRect/>
          </a:stretch>
        </p:blipFill>
        <p:spPr>
          <a:xfrm>
            <a:off x="1380912" y="3105833"/>
            <a:ext cx="3691778" cy="2612652"/>
          </a:xfrm>
        </p:spPr>
      </p:pic>
      <p:pic>
        <p:nvPicPr>
          <p:cNvPr id="5" name="Picture 4" descr="A collage of images of cars&#10;&#10;Description automatically generated">
            <a:extLst>
              <a:ext uri="{FF2B5EF4-FFF2-40B4-BE49-F238E27FC236}">
                <a16:creationId xmlns:a16="http://schemas.microsoft.com/office/drawing/2014/main" id="{65CE6CB2-C75F-5F67-2DD7-9251D80C2EB1}"/>
              </a:ext>
            </a:extLst>
          </p:cNvPr>
          <p:cNvPicPr>
            <a:picLocks noChangeAspect="1"/>
          </p:cNvPicPr>
          <p:nvPr/>
        </p:nvPicPr>
        <p:blipFill>
          <a:blip r:embed="rId3"/>
          <a:stretch>
            <a:fillRect/>
          </a:stretch>
        </p:blipFill>
        <p:spPr>
          <a:xfrm>
            <a:off x="5783636" y="2986088"/>
            <a:ext cx="5196729" cy="2656355"/>
          </a:xfrm>
          <a:prstGeom prst="rect">
            <a:avLst/>
          </a:prstGeom>
        </p:spPr>
      </p:pic>
    </p:spTree>
    <p:extLst>
      <p:ext uri="{BB962C8B-B14F-4D97-AF65-F5344CB8AC3E}">
        <p14:creationId xmlns:p14="http://schemas.microsoft.com/office/powerpoint/2010/main" val="63761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41AB-2C8D-0D25-91F4-4E04E166C684}"/>
              </a:ext>
            </a:extLst>
          </p:cNvPr>
          <p:cNvSpPr>
            <a:spLocks noGrp="1"/>
          </p:cNvSpPr>
          <p:nvPr>
            <p:ph type="title"/>
          </p:nvPr>
        </p:nvSpPr>
        <p:spPr/>
        <p:txBody>
          <a:bodyPr/>
          <a:lstStyle/>
          <a:p>
            <a:r>
              <a:rPr lang="en-US" dirty="0">
                <a:latin typeface="Calibri"/>
                <a:ea typeface="Calibri"/>
                <a:cs typeface="Aharoni"/>
              </a:rPr>
              <a:t>Optical Character Recognition</a:t>
            </a:r>
            <a:endParaRPr lang="en-US" dirty="0">
              <a:latin typeface="Calibri"/>
              <a:ea typeface="Calibri"/>
            </a:endParaRPr>
          </a:p>
        </p:txBody>
      </p:sp>
      <p:sp>
        <p:nvSpPr>
          <p:cNvPr id="3" name="Content Placeholder 2">
            <a:extLst>
              <a:ext uri="{FF2B5EF4-FFF2-40B4-BE49-F238E27FC236}">
                <a16:creationId xmlns:a16="http://schemas.microsoft.com/office/drawing/2014/main" id="{14E88A5C-B8A6-854A-38D8-9DA6DDE9F988}"/>
              </a:ext>
            </a:extLst>
          </p:cNvPr>
          <p:cNvSpPr>
            <a:spLocks noGrp="1"/>
          </p:cNvSpPr>
          <p:nvPr>
            <p:ph idx="1"/>
          </p:nvPr>
        </p:nvSpPr>
        <p:spPr>
          <a:xfrm>
            <a:off x="1517904" y="2415746"/>
            <a:ext cx="9144000" cy="3209627"/>
          </a:xfrm>
        </p:spPr>
        <p:txBody>
          <a:bodyPr vert="horz" lIns="91440" tIns="45720" rIns="91440" bIns="45720" rtlCol="0" anchor="t">
            <a:normAutofit/>
          </a:bodyPr>
          <a:lstStyle/>
          <a:p>
            <a:pPr marL="0" indent="0">
              <a:buNone/>
            </a:pPr>
            <a:r>
              <a:rPr lang="en-US" dirty="0">
                <a:latin typeface="Calibri"/>
                <a:ea typeface="+mn-lt"/>
                <a:cs typeface="+mn-lt"/>
              </a:rPr>
              <a:t>OCR is often used to extract text information from images or regions of interest </a:t>
            </a:r>
            <a:r>
              <a:rPr lang="en-US" err="1">
                <a:latin typeface="Calibri"/>
                <a:ea typeface="+mn-lt"/>
                <a:cs typeface="+mn-lt"/>
              </a:rPr>
              <a:t>indentified</a:t>
            </a:r>
            <a:r>
              <a:rPr lang="en-US" dirty="0">
                <a:latin typeface="Calibri"/>
                <a:ea typeface="+mn-lt"/>
                <a:cs typeface="+mn-lt"/>
              </a:rPr>
              <a:t> by the </a:t>
            </a:r>
            <a:r>
              <a:rPr lang="en-US" err="1">
                <a:latin typeface="Calibri"/>
                <a:ea typeface="+mn-lt"/>
                <a:cs typeface="+mn-lt"/>
              </a:rPr>
              <a:t>objectdetection</a:t>
            </a:r>
            <a:r>
              <a:rPr lang="en-US" dirty="0">
                <a:latin typeface="Calibri"/>
                <a:ea typeface="+mn-lt"/>
                <a:cs typeface="+mn-lt"/>
              </a:rPr>
              <a:t> </a:t>
            </a:r>
            <a:r>
              <a:rPr lang="en-US" err="1">
                <a:latin typeface="Calibri"/>
                <a:ea typeface="+mn-lt"/>
                <a:cs typeface="+mn-lt"/>
              </a:rPr>
              <a:t>model.</a:t>
            </a:r>
            <a:r>
              <a:rPr lang="en-US" err="1">
                <a:latin typeface="Calibri"/>
                <a:ea typeface="Calibri"/>
                <a:cs typeface="Calibri"/>
              </a:rPr>
              <a:t>For</a:t>
            </a:r>
            <a:r>
              <a:rPr lang="en-US" dirty="0">
                <a:latin typeface="Calibri"/>
                <a:ea typeface="Calibri"/>
                <a:cs typeface="Calibri"/>
              </a:rPr>
              <a:t> OCR we have tried different types of  OCR:</a:t>
            </a:r>
            <a:endParaRPr lang="en-US">
              <a:latin typeface="Calibri"/>
              <a:ea typeface="Calibri"/>
              <a:cs typeface="Calibri"/>
            </a:endParaRPr>
          </a:p>
          <a:p>
            <a:pPr>
              <a:buFont typeface="Wingdings" panose="020B0504020202020204" pitchFamily="34" charset="0"/>
              <a:buChar char="Ø"/>
            </a:pPr>
            <a:r>
              <a:rPr lang="en-US" err="1">
                <a:latin typeface="Calibri"/>
                <a:ea typeface="Calibri"/>
                <a:cs typeface="Calibri"/>
              </a:rPr>
              <a:t>Pytessract</a:t>
            </a:r>
            <a:r>
              <a:rPr lang="en-US" dirty="0">
                <a:latin typeface="Calibri"/>
                <a:ea typeface="Calibri"/>
                <a:cs typeface="Calibri"/>
              </a:rPr>
              <a:t> OCR</a:t>
            </a:r>
          </a:p>
          <a:p>
            <a:pPr>
              <a:buFont typeface="Wingdings" panose="020B0504020202020204" pitchFamily="34" charset="0"/>
              <a:buChar char="Ø"/>
            </a:pPr>
            <a:r>
              <a:rPr lang="en-US" dirty="0">
                <a:latin typeface="Calibri"/>
                <a:ea typeface="Calibri"/>
                <a:cs typeface="Calibri"/>
              </a:rPr>
              <a:t> Easy OC</a:t>
            </a:r>
            <a:r>
              <a:rPr lang="en-US" dirty="0"/>
              <a:t>R</a:t>
            </a:r>
          </a:p>
        </p:txBody>
      </p:sp>
    </p:spTree>
    <p:extLst>
      <p:ext uri="{BB962C8B-B14F-4D97-AF65-F5344CB8AC3E}">
        <p14:creationId xmlns:p14="http://schemas.microsoft.com/office/powerpoint/2010/main" val="288961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728-468B-72E8-E3BD-D69011218564}"/>
              </a:ext>
            </a:extLst>
          </p:cNvPr>
          <p:cNvSpPr>
            <a:spLocks noGrp="1"/>
          </p:cNvSpPr>
          <p:nvPr>
            <p:ph type="title"/>
          </p:nvPr>
        </p:nvSpPr>
        <p:spPr>
          <a:xfrm>
            <a:off x="1517904" y="956431"/>
            <a:ext cx="9144000" cy="712510"/>
          </a:xfrm>
        </p:spPr>
        <p:txBody>
          <a:bodyPr/>
          <a:lstStyle/>
          <a:p>
            <a:r>
              <a:rPr lang="en-US" dirty="0">
                <a:latin typeface="Calibri"/>
                <a:ea typeface="Calibri"/>
                <a:cs typeface="Aharoni"/>
              </a:rPr>
              <a:t>PYTESSRACT OCR</a:t>
            </a:r>
            <a:endParaRPr lang="en-US" dirty="0">
              <a:latin typeface="Calibri"/>
              <a:ea typeface="Calibri"/>
            </a:endParaRPr>
          </a:p>
        </p:txBody>
      </p:sp>
      <p:sp>
        <p:nvSpPr>
          <p:cNvPr id="3" name="Content Placeholder 2">
            <a:extLst>
              <a:ext uri="{FF2B5EF4-FFF2-40B4-BE49-F238E27FC236}">
                <a16:creationId xmlns:a16="http://schemas.microsoft.com/office/drawing/2014/main" id="{378B6316-1D8E-0977-D9E4-50DCF429175C}"/>
              </a:ext>
            </a:extLst>
          </p:cNvPr>
          <p:cNvSpPr>
            <a:spLocks noGrp="1"/>
          </p:cNvSpPr>
          <p:nvPr>
            <p:ph idx="1"/>
          </p:nvPr>
        </p:nvSpPr>
        <p:spPr>
          <a:xfrm>
            <a:off x="1517904" y="1668380"/>
            <a:ext cx="9144000" cy="4430668"/>
          </a:xfrm>
        </p:spPr>
        <p:txBody>
          <a:bodyPr vert="horz" lIns="91440" tIns="45720" rIns="91440" bIns="45720" rtlCol="0" anchor="t">
            <a:normAutofit fontScale="92500"/>
          </a:bodyPr>
          <a:lstStyle/>
          <a:p>
            <a:pPr>
              <a:buFont typeface="Arial" panose="020B0504020202020204" pitchFamily="34" charset="0"/>
              <a:buChar char="•"/>
            </a:pPr>
            <a:r>
              <a:rPr lang="en-US" sz="2400" dirty="0">
                <a:solidFill>
                  <a:srgbClr val="464646"/>
                </a:solidFill>
                <a:latin typeface="Calibri"/>
                <a:ea typeface="+mn-lt"/>
                <a:cs typeface="+mn-lt"/>
              </a:rPr>
              <a:t>Python-tesseract is a wrapper for Google's </a:t>
            </a:r>
            <a:r>
              <a:rPr lang="en-US" sz="2400" err="1">
                <a:solidFill>
                  <a:srgbClr val="464646"/>
                </a:solidFill>
                <a:latin typeface="Calibri"/>
                <a:ea typeface="+mn-lt"/>
                <a:cs typeface="+mn-lt"/>
              </a:rPr>
              <a:t>tessract</a:t>
            </a:r>
            <a:r>
              <a:rPr lang="en-US" sz="2400" dirty="0">
                <a:solidFill>
                  <a:srgbClr val="464646"/>
                </a:solidFill>
                <a:latin typeface="Calibri"/>
                <a:ea typeface="+mn-lt"/>
                <a:cs typeface="+mn-lt"/>
              </a:rPr>
              <a:t> OCR Engine. </a:t>
            </a:r>
            <a:r>
              <a:rPr lang="en-IN" sz="2400" i="1" dirty="0">
                <a:solidFill>
                  <a:srgbClr val="000000"/>
                </a:solidFill>
                <a:latin typeface="Calibri"/>
                <a:ea typeface="+mn-lt"/>
                <a:cs typeface="Times New Roman"/>
              </a:rPr>
              <a:t>In Tesseract OCR, the options --</a:t>
            </a:r>
            <a:r>
              <a:rPr lang="en-IN" sz="2400" i="1" err="1">
                <a:solidFill>
                  <a:srgbClr val="000000"/>
                </a:solidFill>
                <a:latin typeface="Calibri"/>
                <a:ea typeface="+mn-lt"/>
                <a:cs typeface="Times New Roman"/>
              </a:rPr>
              <a:t>oem</a:t>
            </a:r>
            <a:r>
              <a:rPr lang="en-IN" sz="2400" i="1" dirty="0">
                <a:solidFill>
                  <a:srgbClr val="000000"/>
                </a:solidFill>
                <a:latin typeface="Calibri"/>
                <a:ea typeface="+mn-lt"/>
                <a:cs typeface="Times New Roman"/>
              </a:rPr>
              <a:t> and --</a:t>
            </a:r>
            <a:r>
              <a:rPr lang="en-IN" sz="2400" i="1" err="1">
                <a:solidFill>
                  <a:srgbClr val="000000"/>
                </a:solidFill>
                <a:latin typeface="Calibri"/>
                <a:ea typeface="+mn-lt"/>
                <a:cs typeface="Times New Roman"/>
              </a:rPr>
              <a:t>psm</a:t>
            </a:r>
            <a:r>
              <a:rPr lang="en-IN" sz="2400" i="1" dirty="0">
                <a:solidFill>
                  <a:srgbClr val="000000"/>
                </a:solidFill>
                <a:latin typeface="Calibri"/>
                <a:ea typeface="+mn-lt"/>
                <a:cs typeface="Times New Roman"/>
              </a:rPr>
              <a:t> are used to specify the OCR Engine Mode (OEM) and Page Segmentation Mode (PSM), respectively.</a:t>
            </a:r>
            <a:endParaRPr lang="en-US" sz="2400" dirty="0">
              <a:solidFill>
                <a:srgbClr val="464646"/>
              </a:solidFill>
              <a:latin typeface="Calibri"/>
              <a:ea typeface="Calibri"/>
              <a:cs typeface="Calibri"/>
            </a:endParaRPr>
          </a:p>
          <a:p>
            <a:pPr>
              <a:buFont typeface="Arial" panose="020B0504020202020204" pitchFamily="34" charset="0"/>
              <a:buChar char="•"/>
            </a:pPr>
            <a:r>
              <a:rPr lang="en-US" sz="2400" dirty="0">
                <a:solidFill>
                  <a:srgbClr val="464646"/>
                </a:solidFill>
                <a:latin typeface="Calibri"/>
                <a:ea typeface="+mn-lt"/>
                <a:cs typeface="+mn-lt"/>
              </a:rPr>
              <a:t>In </a:t>
            </a:r>
            <a:r>
              <a:rPr lang="en-US" sz="2400" err="1">
                <a:solidFill>
                  <a:srgbClr val="464646"/>
                </a:solidFill>
                <a:latin typeface="Calibri"/>
                <a:ea typeface="+mn-lt"/>
                <a:cs typeface="+mn-lt"/>
              </a:rPr>
              <a:t>Pytessract</a:t>
            </a:r>
            <a:r>
              <a:rPr lang="en-US" sz="2400" dirty="0">
                <a:solidFill>
                  <a:srgbClr val="464646"/>
                </a:solidFill>
                <a:latin typeface="Calibri"/>
                <a:ea typeface="+mn-lt"/>
                <a:cs typeface="+mn-lt"/>
              </a:rPr>
              <a:t> we tried different </a:t>
            </a:r>
            <a:r>
              <a:rPr lang="en-US" sz="2400" err="1">
                <a:solidFill>
                  <a:srgbClr val="464646"/>
                </a:solidFill>
                <a:latin typeface="Calibri"/>
                <a:ea typeface="+mn-lt"/>
                <a:cs typeface="+mn-lt"/>
              </a:rPr>
              <a:t>psm</a:t>
            </a:r>
            <a:r>
              <a:rPr lang="en-US" sz="2400" dirty="0">
                <a:solidFill>
                  <a:srgbClr val="464646"/>
                </a:solidFill>
                <a:latin typeface="Calibri"/>
                <a:ea typeface="+mn-lt"/>
                <a:cs typeface="+mn-lt"/>
              </a:rPr>
              <a:t>(Page segmentation modes) and </a:t>
            </a:r>
            <a:r>
              <a:rPr lang="en-US" sz="2400" err="1">
                <a:solidFill>
                  <a:srgbClr val="464646"/>
                </a:solidFill>
                <a:latin typeface="Calibri"/>
                <a:ea typeface="+mn-lt"/>
                <a:cs typeface="+mn-lt"/>
              </a:rPr>
              <a:t>oem</a:t>
            </a:r>
            <a:r>
              <a:rPr lang="en-US" sz="2400" dirty="0">
                <a:solidFill>
                  <a:srgbClr val="464646"/>
                </a:solidFill>
                <a:latin typeface="Calibri"/>
                <a:ea typeface="+mn-lt"/>
                <a:cs typeface="+mn-lt"/>
              </a:rPr>
              <a:t> 3 as OCR engine mode. </a:t>
            </a:r>
            <a:endParaRPr lang="en-US" sz="2400" dirty="0">
              <a:solidFill>
                <a:srgbClr val="464646"/>
              </a:solidFill>
              <a:latin typeface="Calibri"/>
              <a:ea typeface="Calibri"/>
              <a:cs typeface="Calibri"/>
            </a:endParaRPr>
          </a:p>
          <a:p>
            <a:pPr marL="0" indent="0">
              <a:buNone/>
            </a:pPr>
            <a:r>
              <a:rPr lang="en-US" sz="2400" dirty="0">
                <a:solidFill>
                  <a:srgbClr val="464646"/>
                </a:solidFill>
                <a:latin typeface="Calibri"/>
                <a:ea typeface="Calibri"/>
                <a:cs typeface="Calibri"/>
              </a:rPr>
              <a:t>1)PSM 6-</a:t>
            </a:r>
            <a:r>
              <a:rPr lang="en-US" sz="2400" dirty="0">
                <a:solidFill>
                  <a:srgbClr val="000000"/>
                </a:solidFill>
                <a:latin typeface="Calibri"/>
                <a:ea typeface="+mn-lt"/>
                <a:cs typeface="+mn-lt"/>
              </a:rPr>
              <a:t>Assume a single uniform block of text.</a:t>
            </a:r>
          </a:p>
          <a:p>
            <a:pPr marL="0" indent="0">
              <a:buNone/>
            </a:pPr>
            <a:r>
              <a:rPr lang="en-US" sz="2400" dirty="0">
                <a:solidFill>
                  <a:srgbClr val="464646"/>
                </a:solidFill>
                <a:latin typeface="Calibri"/>
                <a:ea typeface="Calibri"/>
                <a:cs typeface="Calibri"/>
              </a:rPr>
              <a:t>2)PSM 8-</a:t>
            </a:r>
            <a:r>
              <a:rPr lang="en-US" sz="2400" dirty="0">
                <a:solidFill>
                  <a:srgbClr val="000000"/>
                </a:solidFill>
                <a:latin typeface="Calibri"/>
                <a:ea typeface="+mn-lt"/>
                <a:cs typeface="+mn-lt"/>
              </a:rPr>
              <a:t>Treat the image as a single word.</a:t>
            </a:r>
          </a:p>
          <a:p>
            <a:pPr marL="0" indent="0">
              <a:buNone/>
            </a:pPr>
            <a:r>
              <a:rPr lang="en-US" sz="2400" dirty="0">
                <a:solidFill>
                  <a:srgbClr val="464646"/>
                </a:solidFill>
                <a:latin typeface="Calibri"/>
                <a:ea typeface="Calibri"/>
                <a:cs typeface="Calibri"/>
              </a:rPr>
              <a:t>3)PSM 11-</a:t>
            </a:r>
            <a:r>
              <a:rPr lang="en-US" sz="2400" dirty="0">
                <a:solidFill>
                  <a:srgbClr val="000000"/>
                </a:solidFill>
                <a:latin typeface="Calibri"/>
                <a:ea typeface="+mn-lt"/>
                <a:cs typeface="+mn-lt"/>
              </a:rPr>
              <a:t>Sparse text. Find as much text as possible in</a:t>
            </a:r>
            <a:r>
              <a:rPr lang="en-US" sz="2400" dirty="0">
                <a:solidFill>
                  <a:srgbClr val="800080"/>
                </a:solidFill>
                <a:latin typeface="Calibri"/>
                <a:ea typeface="+mn-lt"/>
                <a:cs typeface="+mn-lt"/>
              </a:rPr>
              <a:t> </a:t>
            </a:r>
            <a:r>
              <a:rPr lang="en-US" sz="2400" dirty="0">
                <a:solidFill>
                  <a:srgbClr val="000000"/>
                </a:solidFill>
                <a:latin typeface="Calibri"/>
                <a:ea typeface="+mn-lt"/>
                <a:cs typeface="+mn-lt"/>
              </a:rPr>
              <a:t>no particular order.</a:t>
            </a:r>
          </a:p>
          <a:p>
            <a:pPr marL="0" indent="0">
              <a:buNone/>
            </a:pPr>
            <a:r>
              <a:rPr lang="en-US" sz="2400" dirty="0">
                <a:solidFill>
                  <a:srgbClr val="000000"/>
                </a:solidFill>
                <a:latin typeface="Calibri"/>
                <a:ea typeface="Calibri"/>
                <a:cs typeface="Calibri"/>
              </a:rPr>
              <a:t>4)</a:t>
            </a:r>
            <a:r>
              <a:rPr lang="en-US" sz="2400" err="1">
                <a:solidFill>
                  <a:srgbClr val="000000"/>
                </a:solidFill>
                <a:latin typeface="Calibri"/>
                <a:ea typeface="Calibri"/>
                <a:cs typeface="Calibri"/>
              </a:rPr>
              <a:t>oem</a:t>
            </a:r>
            <a:r>
              <a:rPr lang="en-US" sz="2400" dirty="0">
                <a:solidFill>
                  <a:srgbClr val="000000"/>
                </a:solidFill>
                <a:latin typeface="Calibri"/>
                <a:ea typeface="Calibri"/>
                <a:cs typeface="Calibri"/>
              </a:rPr>
              <a:t> 3-C</a:t>
            </a:r>
            <a:r>
              <a:rPr lang="en-IN" sz="2400" err="1">
                <a:solidFill>
                  <a:srgbClr val="000000"/>
                </a:solidFill>
                <a:latin typeface="Calibri"/>
                <a:ea typeface="Calibri"/>
                <a:cs typeface="Times New Roman"/>
              </a:rPr>
              <a:t>orresponds</a:t>
            </a:r>
            <a:r>
              <a:rPr lang="en-IN" sz="2400" dirty="0">
                <a:solidFill>
                  <a:srgbClr val="000000"/>
                </a:solidFill>
                <a:latin typeface="Calibri"/>
                <a:ea typeface="Calibri"/>
                <a:cs typeface="Times New Roman"/>
              </a:rPr>
              <a:t> to the default mode, which uses both the Legacy Tesseract OCR engine and the LSTM-based OCR engine.</a:t>
            </a:r>
            <a:endParaRPr lang="en-US" sz="2400" dirty="0">
              <a:solidFill>
                <a:srgbClr val="000000"/>
              </a:solidFill>
              <a:latin typeface="Calibri"/>
              <a:ea typeface="Calibri"/>
              <a:cs typeface="Calibri"/>
            </a:endParaRPr>
          </a:p>
          <a:p>
            <a:pPr marL="0" indent="0">
              <a:buNone/>
            </a:pPr>
            <a:endParaRPr lang="en-US" sz="2400" dirty="0">
              <a:solidFill>
                <a:srgbClr val="000000"/>
              </a:solidFill>
              <a:latin typeface="Avenir Next LT Pro"/>
              <a:ea typeface="Calibri"/>
              <a:cs typeface="Calibri"/>
            </a:endParaRPr>
          </a:p>
        </p:txBody>
      </p:sp>
    </p:spTree>
    <p:extLst>
      <p:ext uri="{BB962C8B-B14F-4D97-AF65-F5344CB8AC3E}">
        <p14:creationId xmlns:p14="http://schemas.microsoft.com/office/powerpoint/2010/main" val="184688738"/>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PrismaticVTI</vt:lpstr>
      <vt:lpstr>AUTOMATIC NUMBER PLATE RECOGNITION(ANPR)                           </vt:lpstr>
      <vt:lpstr>INTRODUCTION</vt:lpstr>
      <vt:lpstr>Problem Statement</vt:lpstr>
      <vt:lpstr>Methodology</vt:lpstr>
      <vt:lpstr>Object Detection</vt:lpstr>
      <vt:lpstr>Model Comparison In object detection</vt:lpstr>
      <vt:lpstr>Model comparison and Results</vt:lpstr>
      <vt:lpstr>Optical Character Recognition</vt:lpstr>
      <vt:lpstr>PYTESSRACT OCR</vt:lpstr>
      <vt:lpstr>EASY OCR</vt:lpstr>
      <vt:lpstr>Pros and cons    </vt:lpstr>
      <vt:lpstr>Deployment</vt:lpstr>
      <vt:lpstr>Learnings</vt:lpstr>
      <vt:lpstr>Challenges</vt:lpstr>
      <vt:lpstr>APPLICTAIONS</vt:lpstr>
      <vt:lpstr>OUTPUT</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638</cp:revision>
  <dcterms:created xsi:type="dcterms:W3CDTF">2024-02-15T15:05:02Z</dcterms:created>
  <dcterms:modified xsi:type="dcterms:W3CDTF">2024-02-16T05:27:32Z</dcterms:modified>
</cp:coreProperties>
</file>