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74"/>
    <p:restoredTop sz="94662"/>
  </p:normalViewPr>
  <p:slideViewPr>
    <p:cSldViewPr snapToGrid="0">
      <p:cViewPr>
        <p:scale>
          <a:sx n="94" d="100"/>
          <a:sy n="94" d="100"/>
        </p:scale>
        <p:origin x="168"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054F61-BB2E-4518-AB5B-5AC0894D4E28}"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BA5471D9-D396-438C-9122-C88E656E00A9}">
      <dgm:prSet/>
      <dgm:spPr/>
      <dgm:t>
        <a:bodyPr/>
        <a:lstStyle/>
        <a:p>
          <a:r>
            <a:rPr lang="en-US"/>
            <a:t>The Cyclistic case study is part of the Google Professional Data Analytics Certification </a:t>
          </a:r>
        </a:p>
      </dgm:t>
    </dgm:pt>
    <dgm:pt modelId="{4C9BA72B-C1A8-4F05-9F4F-17F8BC1D7B57}" type="parTrans" cxnId="{5DEEB54D-174D-4250-BD73-D849A04C3B06}">
      <dgm:prSet/>
      <dgm:spPr/>
      <dgm:t>
        <a:bodyPr/>
        <a:lstStyle/>
        <a:p>
          <a:endParaRPr lang="en-US"/>
        </a:p>
      </dgm:t>
    </dgm:pt>
    <dgm:pt modelId="{53C78BBE-79E5-41DF-A314-FD9BB3C9929B}" type="sibTrans" cxnId="{5DEEB54D-174D-4250-BD73-D849A04C3B06}">
      <dgm:prSet/>
      <dgm:spPr/>
      <dgm:t>
        <a:bodyPr/>
        <a:lstStyle/>
        <a:p>
          <a:endParaRPr lang="en-US"/>
        </a:p>
      </dgm:t>
    </dgm:pt>
    <dgm:pt modelId="{21055E99-5003-4E1A-B282-E8B0E4D681EC}">
      <dgm:prSet/>
      <dgm:spPr/>
      <dgm:t>
        <a:bodyPr/>
        <a:lstStyle/>
        <a:p>
          <a:r>
            <a:rPr lang="en-US" b="0" i="0"/>
            <a:t>Cyclistic, launched in 2016, offers a bike-share program with 5,824 geotracked bicycles and 692 stations across Chicago. The program features flexible pricing plans, including single-ride, full-day passes, and annual memberships. Casual riders use single-ride or day passes, while annual subscribers are Cyclistic members. The marketing strategy has focused on general awareness and broad consumer appeal.</a:t>
          </a:r>
          <a:endParaRPr lang="en-US"/>
        </a:p>
      </dgm:t>
    </dgm:pt>
    <dgm:pt modelId="{63412B34-F003-4AA8-8532-86A395E00A1E}" type="parTrans" cxnId="{73F0AD6D-880C-4CFD-A99C-F10C62440EC4}">
      <dgm:prSet/>
      <dgm:spPr/>
      <dgm:t>
        <a:bodyPr/>
        <a:lstStyle/>
        <a:p>
          <a:endParaRPr lang="en-US"/>
        </a:p>
      </dgm:t>
    </dgm:pt>
    <dgm:pt modelId="{4438DA4A-2051-48AD-A2BE-E85CC5430B75}" type="sibTrans" cxnId="{73F0AD6D-880C-4CFD-A99C-F10C62440EC4}">
      <dgm:prSet/>
      <dgm:spPr/>
      <dgm:t>
        <a:bodyPr/>
        <a:lstStyle/>
        <a:p>
          <a:endParaRPr lang="en-US"/>
        </a:p>
      </dgm:t>
    </dgm:pt>
    <dgm:pt modelId="{658891B0-B07D-AB4B-9B6A-5AF56A57DA44}" type="pres">
      <dgm:prSet presAssocID="{A7054F61-BB2E-4518-AB5B-5AC0894D4E28}" presName="hierChild1" presStyleCnt="0">
        <dgm:presLayoutVars>
          <dgm:chPref val="1"/>
          <dgm:dir/>
          <dgm:animOne val="branch"/>
          <dgm:animLvl val="lvl"/>
          <dgm:resizeHandles/>
        </dgm:presLayoutVars>
      </dgm:prSet>
      <dgm:spPr/>
    </dgm:pt>
    <dgm:pt modelId="{198C1481-436A-D247-898F-3892E8F9D9E6}" type="pres">
      <dgm:prSet presAssocID="{BA5471D9-D396-438C-9122-C88E656E00A9}" presName="hierRoot1" presStyleCnt="0"/>
      <dgm:spPr/>
    </dgm:pt>
    <dgm:pt modelId="{89DC8642-2BAE-954F-809D-A7FAFA48F4FD}" type="pres">
      <dgm:prSet presAssocID="{BA5471D9-D396-438C-9122-C88E656E00A9}" presName="composite" presStyleCnt="0"/>
      <dgm:spPr/>
    </dgm:pt>
    <dgm:pt modelId="{C434C318-3C9C-0640-BA54-8945E55E2D2F}" type="pres">
      <dgm:prSet presAssocID="{BA5471D9-D396-438C-9122-C88E656E00A9}" presName="background" presStyleLbl="node0" presStyleIdx="0" presStyleCnt="2"/>
      <dgm:spPr/>
    </dgm:pt>
    <dgm:pt modelId="{B2CF6165-F442-2D48-99F9-939BB1B90C10}" type="pres">
      <dgm:prSet presAssocID="{BA5471D9-D396-438C-9122-C88E656E00A9}" presName="text" presStyleLbl="fgAcc0" presStyleIdx="0" presStyleCnt="2">
        <dgm:presLayoutVars>
          <dgm:chPref val="3"/>
        </dgm:presLayoutVars>
      </dgm:prSet>
      <dgm:spPr/>
    </dgm:pt>
    <dgm:pt modelId="{316F19E6-E472-7243-B3E7-10831A9EDD1E}" type="pres">
      <dgm:prSet presAssocID="{BA5471D9-D396-438C-9122-C88E656E00A9}" presName="hierChild2" presStyleCnt="0"/>
      <dgm:spPr/>
    </dgm:pt>
    <dgm:pt modelId="{566776A4-45AD-BF4C-B0B0-0F848A2A6286}" type="pres">
      <dgm:prSet presAssocID="{21055E99-5003-4E1A-B282-E8B0E4D681EC}" presName="hierRoot1" presStyleCnt="0"/>
      <dgm:spPr/>
    </dgm:pt>
    <dgm:pt modelId="{A56B31D5-A45F-8445-8F77-101722BC1523}" type="pres">
      <dgm:prSet presAssocID="{21055E99-5003-4E1A-B282-E8B0E4D681EC}" presName="composite" presStyleCnt="0"/>
      <dgm:spPr/>
    </dgm:pt>
    <dgm:pt modelId="{4D411C4A-3F59-B44A-89F4-3A97F711ACBD}" type="pres">
      <dgm:prSet presAssocID="{21055E99-5003-4E1A-B282-E8B0E4D681EC}" presName="background" presStyleLbl="node0" presStyleIdx="1" presStyleCnt="2"/>
      <dgm:spPr/>
    </dgm:pt>
    <dgm:pt modelId="{8FF3DACE-F4D3-954D-B686-1E6177C414BC}" type="pres">
      <dgm:prSet presAssocID="{21055E99-5003-4E1A-B282-E8B0E4D681EC}" presName="text" presStyleLbl="fgAcc0" presStyleIdx="1" presStyleCnt="2">
        <dgm:presLayoutVars>
          <dgm:chPref val="3"/>
        </dgm:presLayoutVars>
      </dgm:prSet>
      <dgm:spPr/>
    </dgm:pt>
    <dgm:pt modelId="{459FFFCF-C919-BC46-83DB-3800AF850655}" type="pres">
      <dgm:prSet presAssocID="{21055E99-5003-4E1A-B282-E8B0E4D681EC}" presName="hierChild2" presStyleCnt="0"/>
      <dgm:spPr/>
    </dgm:pt>
  </dgm:ptLst>
  <dgm:cxnLst>
    <dgm:cxn modelId="{9F09420F-66ED-AE4E-B8BA-D278FB5FC840}" type="presOf" srcId="{BA5471D9-D396-438C-9122-C88E656E00A9}" destId="{B2CF6165-F442-2D48-99F9-939BB1B90C10}" srcOrd="0" destOrd="0" presId="urn:microsoft.com/office/officeart/2005/8/layout/hierarchy1"/>
    <dgm:cxn modelId="{5DEEB54D-174D-4250-BD73-D849A04C3B06}" srcId="{A7054F61-BB2E-4518-AB5B-5AC0894D4E28}" destId="{BA5471D9-D396-438C-9122-C88E656E00A9}" srcOrd="0" destOrd="0" parTransId="{4C9BA72B-C1A8-4F05-9F4F-17F8BC1D7B57}" sibTransId="{53C78BBE-79E5-41DF-A314-FD9BB3C9929B}"/>
    <dgm:cxn modelId="{73F0AD6D-880C-4CFD-A99C-F10C62440EC4}" srcId="{A7054F61-BB2E-4518-AB5B-5AC0894D4E28}" destId="{21055E99-5003-4E1A-B282-E8B0E4D681EC}" srcOrd="1" destOrd="0" parTransId="{63412B34-F003-4AA8-8532-86A395E00A1E}" sibTransId="{4438DA4A-2051-48AD-A2BE-E85CC5430B75}"/>
    <dgm:cxn modelId="{05B5BF94-B4BA-BF4C-8574-709DF2CDDF71}" type="presOf" srcId="{21055E99-5003-4E1A-B282-E8B0E4D681EC}" destId="{8FF3DACE-F4D3-954D-B686-1E6177C414BC}" srcOrd="0" destOrd="0" presId="urn:microsoft.com/office/officeart/2005/8/layout/hierarchy1"/>
    <dgm:cxn modelId="{70C561F3-6020-FD46-80A4-AB4FC43AA2BF}" type="presOf" srcId="{A7054F61-BB2E-4518-AB5B-5AC0894D4E28}" destId="{658891B0-B07D-AB4B-9B6A-5AF56A57DA44}" srcOrd="0" destOrd="0" presId="urn:microsoft.com/office/officeart/2005/8/layout/hierarchy1"/>
    <dgm:cxn modelId="{33E39647-9D30-AC45-81EF-50641151BD0B}" type="presParOf" srcId="{658891B0-B07D-AB4B-9B6A-5AF56A57DA44}" destId="{198C1481-436A-D247-898F-3892E8F9D9E6}" srcOrd="0" destOrd="0" presId="urn:microsoft.com/office/officeart/2005/8/layout/hierarchy1"/>
    <dgm:cxn modelId="{2F44C566-2B5F-874E-AB23-C3205024256F}" type="presParOf" srcId="{198C1481-436A-D247-898F-3892E8F9D9E6}" destId="{89DC8642-2BAE-954F-809D-A7FAFA48F4FD}" srcOrd="0" destOrd="0" presId="urn:microsoft.com/office/officeart/2005/8/layout/hierarchy1"/>
    <dgm:cxn modelId="{1B09B963-3DBB-774D-963E-BA4F6096E7D7}" type="presParOf" srcId="{89DC8642-2BAE-954F-809D-A7FAFA48F4FD}" destId="{C434C318-3C9C-0640-BA54-8945E55E2D2F}" srcOrd="0" destOrd="0" presId="urn:microsoft.com/office/officeart/2005/8/layout/hierarchy1"/>
    <dgm:cxn modelId="{7D773C80-2F67-FB40-98B3-02AF31EF7987}" type="presParOf" srcId="{89DC8642-2BAE-954F-809D-A7FAFA48F4FD}" destId="{B2CF6165-F442-2D48-99F9-939BB1B90C10}" srcOrd="1" destOrd="0" presId="urn:microsoft.com/office/officeart/2005/8/layout/hierarchy1"/>
    <dgm:cxn modelId="{53C875D7-F9E8-F848-BE3B-80418311FB26}" type="presParOf" srcId="{198C1481-436A-D247-898F-3892E8F9D9E6}" destId="{316F19E6-E472-7243-B3E7-10831A9EDD1E}" srcOrd="1" destOrd="0" presId="urn:microsoft.com/office/officeart/2005/8/layout/hierarchy1"/>
    <dgm:cxn modelId="{9E017FDE-5114-A841-AA15-3EFEDA8E354D}" type="presParOf" srcId="{658891B0-B07D-AB4B-9B6A-5AF56A57DA44}" destId="{566776A4-45AD-BF4C-B0B0-0F848A2A6286}" srcOrd="1" destOrd="0" presId="urn:microsoft.com/office/officeart/2005/8/layout/hierarchy1"/>
    <dgm:cxn modelId="{9C30FEAF-230D-5A4B-800C-F14614C6E4FF}" type="presParOf" srcId="{566776A4-45AD-BF4C-B0B0-0F848A2A6286}" destId="{A56B31D5-A45F-8445-8F77-101722BC1523}" srcOrd="0" destOrd="0" presId="urn:microsoft.com/office/officeart/2005/8/layout/hierarchy1"/>
    <dgm:cxn modelId="{6FA43C00-6F73-2241-90AF-A3D2DF18C9D8}" type="presParOf" srcId="{A56B31D5-A45F-8445-8F77-101722BC1523}" destId="{4D411C4A-3F59-B44A-89F4-3A97F711ACBD}" srcOrd="0" destOrd="0" presId="urn:microsoft.com/office/officeart/2005/8/layout/hierarchy1"/>
    <dgm:cxn modelId="{11880D49-A5B5-D040-A105-6B0BF41AD946}" type="presParOf" srcId="{A56B31D5-A45F-8445-8F77-101722BC1523}" destId="{8FF3DACE-F4D3-954D-B686-1E6177C414BC}" srcOrd="1" destOrd="0" presId="urn:microsoft.com/office/officeart/2005/8/layout/hierarchy1"/>
    <dgm:cxn modelId="{4D1931EE-F339-924E-8E9B-71FF8D3FB2FC}" type="presParOf" srcId="{566776A4-45AD-BF4C-B0B0-0F848A2A6286}" destId="{459FFFCF-C919-BC46-83DB-3800AF85065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43A312-40F5-4164-BB39-0FECF14623BF}"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021BD4E-E034-4296-A075-A051B1245548}">
      <dgm:prSet/>
      <dgm:spPr/>
      <dgm:t>
        <a:bodyPr/>
        <a:lstStyle/>
        <a:p>
          <a:pPr>
            <a:lnSpc>
              <a:spcPct val="100000"/>
            </a:lnSpc>
          </a:pPr>
          <a:r>
            <a:rPr lang="en-US"/>
            <a:t>One of the project's scenarios involves making decisions using data. To determine the forthcoming marketing campaign and trends for the Cyclistic company, driving data was examined in great detail.</a:t>
          </a:r>
        </a:p>
      </dgm:t>
    </dgm:pt>
    <dgm:pt modelId="{88952BED-9661-4C23-B8CB-F824A620A547}" type="parTrans" cxnId="{72EE1223-AE39-4A2E-8D63-BC1F8C197F62}">
      <dgm:prSet/>
      <dgm:spPr/>
      <dgm:t>
        <a:bodyPr/>
        <a:lstStyle/>
        <a:p>
          <a:endParaRPr lang="en-US"/>
        </a:p>
      </dgm:t>
    </dgm:pt>
    <dgm:pt modelId="{31FAE99F-8A62-4DDB-A1E4-C1597866862A}" type="sibTrans" cxnId="{72EE1223-AE39-4A2E-8D63-BC1F8C197F62}">
      <dgm:prSet/>
      <dgm:spPr/>
      <dgm:t>
        <a:bodyPr/>
        <a:lstStyle/>
        <a:p>
          <a:pPr>
            <a:lnSpc>
              <a:spcPct val="100000"/>
            </a:lnSpc>
          </a:pPr>
          <a:endParaRPr lang="en-US"/>
        </a:p>
      </dgm:t>
    </dgm:pt>
    <dgm:pt modelId="{303252E3-F5F0-4754-B0B6-5F4F1DA4D010}">
      <dgm:prSet/>
      <dgm:spPr/>
      <dgm:t>
        <a:bodyPr/>
        <a:lstStyle/>
        <a:p>
          <a:pPr>
            <a:lnSpc>
              <a:spcPct val="100000"/>
            </a:lnSpc>
          </a:pPr>
          <a:r>
            <a:rPr lang="en-US"/>
            <a:t>To make it possible for those who only occasionally use the service to upgrade to the yearly membership plan, insights were assessed.</a:t>
          </a:r>
        </a:p>
      </dgm:t>
    </dgm:pt>
    <dgm:pt modelId="{062B0A09-E68A-4C65-9DDB-8FE6CD1ABE9B}" type="parTrans" cxnId="{3647BC6D-FC34-4138-AAAC-03413B78E516}">
      <dgm:prSet/>
      <dgm:spPr/>
      <dgm:t>
        <a:bodyPr/>
        <a:lstStyle/>
        <a:p>
          <a:endParaRPr lang="en-US"/>
        </a:p>
      </dgm:t>
    </dgm:pt>
    <dgm:pt modelId="{679B25CC-44AE-4286-B2AF-49F31E6F1BE3}" type="sibTrans" cxnId="{3647BC6D-FC34-4138-AAAC-03413B78E516}">
      <dgm:prSet/>
      <dgm:spPr/>
      <dgm:t>
        <a:bodyPr/>
        <a:lstStyle/>
        <a:p>
          <a:endParaRPr lang="en-US"/>
        </a:p>
      </dgm:t>
    </dgm:pt>
    <dgm:pt modelId="{2F869326-8DEB-45F5-9C89-AA0EEC3046FE}" type="pres">
      <dgm:prSet presAssocID="{5243A312-40F5-4164-BB39-0FECF14623BF}" presName="root" presStyleCnt="0">
        <dgm:presLayoutVars>
          <dgm:dir/>
          <dgm:resizeHandles val="exact"/>
        </dgm:presLayoutVars>
      </dgm:prSet>
      <dgm:spPr/>
    </dgm:pt>
    <dgm:pt modelId="{F0186BD4-12D4-419C-88C7-58A088814E7B}" type="pres">
      <dgm:prSet presAssocID="{5243A312-40F5-4164-BB39-0FECF14623BF}" presName="container" presStyleCnt="0">
        <dgm:presLayoutVars>
          <dgm:dir/>
          <dgm:resizeHandles val="exact"/>
        </dgm:presLayoutVars>
      </dgm:prSet>
      <dgm:spPr/>
    </dgm:pt>
    <dgm:pt modelId="{DF9AC3AA-DDBC-41E4-9DFA-D69DDC323157}" type="pres">
      <dgm:prSet presAssocID="{1021BD4E-E034-4296-A075-A051B1245548}" presName="compNode" presStyleCnt="0"/>
      <dgm:spPr/>
    </dgm:pt>
    <dgm:pt modelId="{561C3C4C-6B9E-49AE-B410-A75C7E526A40}" type="pres">
      <dgm:prSet presAssocID="{1021BD4E-E034-4296-A075-A051B1245548}" presName="iconBgRect" presStyleLbl="bgShp" presStyleIdx="0" presStyleCnt="2"/>
      <dgm:spPr/>
    </dgm:pt>
    <dgm:pt modelId="{7E60DF78-49FB-4910-A754-CC9A00896360}" type="pres">
      <dgm:prSet presAssocID="{1021BD4E-E034-4296-A075-A051B124554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154D40D3-22D4-4B24-8391-32AB30549A6A}" type="pres">
      <dgm:prSet presAssocID="{1021BD4E-E034-4296-A075-A051B1245548}" presName="spaceRect" presStyleCnt="0"/>
      <dgm:spPr/>
    </dgm:pt>
    <dgm:pt modelId="{AD481D33-EE99-43EB-B6A7-BD129E9FD039}" type="pres">
      <dgm:prSet presAssocID="{1021BD4E-E034-4296-A075-A051B1245548}" presName="textRect" presStyleLbl="revTx" presStyleIdx="0" presStyleCnt="2">
        <dgm:presLayoutVars>
          <dgm:chMax val="1"/>
          <dgm:chPref val="1"/>
        </dgm:presLayoutVars>
      </dgm:prSet>
      <dgm:spPr/>
    </dgm:pt>
    <dgm:pt modelId="{CB73C6F8-B022-44A3-B0E2-7DA49B7A9609}" type="pres">
      <dgm:prSet presAssocID="{31FAE99F-8A62-4DDB-A1E4-C1597866862A}" presName="sibTrans" presStyleLbl="sibTrans2D1" presStyleIdx="0" presStyleCnt="0"/>
      <dgm:spPr/>
    </dgm:pt>
    <dgm:pt modelId="{1DC1FD40-8832-4E75-A955-ACDE43C95E51}" type="pres">
      <dgm:prSet presAssocID="{303252E3-F5F0-4754-B0B6-5F4F1DA4D010}" presName="compNode" presStyleCnt="0"/>
      <dgm:spPr/>
    </dgm:pt>
    <dgm:pt modelId="{9145E924-360A-423B-B74A-79A7564AACCA}" type="pres">
      <dgm:prSet presAssocID="{303252E3-F5F0-4754-B0B6-5F4F1DA4D010}" presName="iconBgRect" presStyleLbl="bgShp" presStyleIdx="1" presStyleCnt="2"/>
      <dgm:spPr/>
    </dgm:pt>
    <dgm:pt modelId="{D4960F5A-3E50-44A6-8EC7-99FCCE8771F1}" type="pres">
      <dgm:prSet presAssocID="{303252E3-F5F0-4754-B0B6-5F4F1DA4D01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eting"/>
        </a:ext>
      </dgm:extLst>
    </dgm:pt>
    <dgm:pt modelId="{FA0480AE-EE64-4A3A-A4E9-6F0B1A0F68B0}" type="pres">
      <dgm:prSet presAssocID="{303252E3-F5F0-4754-B0B6-5F4F1DA4D010}" presName="spaceRect" presStyleCnt="0"/>
      <dgm:spPr/>
    </dgm:pt>
    <dgm:pt modelId="{3ADAE478-EBE5-4B07-AD3C-21D85F408943}" type="pres">
      <dgm:prSet presAssocID="{303252E3-F5F0-4754-B0B6-5F4F1DA4D010}" presName="textRect" presStyleLbl="revTx" presStyleIdx="1" presStyleCnt="2">
        <dgm:presLayoutVars>
          <dgm:chMax val="1"/>
          <dgm:chPref val="1"/>
        </dgm:presLayoutVars>
      </dgm:prSet>
      <dgm:spPr/>
    </dgm:pt>
  </dgm:ptLst>
  <dgm:cxnLst>
    <dgm:cxn modelId="{11F19F02-EB5C-2144-9C76-78E09CE183DB}" type="presOf" srcId="{303252E3-F5F0-4754-B0B6-5F4F1DA4D010}" destId="{3ADAE478-EBE5-4B07-AD3C-21D85F408943}" srcOrd="0" destOrd="0" presId="urn:microsoft.com/office/officeart/2018/2/layout/IconCircleList"/>
    <dgm:cxn modelId="{72EE1223-AE39-4A2E-8D63-BC1F8C197F62}" srcId="{5243A312-40F5-4164-BB39-0FECF14623BF}" destId="{1021BD4E-E034-4296-A075-A051B1245548}" srcOrd="0" destOrd="0" parTransId="{88952BED-9661-4C23-B8CB-F824A620A547}" sibTransId="{31FAE99F-8A62-4DDB-A1E4-C1597866862A}"/>
    <dgm:cxn modelId="{3647BC6D-FC34-4138-AAAC-03413B78E516}" srcId="{5243A312-40F5-4164-BB39-0FECF14623BF}" destId="{303252E3-F5F0-4754-B0B6-5F4F1DA4D010}" srcOrd="1" destOrd="0" parTransId="{062B0A09-E68A-4C65-9DDB-8FE6CD1ABE9B}" sibTransId="{679B25CC-44AE-4286-B2AF-49F31E6F1BE3}"/>
    <dgm:cxn modelId="{658CCA90-E118-2942-8F3F-B8DBF05A28EA}" type="presOf" srcId="{5243A312-40F5-4164-BB39-0FECF14623BF}" destId="{2F869326-8DEB-45F5-9C89-AA0EEC3046FE}" srcOrd="0" destOrd="0" presId="urn:microsoft.com/office/officeart/2018/2/layout/IconCircleList"/>
    <dgm:cxn modelId="{2CC1E9C9-DA1B-994D-9007-C29900579CDC}" type="presOf" srcId="{1021BD4E-E034-4296-A075-A051B1245548}" destId="{AD481D33-EE99-43EB-B6A7-BD129E9FD039}" srcOrd="0" destOrd="0" presId="urn:microsoft.com/office/officeart/2018/2/layout/IconCircleList"/>
    <dgm:cxn modelId="{0FD008F8-938C-9845-BAF7-B4422762CF2C}" type="presOf" srcId="{31FAE99F-8A62-4DDB-A1E4-C1597866862A}" destId="{CB73C6F8-B022-44A3-B0E2-7DA49B7A9609}" srcOrd="0" destOrd="0" presId="urn:microsoft.com/office/officeart/2018/2/layout/IconCircleList"/>
    <dgm:cxn modelId="{252763EA-EACA-2F4B-AFAE-0062E0FA33A0}" type="presParOf" srcId="{2F869326-8DEB-45F5-9C89-AA0EEC3046FE}" destId="{F0186BD4-12D4-419C-88C7-58A088814E7B}" srcOrd="0" destOrd="0" presId="urn:microsoft.com/office/officeart/2018/2/layout/IconCircleList"/>
    <dgm:cxn modelId="{48F3E050-43A5-C344-BBCD-5641B3E42D64}" type="presParOf" srcId="{F0186BD4-12D4-419C-88C7-58A088814E7B}" destId="{DF9AC3AA-DDBC-41E4-9DFA-D69DDC323157}" srcOrd="0" destOrd="0" presId="urn:microsoft.com/office/officeart/2018/2/layout/IconCircleList"/>
    <dgm:cxn modelId="{D925AE48-B2D2-B542-A11A-F55DC9659E56}" type="presParOf" srcId="{DF9AC3AA-DDBC-41E4-9DFA-D69DDC323157}" destId="{561C3C4C-6B9E-49AE-B410-A75C7E526A40}" srcOrd="0" destOrd="0" presId="urn:microsoft.com/office/officeart/2018/2/layout/IconCircleList"/>
    <dgm:cxn modelId="{1B4A7F39-D491-7348-B275-1F3DAE32FF8E}" type="presParOf" srcId="{DF9AC3AA-DDBC-41E4-9DFA-D69DDC323157}" destId="{7E60DF78-49FB-4910-A754-CC9A00896360}" srcOrd="1" destOrd="0" presId="urn:microsoft.com/office/officeart/2018/2/layout/IconCircleList"/>
    <dgm:cxn modelId="{339315C1-03AB-8B4C-B61D-AC71602756EB}" type="presParOf" srcId="{DF9AC3AA-DDBC-41E4-9DFA-D69DDC323157}" destId="{154D40D3-22D4-4B24-8391-32AB30549A6A}" srcOrd="2" destOrd="0" presId="urn:microsoft.com/office/officeart/2018/2/layout/IconCircleList"/>
    <dgm:cxn modelId="{BC06D46D-AD03-484E-8148-4C260F35B151}" type="presParOf" srcId="{DF9AC3AA-DDBC-41E4-9DFA-D69DDC323157}" destId="{AD481D33-EE99-43EB-B6A7-BD129E9FD039}" srcOrd="3" destOrd="0" presId="urn:microsoft.com/office/officeart/2018/2/layout/IconCircleList"/>
    <dgm:cxn modelId="{093DA2EB-2433-A74B-BA48-80E7A7716AEE}" type="presParOf" srcId="{F0186BD4-12D4-419C-88C7-58A088814E7B}" destId="{CB73C6F8-B022-44A3-B0E2-7DA49B7A9609}" srcOrd="1" destOrd="0" presId="urn:microsoft.com/office/officeart/2018/2/layout/IconCircleList"/>
    <dgm:cxn modelId="{9B02445B-7088-C24C-8964-DCB25396BEBF}" type="presParOf" srcId="{F0186BD4-12D4-419C-88C7-58A088814E7B}" destId="{1DC1FD40-8832-4E75-A955-ACDE43C95E51}" srcOrd="2" destOrd="0" presId="urn:microsoft.com/office/officeart/2018/2/layout/IconCircleList"/>
    <dgm:cxn modelId="{F424DCC9-6F79-EF49-9E63-F9B8645A879A}" type="presParOf" srcId="{1DC1FD40-8832-4E75-A955-ACDE43C95E51}" destId="{9145E924-360A-423B-B74A-79A7564AACCA}" srcOrd="0" destOrd="0" presId="urn:microsoft.com/office/officeart/2018/2/layout/IconCircleList"/>
    <dgm:cxn modelId="{F50697F2-7DB8-274D-99CA-753E1378DF71}" type="presParOf" srcId="{1DC1FD40-8832-4E75-A955-ACDE43C95E51}" destId="{D4960F5A-3E50-44A6-8EC7-99FCCE8771F1}" srcOrd="1" destOrd="0" presId="urn:microsoft.com/office/officeart/2018/2/layout/IconCircleList"/>
    <dgm:cxn modelId="{9D09BB56-B366-5E44-8909-CB5AAD668338}" type="presParOf" srcId="{1DC1FD40-8832-4E75-A955-ACDE43C95E51}" destId="{FA0480AE-EE64-4A3A-A4E9-6F0B1A0F68B0}" srcOrd="2" destOrd="0" presId="urn:microsoft.com/office/officeart/2018/2/layout/IconCircleList"/>
    <dgm:cxn modelId="{7DDE6996-2334-5E46-AA84-DCB6B592CC34}" type="presParOf" srcId="{1DC1FD40-8832-4E75-A955-ACDE43C95E51}" destId="{3ADAE478-EBE5-4B07-AD3C-21D85F40894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4C318-3C9C-0640-BA54-8945E55E2D2F}">
      <dsp:nvSpPr>
        <dsp:cNvPr id="0" name=""/>
        <dsp:cNvSpPr/>
      </dsp:nvSpPr>
      <dsp:spPr>
        <a:xfrm>
          <a:off x="1340" y="395699"/>
          <a:ext cx="4705460" cy="298796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CF6165-F442-2D48-99F9-939BB1B90C10}">
      <dsp:nvSpPr>
        <dsp:cNvPr id="0" name=""/>
        <dsp:cNvSpPr/>
      </dsp:nvSpPr>
      <dsp:spPr>
        <a:xfrm>
          <a:off x="524169" y="892387"/>
          <a:ext cx="4705460" cy="298796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The Cyclistic case study is part of the Google Professional Data Analytics Certification </a:t>
          </a:r>
        </a:p>
      </dsp:txBody>
      <dsp:txXfrm>
        <a:off x="611684" y="979902"/>
        <a:ext cx="4530430" cy="2812937"/>
      </dsp:txXfrm>
    </dsp:sp>
    <dsp:sp modelId="{4D411C4A-3F59-B44A-89F4-3A97F711ACBD}">
      <dsp:nvSpPr>
        <dsp:cNvPr id="0" name=""/>
        <dsp:cNvSpPr/>
      </dsp:nvSpPr>
      <dsp:spPr>
        <a:xfrm>
          <a:off x="5752459" y="395699"/>
          <a:ext cx="4705460" cy="298796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F3DACE-F4D3-954D-B686-1E6177C414BC}">
      <dsp:nvSpPr>
        <dsp:cNvPr id="0" name=""/>
        <dsp:cNvSpPr/>
      </dsp:nvSpPr>
      <dsp:spPr>
        <a:xfrm>
          <a:off x="6275288" y="892387"/>
          <a:ext cx="4705460" cy="298796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Cyclistic, launched in 2016, offers a bike-share program with 5,824 geotracked bicycles and 692 stations across Chicago. The program features flexible pricing plans, including single-ride, full-day passes, and annual memberships. Casual riders use single-ride or day passes, while annual subscribers are Cyclistic members. The marketing strategy has focused on general awareness and broad consumer appeal.</a:t>
          </a:r>
          <a:endParaRPr lang="en-US" sz="1800" kern="1200"/>
        </a:p>
      </dsp:txBody>
      <dsp:txXfrm>
        <a:off x="6362803" y="979902"/>
        <a:ext cx="4530430" cy="28129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1C3C4C-6B9E-49AE-B410-A75C7E526A40}">
      <dsp:nvSpPr>
        <dsp:cNvPr id="0" name=""/>
        <dsp:cNvSpPr/>
      </dsp:nvSpPr>
      <dsp:spPr>
        <a:xfrm>
          <a:off x="212335" y="1507711"/>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60DF78-49FB-4910-A754-CC9A00896360}">
      <dsp:nvSpPr>
        <dsp:cNvPr id="0" name=""/>
        <dsp:cNvSpPr/>
      </dsp:nvSpPr>
      <dsp:spPr>
        <a:xfrm>
          <a:off x="492877" y="1788253"/>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481D33-EE99-43EB-B6A7-BD129E9FD039}">
      <dsp:nvSpPr>
        <dsp:cNvPr id="0" name=""/>
        <dsp:cNvSpPr/>
      </dsp:nvSpPr>
      <dsp:spPr>
        <a:xfrm>
          <a:off x="1834517"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One of the project's scenarios involves making decisions using data. To determine the forthcoming marketing campaign and trends for the Cyclistic company, driving data was examined in great detail.</a:t>
          </a:r>
        </a:p>
      </dsp:txBody>
      <dsp:txXfrm>
        <a:off x="1834517" y="1507711"/>
        <a:ext cx="3148942" cy="1335915"/>
      </dsp:txXfrm>
    </dsp:sp>
    <dsp:sp modelId="{9145E924-360A-423B-B74A-79A7564AACCA}">
      <dsp:nvSpPr>
        <dsp:cNvPr id="0" name=""/>
        <dsp:cNvSpPr/>
      </dsp:nvSpPr>
      <dsp:spPr>
        <a:xfrm>
          <a:off x="5532139" y="1507711"/>
          <a:ext cx="1335915" cy="13359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960F5A-3E50-44A6-8EC7-99FCCE8771F1}">
      <dsp:nvSpPr>
        <dsp:cNvPr id="0" name=""/>
        <dsp:cNvSpPr/>
      </dsp:nvSpPr>
      <dsp:spPr>
        <a:xfrm>
          <a:off x="5812681" y="1788253"/>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DAE478-EBE5-4B07-AD3C-21D85F408943}">
      <dsp:nvSpPr>
        <dsp:cNvPr id="0" name=""/>
        <dsp:cNvSpPr/>
      </dsp:nvSpPr>
      <dsp:spPr>
        <a:xfrm>
          <a:off x="7154322"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To make it possible for those who only occasionally use the service to upgrade to the yearly membership plan, insights were assessed.</a:t>
          </a:r>
        </a:p>
      </dsp:txBody>
      <dsp:txXfrm>
        <a:off x="7154322" y="1507711"/>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8/4/24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71429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8/4/24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41207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8/4/24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5220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8/4/24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09685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8/4/24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49005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8/4/24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49959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8/4/24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28446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8/4/24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17100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8/4/24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57055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8/4/24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1956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8/4/24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86014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8/4/24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311427454"/>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9" r:id="rId6"/>
    <p:sldLayoutId id="2147483884" r:id="rId7"/>
    <p:sldLayoutId id="2147483885" r:id="rId8"/>
    <p:sldLayoutId id="2147483886" r:id="rId9"/>
    <p:sldLayoutId id="2147483888" r:id="rId10"/>
    <p:sldLayoutId id="2147483887"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9" name="Rectangle 28">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1" name="Top left">
            <a:extLst>
              <a:ext uri="{FF2B5EF4-FFF2-40B4-BE49-F238E27FC236}">
                <a16:creationId xmlns:a16="http://schemas.microsoft.com/office/drawing/2014/main" id="{4210BA9D-B4AC-4A1D-B63B-44F10A9A7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32" name="Freeform: Shape 31">
              <a:extLst>
                <a:ext uri="{FF2B5EF4-FFF2-40B4-BE49-F238E27FC236}">
                  <a16:creationId xmlns:a16="http://schemas.microsoft.com/office/drawing/2014/main" id="{2AB57F67-BA3E-4168-B776-298ABEE4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3" name="Freeform: Shape 32">
              <a:extLst>
                <a:ext uri="{FF2B5EF4-FFF2-40B4-BE49-F238E27FC236}">
                  <a16:creationId xmlns:a16="http://schemas.microsoft.com/office/drawing/2014/main" id="{1A37E474-2AB5-44C2-89C5-00B18BB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3C7682BD-43A7-412C-9D1C-C253EDF7F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E322CA5-5700-49C5-B2F4-5451AEC6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7FF4B5E5-C2CB-47A0-BDC9-D9560C77B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DC206FD4-2993-45C6-A6D2-945277425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0AC4F993-F14F-4F25-A6AB-1AD9E2A8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1CD13FF4-3251-4983-B074-BD35A9902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1520C250-3227-66B9-7D51-E30F0B13D1C4}"/>
              </a:ext>
            </a:extLst>
          </p:cNvPr>
          <p:cNvSpPr>
            <a:spLocks noGrp="1"/>
          </p:cNvSpPr>
          <p:nvPr>
            <p:ph type="ctrTitle"/>
          </p:nvPr>
        </p:nvSpPr>
        <p:spPr>
          <a:xfrm>
            <a:off x="1005654" y="744909"/>
            <a:ext cx="3776416" cy="3155419"/>
          </a:xfrm>
        </p:spPr>
        <p:txBody>
          <a:bodyPr anchor="b">
            <a:normAutofit/>
          </a:bodyPr>
          <a:lstStyle/>
          <a:p>
            <a:pPr algn="l"/>
            <a:r>
              <a:rPr lang="en-US" sz="5000" dirty="0"/>
              <a:t>CYCLISTIC DATA ANALYSIS</a:t>
            </a:r>
          </a:p>
        </p:txBody>
      </p:sp>
      <p:sp>
        <p:nvSpPr>
          <p:cNvPr id="3" name="Subtitle 2">
            <a:extLst>
              <a:ext uri="{FF2B5EF4-FFF2-40B4-BE49-F238E27FC236}">
                <a16:creationId xmlns:a16="http://schemas.microsoft.com/office/drawing/2014/main" id="{18F5576A-9364-5828-7312-E4E93CCE61D7}"/>
              </a:ext>
            </a:extLst>
          </p:cNvPr>
          <p:cNvSpPr>
            <a:spLocks noGrp="1"/>
          </p:cNvSpPr>
          <p:nvPr>
            <p:ph type="subTitle" idx="1"/>
          </p:nvPr>
        </p:nvSpPr>
        <p:spPr>
          <a:xfrm>
            <a:off x="1012785" y="4074784"/>
            <a:ext cx="3776415" cy="2054306"/>
          </a:xfrm>
        </p:spPr>
        <p:txBody>
          <a:bodyPr anchor="t">
            <a:normAutofit/>
          </a:bodyPr>
          <a:lstStyle/>
          <a:p>
            <a:pPr algn="l"/>
            <a:r>
              <a:rPr lang="en-US" sz="2200"/>
              <a:t>ASARA VYSHNAVI</a:t>
            </a:r>
          </a:p>
        </p:txBody>
      </p:sp>
      <p:grpSp>
        <p:nvGrpSpPr>
          <p:cNvPr id="41" name="Cross">
            <a:extLst>
              <a:ext uri="{FF2B5EF4-FFF2-40B4-BE49-F238E27FC236}">
                <a16:creationId xmlns:a16="http://schemas.microsoft.com/office/drawing/2014/main" id="{80F56037-8334-4400-9C7A-A3BEFA96A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42" name="Straight Connector 41">
              <a:extLst>
                <a:ext uri="{FF2B5EF4-FFF2-40B4-BE49-F238E27FC236}">
                  <a16:creationId xmlns:a16="http://schemas.microsoft.com/office/drawing/2014/main" id="{060AD0EB-D554-49C4-9728-C64D6D6867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43" name="Straight Connector 42">
              <a:extLst>
                <a:ext uri="{FF2B5EF4-FFF2-40B4-BE49-F238E27FC236}">
                  <a16:creationId xmlns:a16="http://schemas.microsoft.com/office/drawing/2014/main" id="{C9432895-644F-4E09-97C7-F8DB36AAE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4" name="Picture 3">
            <a:extLst>
              <a:ext uri="{FF2B5EF4-FFF2-40B4-BE49-F238E27FC236}">
                <a16:creationId xmlns:a16="http://schemas.microsoft.com/office/drawing/2014/main" id="{790E998F-8031-174A-F720-79CC361BE274}"/>
              </a:ext>
            </a:extLst>
          </p:cNvPr>
          <p:cNvPicPr>
            <a:picLocks noChangeAspect="1"/>
          </p:cNvPicPr>
          <p:nvPr/>
        </p:nvPicPr>
        <p:blipFill>
          <a:blip r:embed="rId2"/>
          <a:srcRect l="5334" r="-1" b="-1"/>
          <a:stretch/>
        </p:blipFill>
        <p:spPr>
          <a:xfrm>
            <a:off x="5186557" y="721195"/>
            <a:ext cx="6402214" cy="5410355"/>
          </a:xfrm>
          <a:prstGeom prst="rect">
            <a:avLst/>
          </a:prstGeom>
        </p:spPr>
      </p:pic>
      <p:grpSp>
        <p:nvGrpSpPr>
          <p:cNvPr id="45" name="Bottom Right">
            <a:extLst>
              <a:ext uri="{FF2B5EF4-FFF2-40B4-BE49-F238E27FC236}">
                <a16:creationId xmlns:a16="http://schemas.microsoft.com/office/drawing/2014/main" id="{6B310A71-665E-47AB-9D80-2D90F7D92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46" name="Freeform: Shape 45">
              <a:extLst>
                <a:ext uri="{FF2B5EF4-FFF2-40B4-BE49-F238E27FC236}">
                  <a16:creationId xmlns:a16="http://schemas.microsoft.com/office/drawing/2014/main" id="{6AD1AF10-782F-4908-A718-EA87EC717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7" name="Graphic 157">
              <a:extLst>
                <a:ext uri="{FF2B5EF4-FFF2-40B4-BE49-F238E27FC236}">
                  <a16:creationId xmlns:a16="http://schemas.microsoft.com/office/drawing/2014/main" id="{A935357A-B553-44CD-9376-FE1E605750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9" name="Freeform: Shape 48">
                <a:extLst>
                  <a:ext uri="{FF2B5EF4-FFF2-40B4-BE49-F238E27FC236}">
                    <a16:creationId xmlns:a16="http://schemas.microsoft.com/office/drawing/2014/main" id="{71A180B9-74EE-45CB-8BC1-41E1C0758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D0ED6DBC-425A-4959-8ACF-4263EEF24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1B431B70-9FAD-408D-890D-646D4840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8E532E75-ACFE-4179-B41D-039B3B768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1C81F463-8260-4AAF-9233-3FE29293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5D51C233-AAFA-43B0-85ED-E42E8DE5E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0D7BBAB6-5F70-4658-9F1E-4F56C83F0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48" name="Freeform: Shape 47">
              <a:extLst>
                <a:ext uri="{FF2B5EF4-FFF2-40B4-BE49-F238E27FC236}">
                  <a16:creationId xmlns:a16="http://schemas.microsoft.com/office/drawing/2014/main" id="{2FADCFE9-3879-4BEB-8C66-8CDE96527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961723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Freeform: Shape 13">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51" name="Freeform: Shape 15">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55" name="Freeform: Shape 17">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68" name="Freeform: Shape 20">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69" name="Freeform: Shape 21">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70" name="Freeform: Shape 22">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71" name="Freeform: Shape 23">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72" name="Freeform: Shape 25">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73" name="Freeform: Shape 26">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74"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75" name="Freeform: Shape 29">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76" name="Freeform: Shape 30">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77" name="Freeform: Shape 31">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78" name="Freeform: Shape 32">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79" name="Freeform: Shape 33">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80" name="Freeform: Shape 34">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81" name="Freeform: Shape 35">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8" name="Rectangle 37">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39">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2" name="Top left">
            <a:extLst>
              <a:ext uri="{FF2B5EF4-FFF2-40B4-BE49-F238E27FC236}">
                <a16:creationId xmlns:a16="http://schemas.microsoft.com/office/drawing/2014/main" id="{3DF7CE3A-5BDC-4E10-9388-4C79AC102A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3" name="Freeform: Shape 42">
              <a:extLst>
                <a:ext uri="{FF2B5EF4-FFF2-40B4-BE49-F238E27FC236}">
                  <a16:creationId xmlns:a16="http://schemas.microsoft.com/office/drawing/2014/main" id="{27EE8754-F2D6-4612-9200-7AFC134C9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4" name="Freeform: Shape 43">
              <a:extLst>
                <a:ext uri="{FF2B5EF4-FFF2-40B4-BE49-F238E27FC236}">
                  <a16:creationId xmlns:a16="http://schemas.microsoft.com/office/drawing/2014/main" id="{241339C3-F988-4CF6-BDF8-4BA05CB8D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08138096-B969-482E-A58F-BD9CB0BBC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0FC54DBC-FFE9-4D1A-A444-F4C7E392D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6829F8B6-CF1D-4661-853E-7075100EA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7854BC5D-2232-41F5-98C2-3AC5EBFB87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C8892BEF-2479-47E3-BB9B-50C3BEEC5C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2A44A0DB-BE5F-4000-9544-5623F83A1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2B40C103-64C5-D326-30B0-05B9B250C813}"/>
              </a:ext>
            </a:extLst>
          </p:cNvPr>
          <p:cNvSpPr>
            <a:spLocks noGrp="1"/>
          </p:cNvSpPr>
          <p:nvPr>
            <p:ph type="title"/>
          </p:nvPr>
        </p:nvSpPr>
        <p:spPr>
          <a:xfrm>
            <a:off x="1005653" y="169452"/>
            <a:ext cx="10583117" cy="2056572"/>
          </a:xfrm>
        </p:spPr>
        <p:txBody>
          <a:bodyPr vert="horz" lIns="91440" tIns="45720" rIns="91440" bIns="45720" rtlCol="0" anchor="b">
            <a:normAutofit/>
          </a:bodyPr>
          <a:lstStyle/>
          <a:p>
            <a:r>
              <a:rPr lang="en-US" sz="5400" kern="1200">
                <a:solidFill>
                  <a:schemeClr val="tx2"/>
                </a:solidFill>
                <a:effectLst/>
                <a:highlight>
                  <a:srgbClr val="FFFFFF"/>
                </a:highlight>
                <a:latin typeface="+mj-lt"/>
                <a:ea typeface="+mj-ea"/>
                <a:cs typeface="+mj-cs"/>
              </a:rPr>
              <a:t>Average trip duration by month for casual and member user</a:t>
            </a:r>
            <a:endParaRPr lang="en-US" sz="5400" kern="1200">
              <a:solidFill>
                <a:schemeClr val="tx2"/>
              </a:solidFill>
              <a:latin typeface="+mj-lt"/>
              <a:ea typeface="+mj-ea"/>
              <a:cs typeface="+mj-cs"/>
            </a:endParaRPr>
          </a:p>
        </p:txBody>
      </p:sp>
      <p:sp>
        <p:nvSpPr>
          <p:cNvPr id="7" name="TextBox 6">
            <a:extLst>
              <a:ext uri="{FF2B5EF4-FFF2-40B4-BE49-F238E27FC236}">
                <a16:creationId xmlns:a16="http://schemas.microsoft.com/office/drawing/2014/main" id="{06D7B267-A5C0-205C-BD21-3FA693571D8A}"/>
              </a:ext>
            </a:extLst>
          </p:cNvPr>
          <p:cNvSpPr txBox="1"/>
          <p:nvPr/>
        </p:nvSpPr>
        <p:spPr>
          <a:xfrm>
            <a:off x="1389208" y="3498353"/>
            <a:ext cx="3776415" cy="3726145"/>
          </a:xfrm>
          <a:prstGeom prst="rect">
            <a:avLst/>
          </a:prstGeom>
        </p:spPr>
        <p:txBody>
          <a:bodyPr vert="horz" lIns="91440" tIns="45720" rIns="91440" bIns="45720" rtlCol="0" anchor="t">
            <a:normAutofit/>
          </a:bodyPr>
          <a:lstStyle/>
          <a:p>
            <a:pPr>
              <a:lnSpc>
                <a:spcPct val="110000"/>
              </a:lnSpc>
              <a:spcBef>
                <a:spcPts val="1000"/>
              </a:spcBef>
              <a:buClr>
                <a:schemeClr val="accent5"/>
              </a:buClr>
            </a:pPr>
            <a:r>
              <a:rPr lang="en-US" sz="2200" kern="1200">
                <a:solidFill>
                  <a:schemeClr val="tx2"/>
                </a:solidFill>
                <a:effectLst/>
                <a:highlight>
                  <a:srgbClr val="FFFFFF"/>
                </a:highlight>
                <a:latin typeface="+mn-lt"/>
                <a:ea typeface="+mn-ea"/>
                <a:cs typeface="+mn-cs"/>
              </a:rPr>
              <a:t>Compared to members, casual users ride for longer on average throughout all months. </a:t>
            </a:r>
          </a:p>
        </p:txBody>
      </p:sp>
      <p:grpSp>
        <p:nvGrpSpPr>
          <p:cNvPr id="52" name="Cross">
            <a:extLst>
              <a:ext uri="{FF2B5EF4-FFF2-40B4-BE49-F238E27FC236}">
                <a16:creationId xmlns:a16="http://schemas.microsoft.com/office/drawing/2014/main" id="{B270D064-4AA8-4476-8B01-32F8176A48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3" name="Straight Connector 52">
              <a:extLst>
                <a:ext uri="{FF2B5EF4-FFF2-40B4-BE49-F238E27FC236}">
                  <a16:creationId xmlns:a16="http://schemas.microsoft.com/office/drawing/2014/main" id="{3A8100D3-125D-4F8C-83B8-B5898B6F4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4A2153A7-5195-4EFC-B16A-D5758F9674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5" name="Content Placeholder 4" descr="A graph showing a number of bars&#10;&#10;Description automatically generated with medium confidence">
            <a:extLst>
              <a:ext uri="{FF2B5EF4-FFF2-40B4-BE49-F238E27FC236}">
                <a16:creationId xmlns:a16="http://schemas.microsoft.com/office/drawing/2014/main" id="{F024AF84-2D82-B6B2-07EA-1193E0D0D127}"/>
              </a:ext>
            </a:extLst>
          </p:cNvPr>
          <p:cNvPicPr>
            <a:picLocks noGrp="1" noChangeAspect="1"/>
          </p:cNvPicPr>
          <p:nvPr>
            <p:ph idx="1"/>
          </p:nvPr>
        </p:nvPicPr>
        <p:blipFill>
          <a:blip r:embed="rId2"/>
          <a:stretch>
            <a:fillRect/>
          </a:stretch>
        </p:blipFill>
        <p:spPr>
          <a:xfrm>
            <a:off x="5590948" y="2395474"/>
            <a:ext cx="5593432" cy="3733616"/>
          </a:xfrm>
          <a:prstGeom prst="rect">
            <a:avLst/>
          </a:prstGeom>
        </p:spPr>
      </p:pic>
      <p:grpSp>
        <p:nvGrpSpPr>
          <p:cNvPr id="56" name="Bottom Right">
            <a:extLst>
              <a:ext uri="{FF2B5EF4-FFF2-40B4-BE49-F238E27FC236}">
                <a16:creationId xmlns:a16="http://schemas.microsoft.com/office/drawing/2014/main" id="{AB6237A3-9D32-467E-AA5A-14D0525939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7" name="Freeform: Shape 56">
              <a:extLst>
                <a:ext uri="{FF2B5EF4-FFF2-40B4-BE49-F238E27FC236}">
                  <a16:creationId xmlns:a16="http://schemas.microsoft.com/office/drawing/2014/main" id="{3F057400-8420-478E-8A2F-B58D45E0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8" name="Graphic 157">
              <a:extLst>
                <a:ext uri="{FF2B5EF4-FFF2-40B4-BE49-F238E27FC236}">
                  <a16:creationId xmlns:a16="http://schemas.microsoft.com/office/drawing/2014/main" id="{CC012467-B7B8-440A-8DAB-5EFF70FA5F2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0" name="Freeform: Shape 59">
                <a:extLst>
                  <a:ext uri="{FF2B5EF4-FFF2-40B4-BE49-F238E27FC236}">
                    <a16:creationId xmlns:a16="http://schemas.microsoft.com/office/drawing/2014/main" id="{00F8C8E4-FB02-4F5D-9DC9-A062442E4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8A40D7C3-FA31-4AF6-AD75-E54BF48E96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B128BB2D-104A-4CDF-8D53-D83ACBC8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EA3CCEA3-9A1A-408D-9344-64347FAFA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7C8F56CD-A9BE-4A11-90D6-A0C38552E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20152681-AFB0-428A-B6D0-BC183F8C4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3AD8FD39-79C9-4EA7-A00A-CDA13E009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9" name="Freeform: Shape 58">
              <a:extLst>
                <a:ext uri="{FF2B5EF4-FFF2-40B4-BE49-F238E27FC236}">
                  <a16:creationId xmlns:a16="http://schemas.microsoft.com/office/drawing/2014/main" id="{9A2652E6-AEC0-4A6E-9E79-B096052196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018735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6" name="Rectangle 65">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68" name="Top left">
            <a:extLst>
              <a:ext uri="{FF2B5EF4-FFF2-40B4-BE49-F238E27FC236}">
                <a16:creationId xmlns:a16="http://schemas.microsoft.com/office/drawing/2014/main" id="{A345EEC5-ECAA-408B-B9D7-1C0E1102C1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69" name="Freeform: Shape 68">
              <a:extLst>
                <a:ext uri="{FF2B5EF4-FFF2-40B4-BE49-F238E27FC236}">
                  <a16:creationId xmlns:a16="http://schemas.microsoft.com/office/drawing/2014/main" id="{C09B09D8-FF9D-4CE5-853B-3BA46FD5C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0" name="Freeform: Shape 69">
              <a:extLst>
                <a:ext uri="{FF2B5EF4-FFF2-40B4-BE49-F238E27FC236}">
                  <a16:creationId xmlns:a16="http://schemas.microsoft.com/office/drawing/2014/main" id="{7DC978A2-F53F-4B72-9BAC-5F78F00B6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4F73D09D-1DE1-441E-88F5-CD2CBAB88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9DE61DBF-5FB0-4603-BE95-C566DD48B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3" name="Freeform: Shape 72">
              <a:extLst>
                <a:ext uri="{FF2B5EF4-FFF2-40B4-BE49-F238E27FC236}">
                  <a16:creationId xmlns:a16="http://schemas.microsoft.com/office/drawing/2014/main" id="{D8C89DF5-F013-4C54-B9AD-2E158706C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9ED89947-A3CF-4B11-8DE7-5D07A57CB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D3E24021-DB80-451B-96A6-0D21AC0C84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2BDA2B48-4CD9-45C3-8F12-212553367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D46CC0A5-9E16-E4F2-2BB3-0642D0FB2DD4}"/>
              </a:ext>
            </a:extLst>
          </p:cNvPr>
          <p:cNvSpPr>
            <a:spLocks noGrp="1"/>
          </p:cNvSpPr>
          <p:nvPr>
            <p:ph type="title"/>
          </p:nvPr>
        </p:nvSpPr>
        <p:spPr>
          <a:xfrm>
            <a:off x="1198182" y="559813"/>
            <a:ext cx="10246090" cy="1471193"/>
          </a:xfrm>
        </p:spPr>
        <p:txBody>
          <a:bodyPr vert="horz" lIns="91440" tIns="45720" rIns="91440" bIns="45720" rtlCol="0" anchor="ctr">
            <a:normAutofit/>
          </a:bodyPr>
          <a:lstStyle/>
          <a:p>
            <a:r>
              <a:rPr lang="en-US" kern="1200">
                <a:solidFill>
                  <a:schemeClr val="tx2"/>
                </a:solidFill>
                <a:latin typeface="+mj-lt"/>
                <a:ea typeface="+mj-ea"/>
                <a:cs typeface="+mj-cs"/>
              </a:rPr>
              <a:t>Ride in Weekday VS weekend</a:t>
            </a:r>
          </a:p>
        </p:txBody>
      </p:sp>
      <p:sp>
        <p:nvSpPr>
          <p:cNvPr id="9" name="TextBox 8">
            <a:extLst>
              <a:ext uri="{FF2B5EF4-FFF2-40B4-BE49-F238E27FC236}">
                <a16:creationId xmlns:a16="http://schemas.microsoft.com/office/drawing/2014/main" id="{034CCA84-D68B-2C9B-B0B0-A93824C0989A}"/>
              </a:ext>
            </a:extLst>
          </p:cNvPr>
          <p:cNvSpPr txBox="1"/>
          <p:nvPr/>
        </p:nvSpPr>
        <p:spPr>
          <a:xfrm>
            <a:off x="1185756" y="2384474"/>
            <a:ext cx="4810872" cy="3728613"/>
          </a:xfrm>
          <a:prstGeom prst="rect">
            <a:avLst/>
          </a:prstGeom>
        </p:spPr>
        <p:txBody>
          <a:bodyPr vert="horz" lIns="91440" tIns="45720" rIns="91440" bIns="45720" rtlCol="0">
            <a:normAutofit/>
          </a:bodyPr>
          <a:lstStyle/>
          <a:p>
            <a:pPr indent="-228600">
              <a:lnSpc>
                <a:spcPct val="110000"/>
              </a:lnSpc>
              <a:spcAft>
                <a:spcPts val="600"/>
              </a:spcAft>
              <a:buClr>
                <a:schemeClr val="accent5"/>
              </a:buClr>
              <a:buFont typeface="Avenir Next LT Pro" panose="020B0504020202020204" pitchFamily="34" charset="0"/>
              <a:buChar char="+"/>
            </a:pPr>
            <a:r>
              <a:rPr lang="en-US" b="0" i="0" u="none" strike="noStrike">
                <a:solidFill>
                  <a:schemeClr val="tx2"/>
                </a:solidFill>
                <a:effectLst/>
              </a:rPr>
              <a:t>The graph indicates that both members and casual riders use the service 2.5 times more on weekdays than on weekends. This suggests that bikes are primarily used for weekday commutes rather than weekend leisure travel</a:t>
            </a:r>
            <a:r>
              <a:rPr lang="en-US" b="0" i="0" u="none" strike="noStrike" dirty="0">
                <a:solidFill>
                  <a:schemeClr val="tx2"/>
                </a:solidFill>
                <a:effectLst/>
              </a:rPr>
              <a:t>.</a:t>
            </a:r>
            <a:endParaRPr lang="en-US" dirty="0">
              <a:solidFill>
                <a:schemeClr val="tx2"/>
              </a:solidFill>
            </a:endParaRPr>
          </a:p>
        </p:txBody>
      </p:sp>
      <p:pic>
        <p:nvPicPr>
          <p:cNvPr id="7" name="Content Placeholder 6" descr="A graph showing a number of blue squares&#10;&#10;Description automatically generated">
            <a:extLst>
              <a:ext uri="{FF2B5EF4-FFF2-40B4-BE49-F238E27FC236}">
                <a16:creationId xmlns:a16="http://schemas.microsoft.com/office/drawing/2014/main" id="{D64B7BC3-D129-2228-9BEA-BB2B502C1DAC}"/>
              </a:ext>
            </a:extLst>
          </p:cNvPr>
          <p:cNvPicPr>
            <a:picLocks noGrp="1" noChangeAspect="1"/>
          </p:cNvPicPr>
          <p:nvPr>
            <p:ph idx="1"/>
          </p:nvPr>
        </p:nvPicPr>
        <p:blipFill>
          <a:blip r:embed="rId2"/>
          <a:srcRect l="8675" r="19279" b="-2"/>
          <a:stretch/>
        </p:blipFill>
        <p:spPr>
          <a:xfrm>
            <a:off x="7240534" y="2304938"/>
            <a:ext cx="4342792" cy="3808150"/>
          </a:xfrm>
          <a:prstGeom prst="rect">
            <a:avLst/>
          </a:prstGeom>
        </p:spPr>
      </p:pic>
      <p:grpSp>
        <p:nvGrpSpPr>
          <p:cNvPr id="78" name="Bottom Right">
            <a:extLst>
              <a:ext uri="{FF2B5EF4-FFF2-40B4-BE49-F238E27FC236}">
                <a16:creationId xmlns:a16="http://schemas.microsoft.com/office/drawing/2014/main" id="{F0A218EB-ECC2-4D0D-9EDC-F5CB062CAD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79" name="Freeform: Shape 78">
              <a:extLst>
                <a:ext uri="{FF2B5EF4-FFF2-40B4-BE49-F238E27FC236}">
                  <a16:creationId xmlns:a16="http://schemas.microsoft.com/office/drawing/2014/main" id="{E419D1C3-874F-4BF6-A356-1EA4A20D4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0" name="Graphic 157">
              <a:extLst>
                <a:ext uri="{FF2B5EF4-FFF2-40B4-BE49-F238E27FC236}">
                  <a16:creationId xmlns:a16="http://schemas.microsoft.com/office/drawing/2014/main" id="{4AC4AE33-203A-4A93-8263-6CC6BB608FD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2" name="Freeform: Shape 81">
                <a:extLst>
                  <a:ext uri="{FF2B5EF4-FFF2-40B4-BE49-F238E27FC236}">
                    <a16:creationId xmlns:a16="http://schemas.microsoft.com/office/drawing/2014/main" id="{1F15373C-6DCA-4058-94CC-6476950E5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83" name="Freeform: Shape 82">
                <a:extLst>
                  <a:ext uri="{FF2B5EF4-FFF2-40B4-BE49-F238E27FC236}">
                    <a16:creationId xmlns:a16="http://schemas.microsoft.com/office/drawing/2014/main" id="{961BE5B1-15E0-484D-8B21-F6BA455B2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4" name="Freeform: Shape 83">
                <a:extLst>
                  <a:ext uri="{FF2B5EF4-FFF2-40B4-BE49-F238E27FC236}">
                    <a16:creationId xmlns:a16="http://schemas.microsoft.com/office/drawing/2014/main" id="{81167C23-6882-4551-BF77-DF537E736E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5" name="Freeform: Shape 84">
                <a:extLst>
                  <a:ext uri="{FF2B5EF4-FFF2-40B4-BE49-F238E27FC236}">
                    <a16:creationId xmlns:a16="http://schemas.microsoft.com/office/drawing/2014/main" id="{50749460-4B9F-4DE4-9931-7B5831D68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A567746C-E54C-4865-ACF1-CD31DD1D8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9E7B0826-2FBE-4B23-B784-BB7CDA8B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FDF54EDF-BA0A-440F-B20A-2A76BFE15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1" name="Freeform: Shape 80">
              <a:extLst>
                <a:ext uri="{FF2B5EF4-FFF2-40B4-BE49-F238E27FC236}">
                  <a16:creationId xmlns:a16="http://schemas.microsoft.com/office/drawing/2014/main" id="{A53B2ADC-F80C-403E-B1CA-BCFED2CE5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534560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9" name="Rectangle 6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0"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7" name="Freeform: Shape 16">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1" name="Freeform: Shape 17">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2" name="Freeform: Shape 19">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3" name="Freeform: Shape 20">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4" name="Freeform: Shape 21">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5" name="Freeform: Shape 22">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6" name="Freeform: Shape 23">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DF06D336-1920-88EB-BD55-7310D1A94DCC}"/>
              </a:ext>
            </a:extLst>
          </p:cNvPr>
          <p:cNvSpPr>
            <a:spLocks noGrp="1"/>
          </p:cNvSpPr>
          <p:nvPr>
            <p:ph type="title"/>
          </p:nvPr>
        </p:nvSpPr>
        <p:spPr>
          <a:xfrm>
            <a:off x="1198182" y="559813"/>
            <a:ext cx="3988369" cy="2236864"/>
          </a:xfrm>
        </p:spPr>
        <p:txBody>
          <a:bodyPr vert="horz" lIns="91440" tIns="45720" rIns="91440" bIns="45720" rtlCol="0" anchor="ctr">
            <a:normAutofit/>
          </a:bodyPr>
          <a:lstStyle/>
          <a:p>
            <a:pPr>
              <a:lnSpc>
                <a:spcPct val="90000"/>
              </a:lnSpc>
            </a:pPr>
            <a:r>
              <a:rPr lang="en-US" sz="3700" kern="1200">
                <a:solidFill>
                  <a:schemeClr val="tx2"/>
                </a:solidFill>
                <a:effectLst/>
                <a:highlight>
                  <a:srgbClr val="FFFFFF"/>
                </a:highlight>
                <a:latin typeface="+mj-lt"/>
                <a:ea typeface="+mj-ea"/>
                <a:cs typeface="+mj-cs"/>
              </a:rPr>
              <a:t>Ride in Weekday for both types of users</a:t>
            </a:r>
            <a:endParaRPr lang="en-US" sz="3700" kern="1200">
              <a:solidFill>
                <a:schemeClr val="tx2"/>
              </a:solidFill>
              <a:latin typeface="+mj-lt"/>
              <a:ea typeface="+mj-ea"/>
              <a:cs typeface="+mj-cs"/>
            </a:endParaRPr>
          </a:p>
        </p:txBody>
      </p:sp>
      <p:sp>
        <p:nvSpPr>
          <p:cNvPr id="7" name="TextBox 6">
            <a:extLst>
              <a:ext uri="{FF2B5EF4-FFF2-40B4-BE49-F238E27FC236}">
                <a16:creationId xmlns:a16="http://schemas.microsoft.com/office/drawing/2014/main" id="{4F900D81-936C-0FD2-7DAB-DAC5DCBF127C}"/>
              </a:ext>
            </a:extLst>
          </p:cNvPr>
          <p:cNvSpPr txBox="1"/>
          <p:nvPr/>
        </p:nvSpPr>
        <p:spPr>
          <a:xfrm>
            <a:off x="1185756" y="2955401"/>
            <a:ext cx="3988112" cy="3157686"/>
          </a:xfrm>
          <a:prstGeom prst="rect">
            <a:avLst/>
          </a:prstGeom>
        </p:spPr>
        <p:txBody>
          <a:bodyPr vert="horz" lIns="91440" tIns="45720" rIns="91440" bIns="45720" rtlCol="0">
            <a:normAutofit/>
          </a:bodyPr>
          <a:lstStyle/>
          <a:p>
            <a:pPr indent="-228600">
              <a:lnSpc>
                <a:spcPct val="110000"/>
              </a:lnSpc>
              <a:spcAft>
                <a:spcPts val="600"/>
              </a:spcAft>
              <a:buClr>
                <a:schemeClr val="accent5"/>
              </a:buClr>
              <a:buFont typeface="Avenir Next LT Pro" panose="020B0504020202020204" pitchFamily="34" charset="0"/>
              <a:buChar char="+"/>
            </a:pPr>
            <a:r>
              <a:rPr lang="en-US" sz="2000" b="0" i="0" u="none" strike="noStrike" dirty="0">
                <a:solidFill>
                  <a:schemeClr val="tx2"/>
                </a:solidFill>
                <a:effectLst/>
                <a:latin typeface="Times New Roman" panose="02020603050405020304" pitchFamily="18" charset="0"/>
                <a:cs typeface="Times New Roman" panose="02020603050405020304" pitchFamily="18" charset="0"/>
              </a:rPr>
              <a:t>Members ride twice as often as casual users on weekdays</a:t>
            </a:r>
            <a:endParaRPr lang="en-US" sz="2000" dirty="0">
              <a:solidFill>
                <a:schemeClr val="tx2"/>
              </a:solidFill>
              <a:latin typeface="Times New Roman" panose="02020603050405020304" pitchFamily="18" charset="0"/>
              <a:cs typeface="Times New Roman" panose="02020603050405020304" pitchFamily="18" charset="0"/>
            </a:endParaRPr>
          </a:p>
        </p:txBody>
      </p:sp>
      <p:pic>
        <p:nvPicPr>
          <p:cNvPr id="5" name="Content Placeholder 4" descr="A graph showing the days of rides&#10;&#10;Description automatically generated">
            <a:extLst>
              <a:ext uri="{FF2B5EF4-FFF2-40B4-BE49-F238E27FC236}">
                <a16:creationId xmlns:a16="http://schemas.microsoft.com/office/drawing/2014/main" id="{B47B8D8D-A26C-798F-A6AA-AE89C7EA115D}"/>
              </a:ext>
            </a:extLst>
          </p:cNvPr>
          <p:cNvPicPr>
            <a:picLocks noGrp="1" noChangeAspect="1"/>
          </p:cNvPicPr>
          <p:nvPr>
            <p:ph idx="1"/>
          </p:nvPr>
        </p:nvPicPr>
        <p:blipFill>
          <a:blip r:embed="rId2"/>
          <a:stretch>
            <a:fillRect/>
          </a:stretch>
        </p:blipFill>
        <p:spPr>
          <a:xfrm>
            <a:off x="5602903" y="1534168"/>
            <a:ext cx="6387190" cy="3784410"/>
          </a:xfrm>
          <a:prstGeom prst="rect">
            <a:avLst/>
          </a:prstGeom>
        </p:spPr>
      </p:pic>
      <p:grpSp>
        <p:nvGrpSpPr>
          <p:cNvPr id="77"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78" name="Freeform: Shape 26">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8"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79" name="Freeform: Shape 29">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80" name="Freeform: Shape 30">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1" name="Freeform: Shape 31">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2" name="Freeform: Shape 32">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3" name="Freeform: Shape 33">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4" name="Freeform: Shape 34">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5" name="Freeform: Shape 35">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6" name="Freeform: Shape 28">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938594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 name="Top left">
            <a:extLst>
              <a:ext uri="{FF2B5EF4-FFF2-40B4-BE49-F238E27FC236}">
                <a16:creationId xmlns:a16="http://schemas.microsoft.com/office/drawing/2014/main" id="{A345EEC5-ECAA-408B-B9D7-1C0E1102C1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7" name="Freeform: Shape 16">
              <a:extLst>
                <a:ext uri="{FF2B5EF4-FFF2-40B4-BE49-F238E27FC236}">
                  <a16:creationId xmlns:a16="http://schemas.microsoft.com/office/drawing/2014/main" id="{C09B09D8-FF9D-4CE5-853B-3BA46FD5C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Freeform: Shape 17">
              <a:extLst>
                <a:ext uri="{FF2B5EF4-FFF2-40B4-BE49-F238E27FC236}">
                  <a16:creationId xmlns:a16="http://schemas.microsoft.com/office/drawing/2014/main" id="{7DC978A2-F53F-4B72-9BAC-5F78F00B6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4F73D09D-1DE1-441E-88F5-CD2CBAB88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9DE61DBF-5FB0-4603-BE95-C566DD48B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8C89DF5-F013-4C54-B9AD-2E158706C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9ED89947-A3CF-4B11-8DE7-5D07A57CB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D3E24021-DB80-451B-96A6-0D21AC0C84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2BDA2B48-4CD9-45C3-8F12-212553367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00E05B5A-6E03-3354-FD70-F3C7FF8AF57E}"/>
              </a:ext>
            </a:extLst>
          </p:cNvPr>
          <p:cNvSpPr>
            <a:spLocks noGrp="1"/>
          </p:cNvSpPr>
          <p:nvPr>
            <p:ph type="title"/>
          </p:nvPr>
        </p:nvSpPr>
        <p:spPr>
          <a:xfrm>
            <a:off x="1198182" y="559813"/>
            <a:ext cx="10246090" cy="1471193"/>
          </a:xfrm>
        </p:spPr>
        <p:txBody>
          <a:bodyPr vert="horz" lIns="91440" tIns="45720" rIns="91440" bIns="45720" rtlCol="0" anchor="ctr">
            <a:normAutofit/>
          </a:bodyPr>
          <a:lstStyle/>
          <a:p>
            <a:r>
              <a:rPr lang="en-US" kern="1200">
                <a:solidFill>
                  <a:schemeClr val="tx2"/>
                </a:solidFill>
                <a:effectLst/>
                <a:highlight>
                  <a:srgbClr val="FFFFFF"/>
                </a:highlight>
                <a:latin typeface="+mj-lt"/>
                <a:ea typeface="+mj-ea"/>
                <a:cs typeface="+mj-cs"/>
              </a:rPr>
              <a:t>Ride in Weekend for both types of users</a:t>
            </a:r>
            <a:endParaRPr lang="en-US" kern="1200">
              <a:solidFill>
                <a:schemeClr val="tx2"/>
              </a:solidFill>
              <a:latin typeface="+mj-lt"/>
              <a:ea typeface="+mj-ea"/>
              <a:cs typeface="+mj-cs"/>
            </a:endParaRPr>
          </a:p>
        </p:txBody>
      </p:sp>
      <p:sp>
        <p:nvSpPr>
          <p:cNvPr id="7" name="TextBox 6">
            <a:extLst>
              <a:ext uri="{FF2B5EF4-FFF2-40B4-BE49-F238E27FC236}">
                <a16:creationId xmlns:a16="http://schemas.microsoft.com/office/drawing/2014/main" id="{EF049DD0-2E57-8780-7D76-456DF67C6779}"/>
              </a:ext>
            </a:extLst>
          </p:cNvPr>
          <p:cNvSpPr txBox="1"/>
          <p:nvPr/>
        </p:nvSpPr>
        <p:spPr>
          <a:xfrm>
            <a:off x="1185756" y="2384474"/>
            <a:ext cx="4810872" cy="3728613"/>
          </a:xfrm>
          <a:prstGeom prst="rect">
            <a:avLst/>
          </a:prstGeom>
        </p:spPr>
        <p:txBody>
          <a:bodyPr vert="horz" lIns="91440" tIns="45720" rIns="91440" bIns="45720" rtlCol="0">
            <a:normAutofit/>
          </a:bodyPr>
          <a:lstStyle/>
          <a:p>
            <a:pPr indent="-228600">
              <a:lnSpc>
                <a:spcPct val="110000"/>
              </a:lnSpc>
              <a:spcAft>
                <a:spcPts val="600"/>
              </a:spcAft>
              <a:buClr>
                <a:schemeClr val="accent5"/>
              </a:buClr>
              <a:buFont typeface="Avenir Next LT Pro" panose="020B0504020202020204" pitchFamily="34" charset="0"/>
              <a:buChar char="+"/>
            </a:pPr>
            <a:r>
              <a:rPr lang="en-US" sz="2000" b="0" i="0" u="none" strike="noStrike" dirty="0">
                <a:solidFill>
                  <a:schemeClr val="tx2"/>
                </a:solidFill>
                <a:effectLst/>
                <a:latin typeface="Times New Roman" panose="02020603050405020304" pitchFamily="18" charset="0"/>
                <a:cs typeface="Times New Roman" panose="02020603050405020304" pitchFamily="18" charset="0"/>
              </a:rPr>
              <a:t>The second graph shows that weekend rides are roughly equal for both casual and member users, indicating that both groups enjoy using bike-sharing services for recreational purposes</a:t>
            </a:r>
            <a:r>
              <a:rPr lang="en-US" b="0" i="0" u="none" strike="noStrike" dirty="0">
                <a:solidFill>
                  <a:schemeClr val="tx2"/>
                </a:solidFill>
                <a:effectLst/>
              </a:rPr>
              <a:t>.</a:t>
            </a:r>
            <a:endParaRPr lang="en-US" dirty="0">
              <a:solidFill>
                <a:schemeClr val="tx2"/>
              </a:solidFill>
            </a:endParaRPr>
          </a:p>
        </p:txBody>
      </p:sp>
      <p:pic>
        <p:nvPicPr>
          <p:cNvPr id="5" name="Content Placeholder 4" descr="A graph showing a group of blue squares&#10;&#10;Description automatically generated">
            <a:extLst>
              <a:ext uri="{FF2B5EF4-FFF2-40B4-BE49-F238E27FC236}">
                <a16:creationId xmlns:a16="http://schemas.microsoft.com/office/drawing/2014/main" id="{07DDCCF5-4C04-EF3D-3D0E-309B9A1C6EC4}"/>
              </a:ext>
            </a:extLst>
          </p:cNvPr>
          <p:cNvPicPr>
            <a:picLocks noGrp="1" noChangeAspect="1"/>
          </p:cNvPicPr>
          <p:nvPr>
            <p:ph idx="1"/>
          </p:nvPr>
        </p:nvPicPr>
        <p:blipFill>
          <a:blip r:embed="rId2"/>
          <a:stretch>
            <a:fillRect/>
          </a:stretch>
        </p:blipFill>
        <p:spPr>
          <a:xfrm>
            <a:off x="6477002" y="2439423"/>
            <a:ext cx="4967270" cy="3539179"/>
          </a:xfrm>
          <a:prstGeom prst="rect">
            <a:avLst/>
          </a:prstGeom>
        </p:spPr>
      </p:pic>
      <p:grpSp>
        <p:nvGrpSpPr>
          <p:cNvPr id="26" name="Bottom Right">
            <a:extLst>
              <a:ext uri="{FF2B5EF4-FFF2-40B4-BE49-F238E27FC236}">
                <a16:creationId xmlns:a16="http://schemas.microsoft.com/office/drawing/2014/main" id="{F0A218EB-ECC2-4D0D-9EDC-F5CB062CAD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7" name="Freeform: Shape 26">
              <a:extLst>
                <a:ext uri="{FF2B5EF4-FFF2-40B4-BE49-F238E27FC236}">
                  <a16:creationId xmlns:a16="http://schemas.microsoft.com/office/drawing/2014/main" id="{E419D1C3-874F-4BF6-A356-1EA4A20D4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8" name="Graphic 157">
              <a:extLst>
                <a:ext uri="{FF2B5EF4-FFF2-40B4-BE49-F238E27FC236}">
                  <a16:creationId xmlns:a16="http://schemas.microsoft.com/office/drawing/2014/main" id="{4AC4AE33-203A-4A93-8263-6CC6BB608FD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0" name="Freeform: Shape 29">
                <a:extLst>
                  <a:ext uri="{FF2B5EF4-FFF2-40B4-BE49-F238E27FC236}">
                    <a16:creationId xmlns:a16="http://schemas.microsoft.com/office/drawing/2014/main" id="{1F15373C-6DCA-4058-94CC-6476950E5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961BE5B1-15E0-484D-8B21-F6BA455B2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81167C23-6882-4551-BF77-DF537E736E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50749460-4B9F-4DE4-9931-7B5831D68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567746C-E54C-4865-ACF1-CD31DD1D8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9E7B0826-2FBE-4B23-B784-BB7CDA8B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FDF54EDF-BA0A-440F-B20A-2A76BFE15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9" name="Freeform: Shape 28">
              <a:extLst>
                <a:ext uri="{FF2B5EF4-FFF2-40B4-BE49-F238E27FC236}">
                  <a16:creationId xmlns:a16="http://schemas.microsoft.com/office/drawing/2014/main" id="{A53B2ADC-F80C-403E-B1CA-BCFED2CE5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707176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Top Left">
            <a:extLst>
              <a:ext uri="{FF2B5EF4-FFF2-40B4-BE49-F238E27FC236}">
                <a16:creationId xmlns:a16="http://schemas.microsoft.com/office/drawing/2014/main" id="{A97C5526-E5B9-4185-A5C6-455B9ABEE9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3" name="Freeform: Shape 12">
              <a:extLst>
                <a:ext uri="{FF2B5EF4-FFF2-40B4-BE49-F238E27FC236}">
                  <a16:creationId xmlns:a16="http://schemas.microsoft.com/office/drawing/2014/main" id="{32618F2D-150A-4462-AA3E-0DCDD0557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14" name="Freeform: Shape 13">
              <a:extLst>
                <a:ext uri="{FF2B5EF4-FFF2-40B4-BE49-F238E27FC236}">
                  <a16:creationId xmlns:a16="http://schemas.microsoft.com/office/drawing/2014/main" id="{0283139B-883B-4734-8A26-BC623F91A4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EBFCB3D8-7588-4755-B29B-5F97290D7C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EF46A7B4-02F2-4C37-8C5E-6D825E95D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B9D6B09A-3EDF-421A-AE6D-76FEFB45C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C20CF77B-DB97-4B8D-9400-E4E8ED6B0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5EEEE768-C64B-4296-8921-8D9F342AF9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399A0EBB-E594-42E3-9628-D6F0E625D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F5F877CD-1A1E-DEE6-FE5A-EFA9DC5DE6BB}"/>
              </a:ext>
            </a:extLst>
          </p:cNvPr>
          <p:cNvSpPr>
            <a:spLocks noGrp="1"/>
          </p:cNvSpPr>
          <p:nvPr>
            <p:ph type="title"/>
          </p:nvPr>
        </p:nvSpPr>
        <p:spPr>
          <a:xfrm>
            <a:off x="1198181" y="559813"/>
            <a:ext cx="9988166" cy="1664573"/>
          </a:xfrm>
        </p:spPr>
        <p:txBody>
          <a:bodyPr>
            <a:normAutofit/>
          </a:bodyPr>
          <a:lstStyle/>
          <a:p>
            <a:r>
              <a:rPr lang="en-US" dirty="0"/>
              <a:t>Questions</a:t>
            </a:r>
          </a:p>
        </p:txBody>
      </p:sp>
      <p:grpSp>
        <p:nvGrpSpPr>
          <p:cNvPr id="22" name="Bottom Right">
            <a:extLst>
              <a:ext uri="{FF2B5EF4-FFF2-40B4-BE49-F238E27FC236}">
                <a16:creationId xmlns:a16="http://schemas.microsoft.com/office/drawing/2014/main" id="{92EC3874-05DD-47EE-9CA4-F0534A9468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3" name="Freeform: Shape 22">
              <a:extLst>
                <a:ext uri="{FF2B5EF4-FFF2-40B4-BE49-F238E27FC236}">
                  <a16:creationId xmlns:a16="http://schemas.microsoft.com/office/drawing/2014/main" id="{170FD15C-3AF3-48D2-BB71-1E8F0EA5D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4" name="Graphic 157">
              <a:extLst>
                <a:ext uri="{FF2B5EF4-FFF2-40B4-BE49-F238E27FC236}">
                  <a16:creationId xmlns:a16="http://schemas.microsoft.com/office/drawing/2014/main" id="{4E831CDE-CEE1-496B-AEDB-FB2A196FCA7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6" name="Freeform: Shape 25">
                <a:extLst>
                  <a:ext uri="{FF2B5EF4-FFF2-40B4-BE49-F238E27FC236}">
                    <a16:creationId xmlns:a16="http://schemas.microsoft.com/office/drawing/2014/main" id="{93AA54E4-E5E3-435E-8667-AE6F80B5A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59585BA2-83E2-46ED-B377-86D4F1655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C15FDA69-033D-45F7-8CB5-4BC51040E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E8307457-2BDD-4E1B-86B0-0B11C1B14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ABE53357-59FC-47FD-A904-1DDBC0E15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DC07FFC-92FC-4B86-91D7-44BD070FB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DA817E7-2BA6-4DDA-A9BE-B3CE938B0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5" name="Freeform: Shape 24">
              <a:extLst>
                <a:ext uri="{FF2B5EF4-FFF2-40B4-BE49-F238E27FC236}">
                  <a16:creationId xmlns:a16="http://schemas.microsoft.com/office/drawing/2014/main" id="{C6A443FE-CA29-481D-BD91-3440C734B7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C1D7BDCF-160E-6970-E3CF-02CA224E6108}"/>
              </a:ext>
            </a:extLst>
          </p:cNvPr>
          <p:cNvSpPr>
            <a:spLocks noGrp="1"/>
          </p:cNvSpPr>
          <p:nvPr>
            <p:ph idx="1"/>
          </p:nvPr>
        </p:nvSpPr>
        <p:spPr>
          <a:xfrm>
            <a:off x="1185754" y="2384474"/>
            <a:ext cx="9987523" cy="3728613"/>
          </a:xfrm>
        </p:spPr>
        <p:txBody>
          <a:bodyPr>
            <a:normAutofit/>
          </a:bodyPr>
          <a:lstStyle/>
          <a:p>
            <a:r>
              <a:rPr lang="en-US" sz="1800" dirty="0"/>
              <a:t>Question 1</a:t>
            </a:r>
          </a:p>
          <a:p>
            <a:r>
              <a:rPr lang="en-US" sz="1800" dirty="0"/>
              <a:t>How do annual members and casual riders use </a:t>
            </a:r>
            <a:r>
              <a:rPr lang="en-US" sz="1800" dirty="0" err="1"/>
              <a:t>Cyclistic</a:t>
            </a:r>
            <a:r>
              <a:rPr lang="en-US" sz="1800" dirty="0"/>
              <a:t> bikes differently?</a:t>
            </a:r>
          </a:p>
          <a:p>
            <a:r>
              <a:rPr lang="en-US" sz="1800" dirty="0"/>
              <a:t>In terms of total rides and ride time, our annual members use the </a:t>
            </a:r>
            <a:r>
              <a:rPr lang="en-US" sz="1800" dirty="0" err="1"/>
              <a:t>Cyclistic</a:t>
            </a:r>
            <a:r>
              <a:rPr lang="en-US" sz="1800" dirty="0"/>
              <a:t> bike sharing service often and reliably..</a:t>
            </a:r>
          </a:p>
          <a:p>
            <a:r>
              <a:rPr lang="en-US" sz="1800" dirty="0"/>
              <a:t>Conversely, casual riders don't use the bike regularly or often </a:t>
            </a:r>
            <a:r>
              <a:rPr lang="en-US" sz="1800" dirty="0" err="1"/>
              <a:t>enough.It</a:t>
            </a:r>
            <a:r>
              <a:rPr lang="en-US" sz="1800" dirty="0"/>
              <a:t> seems sense, then, that they would not want to convert to the yearly membership plan. Despite this, compared to yearly members, casual riders prefer to ride inconsistently, going on lengthy weekend rides that we believe are enjoyable and relaxing.</a:t>
            </a:r>
          </a:p>
          <a:p>
            <a:endParaRPr lang="en-US"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3002382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FEB61-4938-F28D-DA19-70F86388334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41D7B7B-010F-3AFF-3871-74668B5F498C}"/>
              </a:ext>
            </a:extLst>
          </p:cNvPr>
          <p:cNvSpPr>
            <a:spLocks noGrp="1"/>
          </p:cNvSpPr>
          <p:nvPr>
            <p:ph idx="1"/>
          </p:nvPr>
        </p:nvSpPr>
        <p:spPr/>
        <p:txBody>
          <a:bodyPr>
            <a:normAutofit fontScale="85000" lnSpcReduction="10000"/>
          </a:bodyPr>
          <a:lstStyle/>
          <a:p>
            <a:r>
              <a:rPr lang="en-US" dirty="0"/>
              <a:t>Question 2</a:t>
            </a:r>
          </a:p>
          <a:p>
            <a:r>
              <a:rPr lang="en-US" dirty="0"/>
              <a:t>Why would casual riders buy </a:t>
            </a:r>
            <a:r>
              <a:rPr lang="en-US" dirty="0" err="1"/>
              <a:t>Cyclistic</a:t>
            </a:r>
            <a:r>
              <a:rPr lang="en-US" dirty="0"/>
              <a:t> annual memberships?</a:t>
            </a:r>
          </a:p>
          <a:p>
            <a:pPr algn="l"/>
            <a:r>
              <a:rPr lang="en-US" b="0" i="0" u="none" strike="noStrike" dirty="0">
                <a:solidFill>
                  <a:srgbClr val="000000"/>
                </a:solidFill>
                <a:effectLst/>
              </a:rPr>
              <a:t>To convert casual riders into annual members, </a:t>
            </a:r>
            <a:r>
              <a:rPr lang="en-US" b="0" i="0" u="none" strike="noStrike" dirty="0" err="1">
                <a:solidFill>
                  <a:srgbClr val="000000"/>
                </a:solidFill>
                <a:effectLst/>
              </a:rPr>
              <a:t>Cyclistic</a:t>
            </a:r>
            <a:r>
              <a:rPr lang="en-US" b="0" i="0" u="none" strike="noStrike" dirty="0">
                <a:solidFill>
                  <a:srgbClr val="000000"/>
                </a:solidFill>
                <a:effectLst/>
              </a:rPr>
              <a:t> should emphasize:</a:t>
            </a:r>
          </a:p>
          <a:p>
            <a:pPr algn="l">
              <a:buFont typeface="+mj-lt"/>
              <a:buAutoNum type="arabicPeriod"/>
            </a:pPr>
            <a:r>
              <a:rPr lang="en-US" b="1" i="0" u="none" strike="noStrike" dirty="0">
                <a:solidFill>
                  <a:srgbClr val="000000"/>
                </a:solidFill>
                <a:effectLst/>
              </a:rPr>
              <a:t>Cost savings</a:t>
            </a:r>
            <a:r>
              <a:rPr lang="en-US" b="0" i="0" u="none" strike="noStrike" dirty="0">
                <a:solidFill>
                  <a:srgbClr val="000000"/>
                </a:solidFill>
                <a:effectLst/>
              </a:rPr>
              <a:t> compared to other transportation.</a:t>
            </a:r>
          </a:p>
          <a:p>
            <a:pPr algn="l">
              <a:buFont typeface="+mj-lt"/>
              <a:buAutoNum type="arabicPeriod"/>
            </a:pPr>
            <a:r>
              <a:rPr lang="en-US" b="1" i="0" u="none" strike="noStrike" dirty="0">
                <a:solidFill>
                  <a:srgbClr val="000000"/>
                </a:solidFill>
                <a:effectLst/>
              </a:rPr>
              <a:t>Health benefits</a:t>
            </a:r>
            <a:r>
              <a:rPr lang="en-US" b="0" i="0" u="none" strike="noStrike" dirty="0">
                <a:solidFill>
                  <a:srgbClr val="000000"/>
                </a:solidFill>
                <a:effectLst/>
              </a:rPr>
              <a:t> of regular cycling.</a:t>
            </a:r>
          </a:p>
          <a:p>
            <a:pPr algn="l">
              <a:buFont typeface="+mj-lt"/>
              <a:buAutoNum type="arabicPeriod"/>
            </a:pPr>
            <a:r>
              <a:rPr lang="en-US" b="1" i="0" u="none" strike="noStrike" dirty="0">
                <a:solidFill>
                  <a:srgbClr val="000000"/>
                </a:solidFill>
                <a:effectLst/>
              </a:rPr>
              <a:t>Eco-friendly</a:t>
            </a:r>
            <a:r>
              <a:rPr lang="en-US" b="0" i="0" u="none" strike="noStrike" dirty="0">
                <a:solidFill>
                  <a:srgbClr val="000000"/>
                </a:solidFill>
                <a:effectLst/>
              </a:rPr>
              <a:t> nature, reducing pollution.</a:t>
            </a:r>
          </a:p>
          <a:p>
            <a:pPr algn="l">
              <a:buFont typeface="+mj-lt"/>
              <a:buAutoNum type="arabicPeriod"/>
            </a:pPr>
            <a:r>
              <a:rPr lang="en-US" b="1" i="0" u="none" strike="noStrike" dirty="0">
                <a:solidFill>
                  <a:srgbClr val="000000"/>
                </a:solidFill>
                <a:effectLst/>
              </a:rPr>
              <a:t>Avoiding traffic</a:t>
            </a:r>
            <a:r>
              <a:rPr lang="en-US" b="0" i="0" u="none" strike="noStrike" dirty="0">
                <a:solidFill>
                  <a:srgbClr val="000000"/>
                </a:solidFill>
                <a:effectLst/>
              </a:rPr>
              <a:t> congestion.</a:t>
            </a:r>
          </a:p>
          <a:p>
            <a:pPr algn="l"/>
            <a:r>
              <a:rPr lang="en-US" b="0" i="0" u="none" strike="noStrike" dirty="0">
                <a:solidFill>
                  <a:srgbClr val="000000"/>
                </a:solidFill>
                <a:effectLst/>
              </a:rPr>
              <a:t>Promote the idea of using </a:t>
            </a:r>
            <a:r>
              <a:rPr lang="en-US" b="0" i="0" u="none" strike="noStrike" dirty="0" err="1">
                <a:solidFill>
                  <a:srgbClr val="000000"/>
                </a:solidFill>
                <a:effectLst/>
              </a:rPr>
              <a:t>Cyclistic</a:t>
            </a:r>
            <a:r>
              <a:rPr lang="en-US" b="0" i="0" u="none" strike="noStrike" dirty="0">
                <a:solidFill>
                  <a:srgbClr val="000000"/>
                </a:solidFill>
                <a:effectLst/>
              </a:rPr>
              <a:t> bikes to establish daily routines and planned travel, appealing to those seeking a structured lifestyle.</a:t>
            </a:r>
          </a:p>
          <a:p>
            <a:pPr algn="l"/>
            <a:endParaRPr lang="en-US" b="0" i="0" u="none" strike="noStrike" dirty="0">
              <a:solidFill>
                <a:srgbClr val="000000"/>
              </a:solidFill>
              <a:effectLst/>
            </a:endParaRPr>
          </a:p>
          <a:p>
            <a:endParaRPr lang="en-US" dirty="0"/>
          </a:p>
          <a:p>
            <a:endParaRPr lang="en-US" dirty="0"/>
          </a:p>
        </p:txBody>
      </p:sp>
    </p:spTree>
    <p:extLst>
      <p:ext uri="{BB962C8B-B14F-4D97-AF65-F5344CB8AC3E}">
        <p14:creationId xmlns:p14="http://schemas.microsoft.com/office/powerpoint/2010/main" val="466067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5" name="Rectangle 44">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6" name="Top Left">
            <a:extLst>
              <a:ext uri="{FF2B5EF4-FFF2-40B4-BE49-F238E27FC236}">
                <a16:creationId xmlns:a16="http://schemas.microsoft.com/office/drawing/2014/main" id="{A97C5526-E5B9-4185-A5C6-455B9ABEE9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7" name="Freeform: Shape 12">
              <a:extLst>
                <a:ext uri="{FF2B5EF4-FFF2-40B4-BE49-F238E27FC236}">
                  <a16:creationId xmlns:a16="http://schemas.microsoft.com/office/drawing/2014/main" id="{32618F2D-150A-4462-AA3E-0DCDD0557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48" name="Freeform: Shape 13">
              <a:extLst>
                <a:ext uri="{FF2B5EF4-FFF2-40B4-BE49-F238E27FC236}">
                  <a16:creationId xmlns:a16="http://schemas.microsoft.com/office/drawing/2014/main" id="{0283139B-883B-4734-8A26-BC623F91A4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14">
              <a:extLst>
                <a:ext uri="{FF2B5EF4-FFF2-40B4-BE49-F238E27FC236}">
                  <a16:creationId xmlns:a16="http://schemas.microsoft.com/office/drawing/2014/main" id="{EBFCB3D8-7588-4755-B29B-5F97290D7C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15">
              <a:extLst>
                <a:ext uri="{FF2B5EF4-FFF2-40B4-BE49-F238E27FC236}">
                  <a16:creationId xmlns:a16="http://schemas.microsoft.com/office/drawing/2014/main" id="{EF46A7B4-02F2-4C37-8C5E-6D825E95D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16">
              <a:extLst>
                <a:ext uri="{FF2B5EF4-FFF2-40B4-BE49-F238E27FC236}">
                  <a16:creationId xmlns:a16="http://schemas.microsoft.com/office/drawing/2014/main" id="{B9D6B09A-3EDF-421A-AE6D-76FEFB45C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17">
              <a:extLst>
                <a:ext uri="{FF2B5EF4-FFF2-40B4-BE49-F238E27FC236}">
                  <a16:creationId xmlns:a16="http://schemas.microsoft.com/office/drawing/2014/main" id="{C20CF77B-DB97-4B8D-9400-E4E8ED6B0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18">
              <a:extLst>
                <a:ext uri="{FF2B5EF4-FFF2-40B4-BE49-F238E27FC236}">
                  <a16:creationId xmlns:a16="http://schemas.microsoft.com/office/drawing/2014/main" id="{5EEEE768-C64B-4296-8921-8D9F342AF9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19">
              <a:extLst>
                <a:ext uri="{FF2B5EF4-FFF2-40B4-BE49-F238E27FC236}">
                  <a16:creationId xmlns:a16="http://schemas.microsoft.com/office/drawing/2014/main" id="{399A0EBB-E594-42E3-9628-D6F0E625D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99E0AFD0-E110-5A51-D04A-BDF38BA38654}"/>
              </a:ext>
            </a:extLst>
          </p:cNvPr>
          <p:cNvSpPr>
            <a:spLocks noGrp="1"/>
          </p:cNvSpPr>
          <p:nvPr>
            <p:ph type="title"/>
          </p:nvPr>
        </p:nvSpPr>
        <p:spPr>
          <a:xfrm>
            <a:off x="1198181" y="559813"/>
            <a:ext cx="9988166" cy="1664573"/>
          </a:xfrm>
        </p:spPr>
        <p:txBody>
          <a:bodyPr>
            <a:normAutofit/>
          </a:bodyPr>
          <a:lstStyle/>
          <a:p>
            <a:r>
              <a:rPr lang="en-US"/>
              <a:t>Conclusion</a:t>
            </a:r>
            <a:endParaRPr lang="en-US" dirty="0"/>
          </a:p>
        </p:txBody>
      </p:sp>
      <p:grpSp>
        <p:nvGrpSpPr>
          <p:cNvPr id="55" name="Bottom Right">
            <a:extLst>
              <a:ext uri="{FF2B5EF4-FFF2-40B4-BE49-F238E27FC236}">
                <a16:creationId xmlns:a16="http://schemas.microsoft.com/office/drawing/2014/main" id="{92EC3874-05DD-47EE-9CA4-F0534A9468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6" name="Freeform: Shape 22">
              <a:extLst>
                <a:ext uri="{FF2B5EF4-FFF2-40B4-BE49-F238E27FC236}">
                  <a16:creationId xmlns:a16="http://schemas.microsoft.com/office/drawing/2014/main" id="{170FD15C-3AF3-48D2-BB71-1E8F0EA5D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57" name="Graphic 157">
              <a:extLst>
                <a:ext uri="{FF2B5EF4-FFF2-40B4-BE49-F238E27FC236}">
                  <a16:creationId xmlns:a16="http://schemas.microsoft.com/office/drawing/2014/main" id="{4E831CDE-CEE1-496B-AEDB-FB2A196FCA7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8" name="Freeform: Shape 25">
                <a:extLst>
                  <a:ext uri="{FF2B5EF4-FFF2-40B4-BE49-F238E27FC236}">
                    <a16:creationId xmlns:a16="http://schemas.microsoft.com/office/drawing/2014/main" id="{93AA54E4-E5E3-435E-8667-AE6F80B5A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26">
                <a:extLst>
                  <a:ext uri="{FF2B5EF4-FFF2-40B4-BE49-F238E27FC236}">
                    <a16:creationId xmlns:a16="http://schemas.microsoft.com/office/drawing/2014/main" id="{59585BA2-83E2-46ED-B377-86D4F1655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27">
                <a:extLst>
                  <a:ext uri="{FF2B5EF4-FFF2-40B4-BE49-F238E27FC236}">
                    <a16:creationId xmlns:a16="http://schemas.microsoft.com/office/drawing/2014/main" id="{C15FDA69-033D-45F7-8CB5-4BC51040E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28">
                <a:extLst>
                  <a:ext uri="{FF2B5EF4-FFF2-40B4-BE49-F238E27FC236}">
                    <a16:creationId xmlns:a16="http://schemas.microsoft.com/office/drawing/2014/main" id="{E8307457-2BDD-4E1B-86B0-0B11C1B14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29">
                <a:extLst>
                  <a:ext uri="{FF2B5EF4-FFF2-40B4-BE49-F238E27FC236}">
                    <a16:creationId xmlns:a16="http://schemas.microsoft.com/office/drawing/2014/main" id="{ABE53357-59FC-47FD-A904-1DDBC0E15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DC07FFC-92FC-4B86-91D7-44BD070FB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31">
                <a:extLst>
                  <a:ext uri="{FF2B5EF4-FFF2-40B4-BE49-F238E27FC236}">
                    <a16:creationId xmlns:a16="http://schemas.microsoft.com/office/drawing/2014/main" id="{BDA817E7-2BA6-4DDA-A9BE-B3CE938B0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4" name="Freeform: Shape 24">
              <a:extLst>
                <a:ext uri="{FF2B5EF4-FFF2-40B4-BE49-F238E27FC236}">
                  <a16:creationId xmlns:a16="http://schemas.microsoft.com/office/drawing/2014/main" id="{C6A443FE-CA29-481D-BD91-3440C734B7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82691DA2-2E9B-1421-06D1-85F260FEEFB6}"/>
              </a:ext>
            </a:extLst>
          </p:cNvPr>
          <p:cNvSpPr>
            <a:spLocks noGrp="1"/>
          </p:cNvSpPr>
          <p:nvPr>
            <p:ph idx="1"/>
          </p:nvPr>
        </p:nvSpPr>
        <p:spPr>
          <a:xfrm>
            <a:off x="1185754" y="2384474"/>
            <a:ext cx="9987523" cy="3728613"/>
          </a:xfrm>
        </p:spPr>
        <p:txBody>
          <a:bodyPr>
            <a:normAutofit/>
          </a:bodyPr>
          <a:lstStyle/>
          <a:p>
            <a:r>
              <a:rPr lang="en-US" sz="2000" b="0" i="0" u="none" strike="noStrike" dirty="0">
                <a:effectLst/>
                <a:latin typeface="Times New Roman" panose="02020603050405020304" pitchFamily="18" charset="0"/>
                <a:cs typeface="Times New Roman" panose="02020603050405020304" pitchFamily="18" charset="0"/>
              </a:rPr>
              <a:t>Annual members likely use the bike-sharing service regularly for commuting and daily schedules, while casual riders tend to use it more recreationally, with longer trip times and more frequent weekend use.</a:t>
            </a:r>
          </a:p>
          <a:p>
            <a:endParaRPr lang="en-US" sz="1800" dirty="0"/>
          </a:p>
        </p:txBody>
      </p:sp>
    </p:spTree>
    <p:extLst>
      <p:ext uri="{BB962C8B-B14F-4D97-AF65-F5344CB8AC3E}">
        <p14:creationId xmlns:p14="http://schemas.microsoft.com/office/powerpoint/2010/main" val="1753401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Rectangle 3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1" name="Top left">
            <a:extLst>
              <a:ext uri="{FF2B5EF4-FFF2-40B4-BE49-F238E27FC236}">
                <a16:creationId xmlns:a16="http://schemas.microsoft.com/office/drawing/2014/main" id="{32D15CB3-AC64-41F7-86F8-22A111F3D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42" name="Freeform: Shape 41">
              <a:extLst>
                <a:ext uri="{FF2B5EF4-FFF2-40B4-BE49-F238E27FC236}">
                  <a16:creationId xmlns:a16="http://schemas.microsoft.com/office/drawing/2014/main" id="{9B8FAC53-55F6-4B51-8FAD-977E5E7D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3" name="Freeform: Shape 42">
              <a:extLst>
                <a:ext uri="{FF2B5EF4-FFF2-40B4-BE49-F238E27FC236}">
                  <a16:creationId xmlns:a16="http://schemas.microsoft.com/office/drawing/2014/main" id="{BC29D267-CD4D-4FD7-8F45-1C8FB4235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4" name="Freeform: Shape 43">
              <a:extLst>
                <a:ext uri="{FF2B5EF4-FFF2-40B4-BE49-F238E27FC236}">
                  <a16:creationId xmlns:a16="http://schemas.microsoft.com/office/drawing/2014/main" id="{0EFC9A2B-D1CA-4247-836D-EAB80EB5E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Shape 44">
              <a:extLst>
                <a:ext uri="{FF2B5EF4-FFF2-40B4-BE49-F238E27FC236}">
                  <a16:creationId xmlns:a16="http://schemas.microsoft.com/office/drawing/2014/main" id="{F4F9AB28-B3F0-425B-8E51-E16DDB853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Shape 45">
              <a:extLst>
                <a:ext uri="{FF2B5EF4-FFF2-40B4-BE49-F238E27FC236}">
                  <a16:creationId xmlns:a16="http://schemas.microsoft.com/office/drawing/2014/main" id="{891B00CE-2CF5-4DF1-A345-4516E2E83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Shape 46">
              <a:extLst>
                <a:ext uri="{FF2B5EF4-FFF2-40B4-BE49-F238E27FC236}">
                  <a16:creationId xmlns:a16="http://schemas.microsoft.com/office/drawing/2014/main" id="{8B332657-F1E9-428F-BA70-8DD848E55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Shape 47">
              <a:extLst>
                <a:ext uri="{FF2B5EF4-FFF2-40B4-BE49-F238E27FC236}">
                  <a16:creationId xmlns:a16="http://schemas.microsoft.com/office/drawing/2014/main" id="{766A6EF8-94C7-4127-9EF9-584AD6885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Freeform: Shape 48">
              <a:extLst>
                <a:ext uri="{FF2B5EF4-FFF2-40B4-BE49-F238E27FC236}">
                  <a16:creationId xmlns:a16="http://schemas.microsoft.com/office/drawing/2014/main" id="{3B1C2001-8549-4C7B-86AB-049B0C99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A8D15101-96B2-449E-F46A-97D05C517527}"/>
              </a:ext>
            </a:extLst>
          </p:cNvPr>
          <p:cNvSpPr>
            <a:spLocks noGrp="1"/>
          </p:cNvSpPr>
          <p:nvPr>
            <p:ph type="title"/>
          </p:nvPr>
        </p:nvSpPr>
        <p:spPr>
          <a:xfrm>
            <a:off x="1198181" y="167973"/>
            <a:ext cx="9988165" cy="1501639"/>
          </a:xfrm>
        </p:spPr>
        <p:txBody>
          <a:bodyPr>
            <a:normAutofit/>
          </a:bodyPr>
          <a:lstStyle/>
          <a:p>
            <a:pPr algn="ctr"/>
            <a:r>
              <a:rPr lang="en-US" dirty="0"/>
              <a:t>Introduction</a:t>
            </a:r>
            <a:endParaRPr lang="en-US"/>
          </a:p>
        </p:txBody>
      </p:sp>
      <p:grpSp>
        <p:nvGrpSpPr>
          <p:cNvPr id="51" name="Bottom Right">
            <a:extLst>
              <a:ext uri="{FF2B5EF4-FFF2-40B4-BE49-F238E27FC236}">
                <a16:creationId xmlns:a16="http://schemas.microsoft.com/office/drawing/2014/main" id="{921D9B61-CDA2-49D1-82AA-534691496F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52" name="Graphic 157">
              <a:extLst>
                <a:ext uri="{FF2B5EF4-FFF2-40B4-BE49-F238E27FC236}">
                  <a16:creationId xmlns:a16="http://schemas.microsoft.com/office/drawing/2014/main" id="{A202591B-301C-460E-801A-4C116AC08C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54" name="Freeform: Shape 53">
                <a:extLst>
                  <a:ext uri="{FF2B5EF4-FFF2-40B4-BE49-F238E27FC236}">
                    <a16:creationId xmlns:a16="http://schemas.microsoft.com/office/drawing/2014/main" id="{257EC7EC-4934-4A65-B3AA-6AE3BD073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5" name="Freeform: Shape 54">
                <a:extLst>
                  <a:ext uri="{FF2B5EF4-FFF2-40B4-BE49-F238E27FC236}">
                    <a16:creationId xmlns:a16="http://schemas.microsoft.com/office/drawing/2014/main" id="{201FEC27-F3E2-41E5-8C3B-FF66A13D8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6" name="Freeform: Shape 55">
                <a:extLst>
                  <a:ext uri="{FF2B5EF4-FFF2-40B4-BE49-F238E27FC236}">
                    <a16:creationId xmlns:a16="http://schemas.microsoft.com/office/drawing/2014/main" id="{CBFE67A7-A995-43D6-8414-EBB2A758A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7" name="Freeform: Shape 56">
                <a:extLst>
                  <a:ext uri="{FF2B5EF4-FFF2-40B4-BE49-F238E27FC236}">
                    <a16:creationId xmlns:a16="http://schemas.microsoft.com/office/drawing/2014/main" id="{6DB28E40-FF5E-459D-B516-A16554BB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8" name="Freeform: Shape 57">
                <a:extLst>
                  <a:ext uri="{FF2B5EF4-FFF2-40B4-BE49-F238E27FC236}">
                    <a16:creationId xmlns:a16="http://schemas.microsoft.com/office/drawing/2014/main" id="{9724247A-6615-4D27-80F0-339276282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9" name="Freeform: Shape 58">
                <a:extLst>
                  <a:ext uri="{FF2B5EF4-FFF2-40B4-BE49-F238E27FC236}">
                    <a16:creationId xmlns:a16="http://schemas.microsoft.com/office/drawing/2014/main" id="{495168B2-CEF6-486B-AD0C-D063CDD98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0" name="Freeform: Shape 59">
                <a:extLst>
                  <a:ext uri="{FF2B5EF4-FFF2-40B4-BE49-F238E27FC236}">
                    <a16:creationId xmlns:a16="http://schemas.microsoft.com/office/drawing/2014/main" id="{E27C133D-9749-4B34-9018-29F3FF86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53" name="Freeform: Shape 52">
              <a:extLst>
                <a:ext uri="{FF2B5EF4-FFF2-40B4-BE49-F238E27FC236}">
                  <a16:creationId xmlns:a16="http://schemas.microsoft.com/office/drawing/2014/main" id="{10388060-18B7-4BD6-A3C5-F6B8E1467E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Content Placeholder 2">
            <a:extLst>
              <a:ext uri="{FF2B5EF4-FFF2-40B4-BE49-F238E27FC236}">
                <a16:creationId xmlns:a16="http://schemas.microsoft.com/office/drawing/2014/main" id="{EA4947AC-5D70-4A1D-BEC7-F28353F4C0C2}"/>
              </a:ext>
            </a:extLst>
          </p:cNvPr>
          <p:cNvGraphicFramePr>
            <a:graphicFrameLocks noGrp="1"/>
          </p:cNvGraphicFramePr>
          <p:nvPr>
            <p:ph idx="1"/>
            <p:extLst>
              <p:ext uri="{D42A27DB-BD31-4B8C-83A1-F6EECF244321}">
                <p14:modId xmlns:p14="http://schemas.microsoft.com/office/powerpoint/2010/main" val="3865849788"/>
              </p:ext>
            </p:extLst>
          </p:nvPr>
        </p:nvGraphicFramePr>
        <p:xfrm>
          <a:off x="600306" y="1847031"/>
          <a:ext cx="10982090" cy="427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7277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6" name="Rectangle 14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7" name="Rectangle 146">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8" name="Top Left">
            <a:extLst>
              <a:ext uri="{FF2B5EF4-FFF2-40B4-BE49-F238E27FC236}">
                <a16:creationId xmlns:a16="http://schemas.microsoft.com/office/drawing/2014/main" id="{FADD1535-ED83-48B3-8EB1-671A080F09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9" name="Freeform: Shape 125">
              <a:extLst>
                <a:ext uri="{FF2B5EF4-FFF2-40B4-BE49-F238E27FC236}">
                  <a16:creationId xmlns:a16="http://schemas.microsoft.com/office/drawing/2014/main" id="{E70C64DB-421C-4FFD-8EB1-A7D1A5DC1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0" name="Freeform: Shape 126">
              <a:extLst>
                <a:ext uri="{FF2B5EF4-FFF2-40B4-BE49-F238E27FC236}">
                  <a16:creationId xmlns:a16="http://schemas.microsoft.com/office/drawing/2014/main" id="{5C04BFFB-0C30-49E1-B4F0-243531219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51" name="Freeform: Shape 127">
              <a:extLst>
                <a:ext uri="{FF2B5EF4-FFF2-40B4-BE49-F238E27FC236}">
                  <a16:creationId xmlns:a16="http://schemas.microsoft.com/office/drawing/2014/main" id="{368C7354-F4EF-4BC5-BF44-01614E0B9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52" name="Freeform: Shape 128">
              <a:extLst>
                <a:ext uri="{FF2B5EF4-FFF2-40B4-BE49-F238E27FC236}">
                  <a16:creationId xmlns:a16="http://schemas.microsoft.com/office/drawing/2014/main" id="{145981B8-FB15-43E7-B1CE-AE4A5E9B1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53" name="Freeform: Shape 129">
              <a:extLst>
                <a:ext uri="{FF2B5EF4-FFF2-40B4-BE49-F238E27FC236}">
                  <a16:creationId xmlns:a16="http://schemas.microsoft.com/office/drawing/2014/main" id="{75F05D22-2B12-4452-A804-346878D55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54" name="Freeform: Shape 130">
              <a:extLst>
                <a:ext uri="{FF2B5EF4-FFF2-40B4-BE49-F238E27FC236}">
                  <a16:creationId xmlns:a16="http://schemas.microsoft.com/office/drawing/2014/main" id="{7B26EE6B-DF99-4B8A-8859-82A92A598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55" name="Freeform: Shape 131">
              <a:extLst>
                <a:ext uri="{FF2B5EF4-FFF2-40B4-BE49-F238E27FC236}">
                  <a16:creationId xmlns:a16="http://schemas.microsoft.com/office/drawing/2014/main" id="{CE8FB053-1663-44BA-8128-0C19BD762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56" name="Freeform: Shape 132">
              <a:extLst>
                <a:ext uri="{FF2B5EF4-FFF2-40B4-BE49-F238E27FC236}">
                  <a16:creationId xmlns:a16="http://schemas.microsoft.com/office/drawing/2014/main" id="{75E5E4F4-4EE0-49E3-98E5-F1E2BB91A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A941282F-3F98-5961-7E10-D047BB987E9B}"/>
              </a:ext>
            </a:extLst>
          </p:cNvPr>
          <p:cNvSpPr>
            <a:spLocks noGrp="1"/>
          </p:cNvSpPr>
          <p:nvPr>
            <p:ph type="title"/>
          </p:nvPr>
        </p:nvSpPr>
        <p:spPr>
          <a:xfrm>
            <a:off x="1198182" y="559813"/>
            <a:ext cx="4390807" cy="1664573"/>
          </a:xfrm>
        </p:spPr>
        <p:txBody>
          <a:bodyPr>
            <a:normAutofit/>
          </a:bodyPr>
          <a:lstStyle/>
          <a:p>
            <a:r>
              <a:rPr lang="en-US"/>
              <a:t>Contents</a:t>
            </a:r>
            <a:endParaRPr lang="en-US" dirty="0"/>
          </a:p>
        </p:txBody>
      </p:sp>
      <p:sp>
        <p:nvSpPr>
          <p:cNvPr id="157" name="Content Placeholder 2">
            <a:extLst>
              <a:ext uri="{FF2B5EF4-FFF2-40B4-BE49-F238E27FC236}">
                <a16:creationId xmlns:a16="http://schemas.microsoft.com/office/drawing/2014/main" id="{9EF7684E-7636-8C2B-6C85-52E52719F1B7}"/>
              </a:ext>
            </a:extLst>
          </p:cNvPr>
          <p:cNvSpPr>
            <a:spLocks noGrp="1"/>
          </p:cNvSpPr>
          <p:nvPr>
            <p:ph idx="1"/>
          </p:nvPr>
        </p:nvSpPr>
        <p:spPr>
          <a:xfrm>
            <a:off x="1185756" y="2384474"/>
            <a:ext cx="4390524" cy="3728613"/>
          </a:xfrm>
        </p:spPr>
        <p:txBody>
          <a:bodyPr>
            <a:normAutofit/>
          </a:bodyPr>
          <a:lstStyle/>
          <a:p>
            <a:r>
              <a:rPr lang="en-US" sz="1800" dirty="0">
                <a:latin typeface="Times New Roman" panose="02020603050405020304" pitchFamily="18" charset="0"/>
                <a:cs typeface="Times New Roman" panose="02020603050405020304" pitchFamily="18" charset="0"/>
              </a:rPr>
              <a:t>Project Purpose </a:t>
            </a:r>
          </a:p>
          <a:p>
            <a:r>
              <a:rPr lang="en-US" sz="1800" dirty="0">
                <a:latin typeface="Times New Roman" panose="02020603050405020304" pitchFamily="18" charset="0"/>
                <a:cs typeface="Times New Roman" panose="02020603050405020304" pitchFamily="18" charset="0"/>
              </a:rPr>
              <a:t>The Questions </a:t>
            </a:r>
          </a:p>
          <a:p>
            <a:r>
              <a:rPr lang="en-US" sz="1800" dirty="0">
                <a:latin typeface="Times New Roman" panose="02020603050405020304" pitchFamily="18" charset="0"/>
                <a:cs typeface="Times New Roman" panose="02020603050405020304" pitchFamily="18" charset="0"/>
              </a:rPr>
              <a:t>Analysis Summary</a:t>
            </a:r>
          </a:p>
          <a:p>
            <a:r>
              <a:rPr lang="en-US" sz="1800" dirty="0">
                <a:latin typeface="Times New Roman" panose="02020603050405020304" pitchFamily="18" charset="0"/>
                <a:cs typeface="Times New Roman" panose="02020603050405020304" pitchFamily="18" charset="0"/>
              </a:rPr>
              <a:t>Final </a:t>
            </a:r>
            <a:r>
              <a:rPr lang="en-US" sz="1800">
                <a:latin typeface="Times New Roman" panose="02020603050405020304" pitchFamily="18" charset="0"/>
                <a:cs typeface="Times New Roman" panose="02020603050405020304" pitchFamily="18" charset="0"/>
              </a:rPr>
              <a:t>Conclusion </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p>
        </p:txBody>
      </p:sp>
      <p:pic>
        <p:nvPicPr>
          <p:cNvPr id="158" name="Picture 157" descr="Desk with productivity items">
            <a:extLst>
              <a:ext uri="{FF2B5EF4-FFF2-40B4-BE49-F238E27FC236}">
                <a16:creationId xmlns:a16="http://schemas.microsoft.com/office/drawing/2014/main" id="{1B62ACF1-62D1-01B2-B38C-62C353B0800E}"/>
              </a:ext>
            </a:extLst>
          </p:cNvPr>
          <p:cNvPicPr>
            <a:picLocks noChangeAspect="1"/>
          </p:cNvPicPr>
          <p:nvPr/>
        </p:nvPicPr>
        <p:blipFill>
          <a:blip r:embed="rId2"/>
          <a:srcRect l="27474" r="12224" b="-1"/>
          <a:stretch/>
        </p:blipFill>
        <p:spPr>
          <a:xfrm>
            <a:off x="5996628" y="10"/>
            <a:ext cx="6195372" cy="6857990"/>
          </a:xfrm>
          <a:prstGeom prst="rect">
            <a:avLst/>
          </a:prstGeom>
        </p:spPr>
      </p:pic>
      <p:grpSp>
        <p:nvGrpSpPr>
          <p:cNvPr id="159" name="Bottom Right">
            <a:extLst>
              <a:ext uri="{FF2B5EF4-FFF2-40B4-BE49-F238E27FC236}">
                <a16:creationId xmlns:a16="http://schemas.microsoft.com/office/drawing/2014/main" id="{01081332-6CA1-49C2-A979-7709509AD1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36" name="Graphic 157">
              <a:extLst>
                <a:ext uri="{FF2B5EF4-FFF2-40B4-BE49-F238E27FC236}">
                  <a16:creationId xmlns:a16="http://schemas.microsoft.com/office/drawing/2014/main" id="{826B0664-73BC-4FCB-A447-57F7F67647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60" name="Freeform: Shape 137">
                <a:extLst>
                  <a:ext uri="{FF2B5EF4-FFF2-40B4-BE49-F238E27FC236}">
                    <a16:creationId xmlns:a16="http://schemas.microsoft.com/office/drawing/2014/main" id="{23242A3E-DBD8-44D5-930F-DA776CA06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1" name="Freeform: Shape 138">
                <a:extLst>
                  <a:ext uri="{FF2B5EF4-FFF2-40B4-BE49-F238E27FC236}">
                    <a16:creationId xmlns:a16="http://schemas.microsoft.com/office/drawing/2014/main" id="{F331C242-2FF0-40D4-BF95-4A27680F2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2" name="Freeform: Shape 139">
                <a:extLst>
                  <a:ext uri="{FF2B5EF4-FFF2-40B4-BE49-F238E27FC236}">
                    <a16:creationId xmlns:a16="http://schemas.microsoft.com/office/drawing/2014/main" id="{B500FE3B-EB2C-4A5D-ABA7-35137B2BA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3" name="Freeform: Shape 140">
                <a:extLst>
                  <a:ext uri="{FF2B5EF4-FFF2-40B4-BE49-F238E27FC236}">
                    <a16:creationId xmlns:a16="http://schemas.microsoft.com/office/drawing/2014/main" id="{6E1EA3BF-3A9F-4CD0-9640-6FF67F443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4" name="Freeform: Shape 141">
                <a:extLst>
                  <a:ext uri="{FF2B5EF4-FFF2-40B4-BE49-F238E27FC236}">
                    <a16:creationId xmlns:a16="http://schemas.microsoft.com/office/drawing/2014/main" id="{17F4411F-5B81-451C-A006-8754E1618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5" name="Freeform: Shape 142">
                <a:extLst>
                  <a:ext uri="{FF2B5EF4-FFF2-40B4-BE49-F238E27FC236}">
                    <a16:creationId xmlns:a16="http://schemas.microsoft.com/office/drawing/2014/main" id="{4E4D64BD-20E2-44CF-AEB4-A87A43376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6" name="Freeform: Shape 143">
                <a:extLst>
                  <a:ext uri="{FF2B5EF4-FFF2-40B4-BE49-F238E27FC236}">
                    <a16:creationId xmlns:a16="http://schemas.microsoft.com/office/drawing/2014/main" id="{0B309630-6603-4319-BAB8-93102ABEB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67" name="Freeform: Shape 136">
              <a:extLst>
                <a:ext uri="{FF2B5EF4-FFF2-40B4-BE49-F238E27FC236}">
                  <a16:creationId xmlns:a16="http://schemas.microsoft.com/office/drawing/2014/main" id="{F540FCD4-859A-4602-9CBC-C697E3877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754013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8" name="Rectangle 97">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00" name="Top left">
            <a:extLst>
              <a:ext uri="{FF2B5EF4-FFF2-40B4-BE49-F238E27FC236}">
                <a16:creationId xmlns:a16="http://schemas.microsoft.com/office/drawing/2014/main" id="{5E5536F2-BB10-4970-9C95-51CCDE8842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01" name="Freeform: Shape 100">
              <a:extLst>
                <a:ext uri="{FF2B5EF4-FFF2-40B4-BE49-F238E27FC236}">
                  <a16:creationId xmlns:a16="http://schemas.microsoft.com/office/drawing/2014/main" id="{D84F3307-86CF-47A4-8B2D-4630B124C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2" name="Freeform: Shape 101">
              <a:extLst>
                <a:ext uri="{FF2B5EF4-FFF2-40B4-BE49-F238E27FC236}">
                  <a16:creationId xmlns:a16="http://schemas.microsoft.com/office/drawing/2014/main" id="{6EB78D62-DD46-4526-87D7-73C7AE462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3" name="Freeform: Shape 102">
              <a:extLst>
                <a:ext uri="{FF2B5EF4-FFF2-40B4-BE49-F238E27FC236}">
                  <a16:creationId xmlns:a16="http://schemas.microsoft.com/office/drawing/2014/main" id="{73149E71-5828-490B-97F7-04AE78073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4" name="Freeform: Shape 103">
              <a:extLst>
                <a:ext uri="{FF2B5EF4-FFF2-40B4-BE49-F238E27FC236}">
                  <a16:creationId xmlns:a16="http://schemas.microsoft.com/office/drawing/2014/main" id="{1280A038-99E0-4B3A-9D3E-3E9CF2E9BE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5" name="Freeform: Shape 104">
              <a:extLst>
                <a:ext uri="{FF2B5EF4-FFF2-40B4-BE49-F238E27FC236}">
                  <a16:creationId xmlns:a16="http://schemas.microsoft.com/office/drawing/2014/main" id="{FFF87F6E-69A2-4944-9B64-76780737D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6" name="Freeform: Shape 105">
              <a:extLst>
                <a:ext uri="{FF2B5EF4-FFF2-40B4-BE49-F238E27FC236}">
                  <a16:creationId xmlns:a16="http://schemas.microsoft.com/office/drawing/2014/main" id="{8A70C5CB-9CC7-44D6-B2B7-239694D83B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7" name="Freeform: Shape 106">
              <a:extLst>
                <a:ext uri="{FF2B5EF4-FFF2-40B4-BE49-F238E27FC236}">
                  <a16:creationId xmlns:a16="http://schemas.microsoft.com/office/drawing/2014/main" id="{B6EFB0E4-14CB-4396-8BE4-0D078635E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8" name="Freeform: Shape 107">
              <a:extLst>
                <a:ext uri="{FF2B5EF4-FFF2-40B4-BE49-F238E27FC236}">
                  <a16:creationId xmlns:a16="http://schemas.microsoft.com/office/drawing/2014/main" id="{4B51C875-4AA4-432D-B78E-F6EAA927C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196E55C6-84EB-5616-15B0-04B75D5F11EF}"/>
              </a:ext>
            </a:extLst>
          </p:cNvPr>
          <p:cNvSpPr>
            <a:spLocks noGrp="1"/>
          </p:cNvSpPr>
          <p:nvPr>
            <p:ph type="title"/>
          </p:nvPr>
        </p:nvSpPr>
        <p:spPr>
          <a:xfrm>
            <a:off x="1198181" y="228600"/>
            <a:ext cx="9782566" cy="1425102"/>
          </a:xfrm>
        </p:spPr>
        <p:txBody>
          <a:bodyPr anchor="t">
            <a:normAutofit/>
          </a:bodyPr>
          <a:lstStyle/>
          <a:p>
            <a:r>
              <a:rPr lang="en-US"/>
              <a:t>Purpose </a:t>
            </a:r>
          </a:p>
        </p:txBody>
      </p:sp>
      <p:grpSp>
        <p:nvGrpSpPr>
          <p:cNvPr id="110" name="Bottom Right">
            <a:extLst>
              <a:ext uri="{FF2B5EF4-FFF2-40B4-BE49-F238E27FC236}">
                <a16:creationId xmlns:a16="http://schemas.microsoft.com/office/drawing/2014/main" id="{4E8659C6-7D51-4002-BCB2-0B4CA79E3F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111" name="Graphic 157">
              <a:extLst>
                <a:ext uri="{FF2B5EF4-FFF2-40B4-BE49-F238E27FC236}">
                  <a16:creationId xmlns:a16="http://schemas.microsoft.com/office/drawing/2014/main" id="{778A2000-2B7A-4C51-9F5B-3C56C33608D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113" name="Freeform: Shape 112">
                <a:extLst>
                  <a:ext uri="{FF2B5EF4-FFF2-40B4-BE49-F238E27FC236}">
                    <a16:creationId xmlns:a16="http://schemas.microsoft.com/office/drawing/2014/main" id="{26C48C0A-3D52-4FD2-BE0C-FE34279A9B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4" name="Freeform: Shape 113">
                <a:extLst>
                  <a:ext uri="{FF2B5EF4-FFF2-40B4-BE49-F238E27FC236}">
                    <a16:creationId xmlns:a16="http://schemas.microsoft.com/office/drawing/2014/main" id="{9A1EDE11-4610-4620-A5D6-76CD71FC6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5" name="Freeform: Shape 114">
                <a:extLst>
                  <a:ext uri="{FF2B5EF4-FFF2-40B4-BE49-F238E27FC236}">
                    <a16:creationId xmlns:a16="http://schemas.microsoft.com/office/drawing/2014/main" id="{93056628-E485-4BB3-98E4-E15AB3695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6" name="Freeform: Shape 115">
                <a:extLst>
                  <a:ext uri="{FF2B5EF4-FFF2-40B4-BE49-F238E27FC236}">
                    <a16:creationId xmlns:a16="http://schemas.microsoft.com/office/drawing/2014/main" id="{C0E026E3-4E37-4419-A836-D9EDEE686F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7" name="Freeform: Shape 116">
                <a:extLst>
                  <a:ext uri="{FF2B5EF4-FFF2-40B4-BE49-F238E27FC236}">
                    <a16:creationId xmlns:a16="http://schemas.microsoft.com/office/drawing/2014/main" id="{0DDC5E35-4BDE-467F-8284-1E0CFF733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8" name="Freeform: Shape 117">
                <a:extLst>
                  <a:ext uri="{FF2B5EF4-FFF2-40B4-BE49-F238E27FC236}">
                    <a16:creationId xmlns:a16="http://schemas.microsoft.com/office/drawing/2014/main" id="{5BD492C1-3F38-4A64-A6CC-6530A51509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9" name="Freeform: Shape 118">
                <a:extLst>
                  <a:ext uri="{FF2B5EF4-FFF2-40B4-BE49-F238E27FC236}">
                    <a16:creationId xmlns:a16="http://schemas.microsoft.com/office/drawing/2014/main" id="{65A0440B-06F4-454E-88CF-8AD4814FF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12" name="Freeform: Shape 111">
              <a:extLst>
                <a:ext uri="{FF2B5EF4-FFF2-40B4-BE49-F238E27FC236}">
                  <a16:creationId xmlns:a16="http://schemas.microsoft.com/office/drawing/2014/main" id="{6E9C0DF6-725A-4826-BB35-CC8D0EAC3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64" name="Content Placeholder 2">
            <a:extLst>
              <a:ext uri="{FF2B5EF4-FFF2-40B4-BE49-F238E27FC236}">
                <a16:creationId xmlns:a16="http://schemas.microsoft.com/office/drawing/2014/main" id="{5BB3FFA8-4337-94C4-88A7-610CF77F7A5D}"/>
              </a:ext>
            </a:extLst>
          </p:cNvPr>
          <p:cNvGraphicFramePr>
            <a:graphicFrameLocks noGrp="1"/>
          </p:cNvGraphicFramePr>
          <p:nvPr>
            <p:ph idx="1"/>
            <p:extLst>
              <p:ext uri="{D42A27DB-BD31-4B8C-83A1-F6EECF244321}">
                <p14:modId xmlns:p14="http://schemas.microsoft.com/office/powerpoint/2010/main" val="341573435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7922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FADD1535-ED83-48B3-8EB1-671A080F09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E70C64DB-421C-4FFD-8EB1-A7D1A5DC1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5C04BFFB-0C30-49E1-B4F0-243531219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368C7354-F4EF-4BC5-BF44-01614E0B9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145981B8-FB15-43E7-B1CE-AE4A5E9B1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75F05D22-2B12-4452-A804-346878D55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7B26EE6B-DF99-4B8A-8859-82A92A598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CE8FB053-1663-44BA-8128-0C19BD762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5E5E4F4-4EE0-49E3-98E5-F1E2BB91A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7D0F3FCC-B458-6941-D40B-21CE88471B11}"/>
              </a:ext>
            </a:extLst>
          </p:cNvPr>
          <p:cNvSpPr>
            <a:spLocks noGrp="1"/>
          </p:cNvSpPr>
          <p:nvPr>
            <p:ph type="title"/>
          </p:nvPr>
        </p:nvSpPr>
        <p:spPr>
          <a:xfrm>
            <a:off x="1198182" y="559813"/>
            <a:ext cx="4390807" cy="1664573"/>
          </a:xfrm>
        </p:spPr>
        <p:txBody>
          <a:bodyPr>
            <a:normAutofit/>
          </a:bodyPr>
          <a:lstStyle/>
          <a:p>
            <a:r>
              <a:rPr lang="en-US" dirty="0"/>
              <a:t>QUESTIONS</a:t>
            </a:r>
          </a:p>
        </p:txBody>
      </p:sp>
      <p:sp>
        <p:nvSpPr>
          <p:cNvPr id="3" name="Content Placeholder 2">
            <a:extLst>
              <a:ext uri="{FF2B5EF4-FFF2-40B4-BE49-F238E27FC236}">
                <a16:creationId xmlns:a16="http://schemas.microsoft.com/office/drawing/2014/main" id="{E5AD51DA-5222-974A-F19C-6167FDD60DCD}"/>
              </a:ext>
            </a:extLst>
          </p:cNvPr>
          <p:cNvSpPr>
            <a:spLocks noGrp="1"/>
          </p:cNvSpPr>
          <p:nvPr>
            <p:ph idx="1"/>
          </p:nvPr>
        </p:nvSpPr>
        <p:spPr>
          <a:xfrm>
            <a:off x="1185756" y="2384474"/>
            <a:ext cx="4390524" cy="3728613"/>
          </a:xfrm>
        </p:spPr>
        <p:txBody>
          <a:bodyPr>
            <a:normAutofit/>
          </a:bodyPr>
          <a:lstStyle/>
          <a:p>
            <a:r>
              <a:rPr lang="en-US" sz="1800" dirty="0"/>
              <a:t>In what ways do casual riders and yearly members utilize </a:t>
            </a:r>
            <a:r>
              <a:rPr lang="en-US" sz="1800" dirty="0" err="1"/>
              <a:t>Cyclistic</a:t>
            </a:r>
            <a:r>
              <a:rPr lang="en-US" sz="1800" dirty="0"/>
              <a:t> bikes differently?</a:t>
            </a:r>
          </a:p>
          <a:p>
            <a:r>
              <a:rPr lang="en-US" sz="1800" dirty="0"/>
              <a:t>What makes infrequent riders purchase annual memberships at </a:t>
            </a:r>
            <a:r>
              <a:rPr lang="en-US" sz="1800" dirty="0" err="1"/>
              <a:t>Cyclistic</a:t>
            </a:r>
            <a:r>
              <a:rPr lang="en-US" sz="1800" dirty="0"/>
              <a:t>?</a:t>
            </a:r>
          </a:p>
          <a:p>
            <a:endParaRPr lang="en-US" sz="1800" dirty="0"/>
          </a:p>
          <a:p>
            <a:endParaRPr lang="en-US" sz="1800" dirty="0"/>
          </a:p>
        </p:txBody>
      </p:sp>
      <p:pic>
        <p:nvPicPr>
          <p:cNvPr id="5" name="Picture 4">
            <a:extLst>
              <a:ext uri="{FF2B5EF4-FFF2-40B4-BE49-F238E27FC236}">
                <a16:creationId xmlns:a16="http://schemas.microsoft.com/office/drawing/2014/main" id="{93664E85-86B9-E06F-F28A-2E0E64A28BBE}"/>
              </a:ext>
            </a:extLst>
          </p:cNvPr>
          <p:cNvPicPr>
            <a:picLocks noChangeAspect="1"/>
          </p:cNvPicPr>
          <p:nvPr/>
        </p:nvPicPr>
        <p:blipFill>
          <a:blip r:embed="rId2"/>
          <a:srcRect l="22206" r="26979"/>
          <a:stretch/>
        </p:blipFill>
        <p:spPr>
          <a:xfrm>
            <a:off x="5996628" y="10"/>
            <a:ext cx="6195372" cy="6857990"/>
          </a:xfrm>
          <a:prstGeom prst="rect">
            <a:avLst/>
          </a:prstGeom>
        </p:spPr>
      </p:pic>
      <p:grpSp>
        <p:nvGrpSpPr>
          <p:cNvPr id="23" name="Bottom Right">
            <a:extLst>
              <a:ext uri="{FF2B5EF4-FFF2-40B4-BE49-F238E27FC236}">
                <a16:creationId xmlns:a16="http://schemas.microsoft.com/office/drawing/2014/main" id="{01081332-6CA1-49C2-A979-7709509AD1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4" name="Graphic 157">
              <a:extLst>
                <a:ext uri="{FF2B5EF4-FFF2-40B4-BE49-F238E27FC236}">
                  <a16:creationId xmlns:a16="http://schemas.microsoft.com/office/drawing/2014/main" id="{826B0664-73BC-4FCB-A447-57F7F67647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6" name="Freeform: Shape 25">
                <a:extLst>
                  <a:ext uri="{FF2B5EF4-FFF2-40B4-BE49-F238E27FC236}">
                    <a16:creationId xmlns:a16="http://schemas.microsoft.com/office/drawing/2014/main" id="{23242A3E-DBD8-44D5-930F-DA776CA06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F331C242-2FF0-40D4-BF95-4A27680F2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B500FE3B-EB2C-4A5D-ABA7-35137B2BA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6E1EA3BF-3A9F-4CD0-9640-6FF67F443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17F4411F-5B81-451C-A006-8754E1618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4E4D64BD-20E2-44CF-AEB4-A87A43376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0B309630-6603-4319-BAB8-93102ABEB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5" name="Freeform: Shape 24">
              <a:extLst>
                <a:ext uri="{FF2B5EF4-FFF2-40B4-BE49-F238E27FC236}">
                  <a16:creationId xmlns:a16="http://schemas.microsoft.com/office/drawing/2014/main" id="{F540FCD4-859A-4602-9CBC-C697E3877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592421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Freeform: Shape 1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 name="Freeform: Shape 1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 name="Freeform: Shape 1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8" name="Freeform: Shape 2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6" name="Rectangle 35">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0" name="Top left">
            <a:extLst>
              <a:ext uri="{FF2B5EF4-FFF2-40B4-BE49-F238E27FC236}">
                <a16:creationId xmlns:a16="http://schemas.microsoft.com/office/drawing/2014/main" id="{4210BA9D-B4AC-4A1D-B63B-44F10A9A7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1" name="Freeform: Shape 40">
              <a:extLst>
                <a:ext uri="{FF2B5EF4-FFF2-40B4-BE49-F238E27FC236}">
                  <a16:creationId xmlns:a16="http://schemas.microsoft.com/office/drawing/2014/main" id="{2AB57F67-BA3E-4168-B776-298ABEE4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Freeform: Shape 41">
              <a:extLst>
                <a:ext uri="{FF2B5EF4-FFF2-40B4-BE49-F238E27FC236}">
                  <a16:creationId xmlns:a16="http://schemas.microsoft.com/office/drawing/2014/main" id="{1A37E474-2AB5-44C2-89C5-00B18BB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3C7682BD-43A7-412C-9D1C-C253EDF7F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CE322CA5-5700-49C5-B2F4-5451AEC6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7FF4B5E5-C2CB-47A0-BDC9-D9560C77B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DC206FD4-2993-45C6-A6D2-945277425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0AC4F993-F14F-4F25-A6AB-1AD9E2A8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1CD13FF4-3251-4983-B074-BD35A9902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99049022-0D0A-1BC7-5155-A03DF0EEC6CF}"/>
              </a:ext>
            </a:extLst>
          </p:cNvPr>
          <p:cNvSpPr>
            <a:spLocks noGrp="1"/>
          </p:cNvSpPr>
          <p:nvPr>
            <p:ph type="title"/>
          </p:nvPr>
        </p:nvSpPr>
        <p:spPr>
          <a:xfrm>
            <a:off x="1005654" y="744909"/>
            <a:ext cx="3776416" cy="3155419"/>
          </a:xfrm>
        </p:spPr>
        <p:txBody>
          <a:bodyPr vert="horz" lIns="91440" tIns="45720" rIns="91440" bIns="45720" rtlCol="0" anchor="b">
            <a:normAutofit/>
          </a:bodyPr>
          <a:lstStyle/>
          <a:p>
            <a:r>
              <a:rPr lang="en-US" sz="5400" kern="1200">
                <a:solidFill>
                  <a:schemeClr val="tx2"/>
                </a:solidFill>
                <a:latin typeface="+mj-lt"/>
                <a:ea typeface="+mj-ea"/>
                <a:cs typeface="+mj-cs"/>
              </a:rPr>
              <a:t>ANALYSIS SUMMARY</a:t>
            </a:r>
          </a:p>
        </p:txBody>
      </p:sp>
      <p:grpSp>
        <p:nvGrpSpPr>
          <p:cNvPr id="50" name="Cross">
            <a:extLst>
              <a:ext uri="{FF2B5EF4-FFF2-40B4-BE49-F238E27FC236}">
                <a16:creationId xmlns:a16="http://schemas.microsoft.com/office/drawing/2014/main" id="{80F56037-8334-4400-9C7A-A3BEFA96A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1" name="Straight Connector 50">
              <a:extLst>
                <a:ext uri="{FF2B5EF4-FFF2-40B4-BE49-F238E27FC236}">
                  <a16:creationId xmlns:a16="http://schemas.microsoft.com/office/drawing/2014/main" id="{060AD0EB-D554-49C4-9728-C64D6D6867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C9432895-644F-4E09-97C7-F8DB36AAE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5" name="Content Placeholder 4" descr="A blue and orange pie chart&#10;&#10;Description automatically generated">
            <a:extLst>
              <a:ext uri="{FF2B5EF4-FFF2-40B4-BE49-F238E27FC236}">
                <a16:creationId xmlns:a16="http://schemas.microsoft.com/office/drawing/2014/main" id="{8F86BA59-A60E-A090-29B0-D9EE41BD7874}"/>
              </a:ext>
            </a:extLst>
          </p:cNvPr>
          <p:cNvPicPr>
            <a:picLocks noGrp="1" noChangeAspect="1"/>
          </p:cNvPicPr>
          <p:nvPr>
            <p:ph idx="1"/>
          </p:nvPr>
        </p:nvPicPr>
        <p:blipFill>
          <a:blip r:embed="rId2"/>
          <a:stretch>
            <a:fillRect/>
          </a:stretch>
        </p:blipFill>
        <p:spPr>
          <a:xfrm>
            <a:off x="5211630" y="594516"/>
            <a:ext cx="6352068" cy="5690287"/>
          </a:xfrm>
          <a:prstGeom prst="rect">
            <a:avLst/>
          </a:prstGeom>
        </p:spPr>
      </p:pic>
      <p:grpSp>
        <p:nvGrpSpPr>
          <p:cNvPr id="54" name="Bottom Right">
            <a:extLst>
              <a:ext uri="{FF2B5EF4-FFF2-40B4-BE49-F238E27FC236}">
                <a16:creationId xmlns:a16="http://schemas.microsoft.com/office/drawing/2014/main" id="{6B310A71-665E-47AB-9D80-2D90F7D92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5" name="Freeform: Shape 54">
              <a:extLst>
                <a:ext uri="{FF2B5EF4-FFF2-40B4-BE49-F238E27FC236}">
                  <a16:creationId xmlns:a16="http://schemas.microsoft.com/office/drawing/2014/main" id="{6AD1AF10-782F-4908-A718-EA87EC717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6" name="Graphic 157">
              <a:extLst>
                <a:ext uri="{FF2B5EF4-FFF2-40B4-BE49-F238E27FC236}">
                  <a16:creationId xmlns:a16="http://schemas.microsoft.com/office/drawing/2014/main" id="{A935357A-B553-44CD-9376-FE1E605750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8" name="Freeform: Shape 57">
                <a:extLst>
                  <a:ext uri="{FF2B5EF4-FFF2-40B4-BE49-F238E27FC236}">
                    <a16:creationId xmlns:a16="http://schemas.microsoft.com/office/drawing/2014/main" id="{71A180B9-74EE-45CB-8BC1-41E1C0758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D0ED6DBC-425A-4959-8ACF-4263EEF24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1B431B70-9FAD-408D-890D-646D4840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8E532E75-ACFE-4179-B41D-039B3B768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1C81F463-8260-4AAF-9233-3FE29293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5D51C233-AAFA-43B0-85ED-E42E8DE5E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0D7BBAB6-5F70-4658-9F1E-4F56C83F0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7" name="Freeform: Shape 56">
              <a:extLst>
                <a:ext uri="{FF2B5EF4-FFF2-40B4-BE49-F238E27FC236}">
                  <a16:creationId xmlns:a16="http://schemas.microsoft.com/office/drawing/2014/main" id="{2FADCFE9-3879-4BEB-8C66-8CDE96527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225108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Freeform: Shape 1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 name="Freeform: Shape 1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 name="Freeform: Shape 1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8" name="Freeform: Shape 2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6" name="Rectangle 35">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0" name="Top left">
            <a:extLst>
              <a:ext uri="{FF2B5EF4-FFF2-40B4-BE49-F238E27FC236}">
                <a16:creationId xmlns:a16="http://schemas.microsoft.com/office/drawing/2014/main" id="{4210BA9D-B4AC-4A1D-B63B-44F10A9A7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1" name="Freeform: Shape 40">
              <a:extLst>
                <a:ext uri="{FF2B5EF4-FFF2-40B4-BE49-F238E27FC236}">
                  <a16:creationId xmlns:a16="http://schemas.microsoft.com/office/drawing/2014/main" id="{2AB57F67-BA3E-4168-B776-298ABEE4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Freeform: Shape 41">
              <a:extLst>
                <a:ext uri="{FF2B5EF4-FFF2-40B4-BE49-F238E27FC236}">
                  <a16:creationId xmlns:a16="http://schemas.microsoft.com/office/drawing/2014/main" id="{1A37E474-2AB5-44C2-89C5-00B18BB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3C7682BD-43A7-412C-9D1C-C253EDF7F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CE322CA5-5700-49C5-B2F4-5451AEC6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7FF4B5E5-C2CB-47A0-BDC9-D9560C77B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DC206FD4-2993-45C6-A6D2-945277425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0AC4F993-F14F-4F25-A6AB-1AD9E2A8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1CD13FF4-3251-4983-B074-BD35A9902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D55C3025-77AA-34BD-76C5-4E31E7A6FF5B}"/>
              </a:ext>
            </a:extLst>
          </p:cNvPr>
          <p:cNvSpPr>
            <a:spLocks noGrp="1"/>
          </p:cNvSpPr>
          <p:nvPr>
            <p:ph type="title"/>
          </p:nvPr>
        </p:nvSpPr>
        <p:spPr>
          <a:xfrm>
            <a:off x="1005654" y="744909"/>
            <a:ext cx="3776416" cy="3155419"/>
          </a:xfrm>
        </p:spPr>
        <p:txBody>
          <a:bodyPr vert="horz" lIns="91440" tIns="45720" rIns="91440" bIns="45720" rtlCol="0" anchor="b">
            <a:normAutofit/>
          </a:bodyPr>
          <a:lstStyle/>
          <a:p>
            <a:r>
              <a:rPr lang="en-US" sz="5400" kern="1200">
                <a:solidFill>
                  <a:schemeClr val="tx2"/>
                </a:solidFill>
                <a:latin typeface="+mj-lt"/>
                <a:ea typeface="+mj-ea"/>
                <a:cs typeface="+mj-cs"/>
              </a:rPr>
              <a:t>RIDEABLE TYPE</a:t>
            </a:r>
          </a:p>
        </p:txBody>
      </p:sp>
      <p:grpSp>
        <p:nvGrpSpPr>
          <p:cNvPr id="50" name="Cross">
            <a:extLst>
              <a:ext uri="{FF2B5EF4-FFF2-40B4-BE49-F238E27FC236}">
                <a16:creationId xmlns:a16="http://schemas.microsoft.com/office/drawing/2014/main" id="{80F56037-8334-4400-9C7A-A3BEFA96A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1" name="Straight Connector 50">
              <a:extLst>
                <a:ext uri="{FF2B5EF4-FFF2-40B4-BE49-F238E27FC236}">
                  <a16:creationId xmlns:a16="http://schemas.microsoft.com/office/drawing/2014/main" id="{060AD0EB-D554-49C4-9728-C64D6D6867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C9432895-644F-4E09-97C7-F8DB36AAE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5" name="Content Placeholder 4" descr="A pie chart of a bicycle type with Crust in the background&#10;&#10;Description automatically generated">
            <a:extLst>
              <a:ext uri="{FF2B5EF4-FFF2-40B4-BE49-F238E27FC236}">
                <a16:creationId xmlns:a16="http://schemas.microsoft.com/office/drawing/2014/main" id="{91FD8A26-CC0E-F577-7053-92453500217D}"/>
              </a:ext>
            </a:extLst>
          </p:cNvPr>
          <p:cNvPicPr>
            <a:picLocks noGrp="1" noChangeAspect="1"/>
          </p:cNvPicPr>
          <p:nvPr>
            <p:ph idx="1"/>
          </p:nvPr>
        </p:nvPicPr>
        <p:blipFill>
          <a:blip r:embed="rId2"/>
          <a:stretch>
            <a:fillRect/>
          </a:stretch>
        </p:blipFill>
        <p:spPr>
          <a:xfrm>
            <a:off x="5186557" y="1057554"/>
            <a:ext cx="6402214" cy="4737638"/>
          </a:xfrm>
          <a:prstGeom prst="rect">
            <a:avLst/>
          </a:prstGeom>
        </p:spPr>
      </p:pic>
      <p:grpSp>
        <p:nvGrpSpPr>
          <p:cNvPr id="54" name="Bottom Right">
            <a:extLst>
              <a:ext uri="{FF2B5EF4-FFF2-40B4-BE49-F238E27FC236}">
                <a16:creationId xmlns:a16="http://schemas.microsoft.com/office/drawing/2014/main" id="{6B310A71-665E-47AB-9D80-2D90F7D92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5" name="Freeform: Shape 54">
              <a:extLst>
                <a:ext uri="{FF2B5EF4-FFF2-40B4-BE49-F238E27FC236}">
                  <a16:creationId xmlns:a16="http://schemas.microsoft.com/office/drawing/2014/main" id="{6AD1AF10-782F-4908-A718-EA87EC717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6" name="Graphic 157">
              <a:extLst>
                <a:ext uri="{FF2B5EF4-FFF2-40B4-BE49-F238E27FC236}">
                  <a16:creationId xmlns:a16="http://schemas.microsoft.com/office/drawing/2014/main" id="{A935357A-B553-44CD-9376-FE1E605750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8" name="Freeform: Shape 57">
                <a:extLst>
                  <a:ext uri="{FF2B5EF4-FFF2-40B4-BE49-F238E27FC236}">
                    <a16:creationId xmlns:a16="http://schemas.microsoft.com/office/drawing/2014/main" id="{71A180B9-74EE-45CB-8BC1-41E1C0758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D0ED6DBC-425A-4959-8ACF-4263EEF24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1B431B70-9FAD-408D-890D-646D4840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8E532E75-ACFE-4179-B41D-039B3B768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1C81F463-8260-4AAF-9233-3FE29293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5D51C233-AAFA-43B0-85ED-E42E8DE5E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0D7BBAB6-5F70-4658-9F1E-4F56C83F0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7" name="Freeform: Shape 56">
              <a:extLst>
                <a:ext uri="{FF2B5EF4-FFF2-40B4-BE49-F238E27FC236}">
                  <a16:creationId xmlns:a16="http://schemas.microsoft.com/office/drawing/2014/main" id="{2FADCFE9-3879-4BEB-8C66-8CDE96527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952985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6" name="Rectangle 95">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97"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98" name="Freeform: Shape 73">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9" name="Freeform: Shape 74">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0" name="Freeform: Shape 75">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1" name="Freeform: Shape 76">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02" name="Freeform: Shape 77">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3" name="Freeform: Shape 78">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04" name="Freeform: Shape 79">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5" name="Freeform: Shape 80">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117B539F-C463-F0AD-F606-3CA8134985BC}"/>
              </a:ext>
            </a:extLst>
          </p:cNvPr>
          <p:cNvSpPr>
            <a:spLocks noGrp="1"/>
          </p:cNvSpPr>
          <p:nvPr>
            <p:ph type="title"/>
          </p:nvPr>
        </p:nvSpPr>
        <p:spPr>
          <a:xfrm>
            <a:off x="1198182" y="559813"/>
            <a:ext cx="3988369" cy="2236864"/>
          </a:xfrm>
        </p:spPr>
        <p:txBody>
          <a:bodyPr vert="horz" lIns="91440" tIns="45720" rIns="91440" bIns="45720" rtlCol="0" anchor="ctr">
            <a:normAutofit/>
          </a:bodyPr>
          <a:lstStyle/>
          <a:p>
            <a:pPr>
              <a:lnSpc>
                <a:spcPct val="90000"/>
              </a:lnSpc>
            </a:pPr>
            <a:br>
              <a:rPr lang="en-US" sz="3700" kern="1200">
                <a:solidFill>
                  <a:schemeClr val="tx2"/>
                </a:solidFill>
                <a:effectLst/>
                <a:highlight>
                  <a:srgbClr val="FFFFFF"/>
                </a:highlight>
                <a:latin typeface="+mj-lt"/>
                <a:ea typeface="+mj-ea"/>
                <a:cs typeface="+mj-cs"/>
              </a:rPr>
            </a:br>
            <a:r>
              <a:rPr lang="en-US" sz="3700" kern="1200">
                <a:solidFill>
                  <a:schemeClr val="tx2"/>
                </a:solidFill>
                <a:effectLst/>
                <a:highlight>
                  <a:srgbClr val="FFFFFF"/>
                </a:highlight>
                <a:latin typeface="+mj-lt"/>
                <a:ea typeface="+mj-ea"/>
                <a:cs typeface="+mj-cs"/>
              </a:rPr>
              <a:t>RIDEABLE TYPE BY BOTH USERS</a:t>
            </a:r>
            <a:endParaRPr lang="en-US" sz="3700" kern="1200">
              <a:solidFill>
                <a:schemeClr val="tx2"/>
              </a:solidFill>
              <a:latin typeface="+mj-lt"/>
              <a:ea typeface="+mj-ea"/>
              <a:cs typeface="+mj-cs"/>
            </a:endParaRPr>
          </a:p>
        </p:txBody>
      </p:sp>
      <p:sp>
        <p:nvSpPr>
          <p:cNvPr id="7" name="TextBox 6">
            <a:extLst>
              <a:ext uri="{FF2B5EF4-FFF2-40B4-BE49-F238E27FC236}">
                <a16:creationId xmlns:a16="http://schemas.microsoft.com/office/drawing/2014/main" id="{DAEBFBBB-DC1A-1D03-98BC-50D8335F479D}"/>
              </a:ext>
            </a:extLst>
          </p:cNvPr>
          <p:cNvSpPr txBox="1"/>
          <p:nvPr/>
        </p:nvSpPr>
        <p:spPr>
          <a:xfrm>
            <a:off x="1185756" y="2955401"/>
            <a:ext cx="3988112" cy="3157686"/>
          </a:xfrm>
          <a:prstGeom prst="rect">
            <a:avLst/>
          </a:prstGeom>
        </p:spPr>
        <p:txBody>
          <a:bodyPr vert="horz" lIns="91440" tIns="45720" rIns="91440" bIns="45720" rtlCol="0">
            <a:normAutofit/>
          </a:bodyPr>
          <a:lstStyle/>
          <a:p>
            <a:pPr indent="-228600">
              <a:lnSpc>
                <a:spcPct val="110000"/>
              </a:lnSpc>
              <a:spcAft>
                <a:spcPts val="600"/>
              </a:spcAft>
              <a:buClr>
                <a:schemeClr val="accent5"/>
              </a:buClr>
              <a:buFont typeface="Avenir Next LT Pro" panose="020B0504020202020204" pitchFamily="34" charset="0"/>
              <a:buChar char="+"/>
            </a:pPr>
            <a:r>
              <a:rPr lang="en-US" b="0" i="0" u="none" strike="noStrike">
                <a:solidFill>
                  <a:schemeClr val="tx2"/>
                </a:solidFill>
                <a:effectLst/>
              </a:rPr>
              <a:t>Non-members and members both use e-bikes and classic bikes, with a roughly 60-40 split favoring members. Docked bikes show a member-specific preference, while casual riders don't have a strong preference for bike types.</a:t>
            </a:r>
          </a:p>
        </p:txBody>
      </p:sp>
      <p:pic>
        <p:nvPicPr>
          <p:cNvPr id="5" name="Content Placeholder 4" descr="A bar graph with blue and orange bars&#10;&#10;Description automatically generated">
            <a:extLst>
              <a:ext uri="{FF2B5EF4-FFF2-40B4-BE49-F238E27FC236}">
                <a16:creationId xmlns:a16="http://schemas.microsoft.com/office/drawing/2014/main" id="{4C9F68AB-F980-5468-CE13-6F2BBE18604C}"/>
              </a:ext>
            </a:extLst>
          </p:cNvPr>
          <p:cNvPicPr>
            <a:picLocks noGrp="1" noChangeAspect="1"/>
          </p:cNvPicPr>
          <p:nvPr>
            <p:ph idx="1"/>
          </p:nvPr>
        </p:nvPicPr>
        <p:blipFill>
          <a:blip r:embed="rId2"/>
          <a:stretch>
            <a:fillRect/>
          </a:stretch>
        </p:blipFill>
        <p:spPr>
          <a:xfrm>
            <a:off x="5602903" y="1230776"/>
            <a:ext cx="6387190" cy="4391193"/>
          </a:xfrm>
          <a:prstGeom prst="rect">
            <a:avLst/>
          </a:prstGeom>
        </p:spPr>
      </p:pic>
      <p:grpSp>
        <p:nvGrpSpPr>
          <p:cNvPr id="106"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07" name="Freeform: Shape 83">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5"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08" name="Freeform: Shape 86">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9" name="Freeform: Shape 87">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0" name="Freeform: Shape 88">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1" name="Freeform: Shape 89">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2" name="Freeform: Shape 90">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3" name="Freeform: Shape 91">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4" name="Freeform: Shape 92">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15" name="Freeform: Shape 85">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443608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3" name="Rectangle 4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5"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6" name="Freeform: Shape 45">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7" name="Freeform: Shape 46">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12BC6302-A645-737A-D0BA-6D0A29E135E5}"/>
              </a:ext>
            </a:extLst>
          </p:cNvPr>
          <p:cNvSpPr>
            <a:spLocks noGrp="1"/>
          </p:cNvSpPr>
          <p:nvPr>
            <p:ph type="title"/>
          </p:nvPr>
        </p:nvSpPr>
        <p:spPr>
          <a:xfrm>
            <a:off x="1198182" y="559813"/>
            <a:ext cx="3988369" cy="2236864"/>
          </a:xfrm>
        </p:spPr>
        <p:txBody>
          <a:bodyPr vert="horz" lIns="91440" tIns="45720" rIns="91440" bIns="45720" rtlCol="0" anchor="ctr">
            <a:normAutofit/>
          </a:bodyPr>
          <a:lstStyle/>
          <a:p>
            <a:pPr>
              <a:lnSpc>
                <a:spcPct val="90000"/>
              </a:lnSpc>
            </a:pPr>
            <a:r>
              <a:rPr lang="en-US" sz="3700" kern="1200">
                <a:solidFill>
                  <a:schemeClr val="tx2"/>
                </a:solidFill>
                <a:effectLst/>
                <a:highlight>
                  <a:srgbClr val="FFFFFF"/>
                </a:highlight>
                <a:latin typeface="+mj-lt"/>
                <a:ea typeface="+mj-ea"/>
                <a:cs typeface="+mj-cs"/>
              </a:rPr>
              <a:t>Average trip duration for casual and member user</a:t>
            </a:r>
            <a:endParaRPr lang="en-US" sz="3700" kern="1200">
              <a:solidFill>
                <a:schemeClr val="tx2"/>
              </a:solidFill>
              <a:latin typeface="+mj-lt"/>
              <a:ea typeface="+mj-ea"/>
              <a:cs typeface="+mj-cs"/>
            </a:endParaRPr>
          </a:p>
        </p:txBody>
      </p:sp>
      <p:sp>
        <p:nvSpPr>
          <p:cNvPr id="7" name="TextBox 6">
            <a:extLst>
              <a:ext uri="{FF2B5EF4-FFF2-40B4-BE49-F238E27FC236}">
                <a16:creationId xmlns:a16="http://schemas.microsoft.com/office/drawing/2014/main" id="{3F1A02BC-4063-8842-D00D-BF3656B751CF}"/>
              </a:ext>
            </a:extLst>
          </p:cNvPr>
          <p:cNvSpPr txBox="1"/>
          <p:nvPr/>
        </p:nvSpPr>
        <p:spPr>
          <a:xfrm>
            <a:off x="1185756" y="2955401"/>
            <a:ext cx="3988112" cy="3157686"/>
          </a:xfrm>
          <a:prstGeom prst="rect">
            <a:avLst/>
          </a:prstGeom>
        </p:spPr>
        <p:txBody>
          <a:bodyPr vert="horz" lIns="91440" tIns="45720" rIns="91440" bIns="45720" rtlCol="0">
            <a:normAutofit/>
          </a:bodyPr>
          <a:lstStyle/>
          <a:p>
            <a:pPr indent="-228600">
              <a:lnSpc>
                <a:spcPct val="110000"/>
              </a:lnSpc>
              <a:spcAft>
                <a:spcPts val="600"/>
              </a:spcAft>
              <a:buClr>
                <a:schemeClr val="accent5"/>
              </a:buClr>
              <a:buFont typeface="Avenir Next LT Pro" panose="020B0504020202020204" pitchFamily="34" charset="0"/>
              <a:buChar char="+"/>
            </a:pPr>
            <a:r>
              <a:rPr lang="en-US" sz="2000" dirty="0">
                <a:solidFill>
                  <a:schemeClr val="tx2"/>
                </a:solidFill>
                <a:effectLst/>
                <a:highlight>
                  <a:srgbClr val="FFFFFF"/>
                </a:highlight>
                <a:latin typeface="Times New Roman" panose="02020603050405020304" pitchFamily="18" charset="0"/>
                <a:cs typeface="Times New Roman" panose="02020603050405020304" pitchFamily="18" charset="0"/>
              </a:rPr>
              <a:t>According to the bar graph, casual users' typical travel times are around one-third longer than those of member users. </a:t>
            </a:r>
          </a:p>
        </p:txBody>
      </p:sp>
      <p:pic>
        <p:nvPicPr>
          <p:cNvPr id="5" name="Content Placeholder 4" descr="A graph showing a group of blue rectangular bars&#10;&#10;Description automatically generated">
            <a:extLst>
              <a:ext uri="{FF2B5EF4-FFF2-40B4-BE49-F238E27FC236}">
                <a16:creationId xmlns:a16="http://schemas.microsoft.com/office/drawing/2014/main" id="{BB817EB7-1214-224E-0AFE-75403B8E9F16}"/>
              </a:ext>
            </a:extLst>
          </p:cNvPr>
          <p:cNvPicPr>
            <a:picLocks noGrp="1" noChangeAspect="1"/>
          </p:cNvPicPr>
          <p:nvPr>
            <p:ph idx="1"/>
          </p:nvPr>
        </p:nvPicPr>
        <p:blipFill>
          <a:blip r:embed="rId2"/>
          <a:stretch>
            <a:fillRect/>
          </a:stretch>
        </p:blipFill>
        <p:spPr>
          <a:xfrm>
            <a:off x="5602903" y="1007225"/>
            <a:ext cx="6387190" cy="4838296"/>
          </a:xfrm>
          <a:prstGeom prst="rect">
            <a:avLst/>
          </a:prstGeom>
        </p:spPr>
      </p:pic>
      <p:grpSp>
        <p:nvGrpSpPr>
          <p:cNvPr id="55"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6" name="Freeform: Shape 55">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7"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9" name="Freeform: Shape 58">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8" name="Freeform: Shape 57">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175598389"/>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100</TotalTime>
  <Words>581</Words>
  <Application>Microsoft Macintosh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Avenir Next LT Pro</vt:lpstr>
      <vt:lpstr>AvenirNext LT Pro Medium</vt:lpstr>
      <vt:lpstr>Sagona Book</vt:lpstr>
      <vt:lpstr>Times New Roman</vt:lpstr>
      <vt:lpstr>ExploreVTI</vt:lpstr>
      <vt:lpstr>CYCLISTIC DATA ANALYSIS</vt:lpstr>
      <vt:lpstr>Introduction</vt:lpstr>
      <vt:lpstr>Contents</vt:lpstr>
      <vt:lpstr>Purpose </vt:lpstr>
      <vt:lpstr>QUESTIONS</vt:lpstr>
      <vt:lpstr>ANALYSIS SUMMARY</vt:lpstr>
      <vt:lpstr>RIDEABLE TYPE</vt:lpstr>
      <vt:lpstr> RIDEABLE TYPE BY BOTH USERS</vt:lpstr>
      <vt:lpstr>Average trip duration for casual and member user</vt:lpstr>
      <vt:lpstr>Average trip duration by month for casual and member user</vt:lpstr>
      <vt:lpstr>Ride in Weekday VS weekend</vt:lpstr>
      <vt:lpstr>Ride in Weekday for both types of users</vt:lpstr>
      <vt:lpstr>Ride in Weekend for both types of users</vt:lpstr>
      <vt:lpstr>Questions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DATA ANALYSIS</dc:title>
  <dc:creator>Asara, Vyshnavi</dc:creator>
  <cp:lastModifiedBy>Asara, Vyshnavi</cp:lastModifiedBy>
  <cp:revision>2</cp:revision>
  <dcterms:created xsi:type="dcterms:W3CDTF">2024-08-04T20:37:32Z</dcterms:created>
  <dcterms:modified xsi:type="dcterms:W3CDTF">2024-08-04T22:18:05Z</dcterms:modified>
</cp:coreProperties>
</file>