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a93f5cd6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a93f5cd6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a93f5cd6f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a93f5cd6f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a93f5cd6f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a93f5cd6f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a93f5cd6f_0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a93f5cd6f_0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a93f5cd6f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a93f5cd6f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a93f5cd6f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a93f5cd6f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a93f5cd6f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a93f5cd6f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a93f5cd6f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a93f5cd6f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a93f5cd6f_0_1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a93f5cd6f_0_1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a93f5cd6f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a93f5cd6f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a93f5cd6f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a93f5cd6f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a93f5cd6f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a93f5cd6f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a93f5cd6f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a93f5cd6f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a93f5cd6f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a93f5cd6f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1" name="Shape 81"/>
        <p:cNvGrpSpPr/>
        <p:nvPr/>
      </p:nvGrpSpPr>
      <p:grpSpPr>
        <a:xfrm>
          <a:off x="0" y="0"/>
          <a:ext cx="0" cy="0"/>
          <a:chOff x="0" y="0"/>
          <a:chExt cx="0" cy="0"/>
        </a:xfrm>
      </p:grpSpPr>
      <p:sp>
        <p:nvSpPr>
          <p:cNvPr id="82" name="Google Shape;82;p1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lstStyle>
            <a:lvl1pPr lvl="0" rtl="0" algn="ctr">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84" name="Google Shape;84;p13"/>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3"/>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rtl="0" algn="r">
              <a:lnSpc>
                <a:spcPct val="100000"/>
              </a:lnSpc>
              <a:spcBef>
                <a:spcPts val="0"/>
              </a:spcBef>
              <a:spcAft>
                <a:spcPts val="0"/>
              </a:spcAft>
              <a:buSzPts val="1200"/>
              <a:buNone/>
              <a:defRPr/>
            </a:lvl1pPr>
            <a:lvl2pPr indent="0" lvl="1" marL="0" rtl="0" algn="r">
              <a:lnSpc>
                <a:spcPct val="100000"/>
              </a:lnSpc>
              <a:spcBef>
                <a:spcPts val="0"/>
              </a:spcBef>
              <a:spcAft>
                <a:spcPts val="0"/>
              </a:spcAft>
              <a:buSzPts val="1200"/>
              <a:buNone/>
              <a:defRPr/>
            </a:lvl2pPr>
            <a:lvl3pPr indent="0" lvl="2" marL="0" rtl="0" algn="r">
              <a:lnSpc>
                <a:spcPct val="100000"/>
              </a:lnSpc>
              <a:spcBef>
                <a:spcPts val="0"/>
              </a:spcBef>
              <a:spcAft>
                <a:spcPts val="0"/>
              </a:spcAft>
              <a:buSzPts val="1200"/>
              <a:buNone/>
              <a:defRPr/>
            </a:lvl3pPr>
            <a:lvl4pPr indent="0" lvl="3" marL="0" rtl="0" algn="r">
              <a:lnSpc>
                <a:spcPct val="100000"/>
              </a:lnSpc>
              <a:spcBef>
                <a:spcPts val="0"/>
              </a:spcBef>
              <a:spcAft>
                <a:spcPts val="0"/>
              </a:spcAft>
              <a:buSzPts val="1200"/>
              <a:buNone/>
              <a:defRPr/>
            </a:lvl4pPr>
            <a:lvl5pPr indent="0" lvl="4" marL="0" rtl="0" algn="r">
              <a:lnSpc>
                <a:spcPct val="100000"/>
              </a:lnSpc>
              <a:spcBef>
                <a:spcPts val="0"/>
              </a:spcBef>
              <a:spcAft>
                <a:spcPts val="0"/>
              </a:spcAft>
              <a:buSzPts val="1200"/>
              <a:buNone/>
              <a:defRPr/>
            </a:lvl5pPr>
            <a:lvl6pPr indent="0" lvl="5" marL="0" rtl="0" algn="r">
              <a:lnSpc>
                <a:spcPct val="100000"/>
              </a:lnSpc>
              <a:spcBef>
                <a:spcPts val="0"/>
              </a:spcBef>
              <a:spcAft>
                <a:spcPts val="0"/>
              </a:spcAft>
              <a:buSzPts val="1200"/>
              <a:buNone/>
              <a:defRPr/>
            </a:lvl6pPr>
            <a:lvl7pPr indent="0" lvl="6" marL="0" rtl="0" algn="r">
              <a:lnSpc>
                <a:spcPct val="100000"/>
              </a:lnSpc>
              <a:spcBef>
                <a:spcPts val="0"/>
              </a:spcBef>
              <a:spcAft>
                <a:spcPts val="0"/>
              </a:spcAft>
              <a:buSzPts val="1200"/>
              <a:buNone/>
              <a:defRPr/>
            </a:lvl7pPr>
            <a:lvl8pPr indent="0" lvl="7" marL="0" rtl="0" algn="r">
              <a:lnSpc>
                <a:spcPct val="100000"/>
              </a:lnSpc>
              <a:spcBef>
                <a:spcPts val="0"/>
              </a:spcBef>
              <a:spcAft>
                <a:spcPts val="0"/>
              </a:spcAft>
              <a:buSzPts val="1200"/>
              <a:buNone/>
              <a:defRPr/>
            </a:lvl8pPr>
            <a:lvl9pPr indent="0" lvl="8" marL="0" rtl="0" algn="r">
              <a:lnSpc>
                <a:spcPct val="100000"/>
              </a:lnSpc>
              <a:spcBef>
                <a:spcPts val="0"/>
              </a:spcBef>
              <a:spcAft>
                <a:spcPts val="0"/>
              </a:spcAft>
              <a:buSzPts val="12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7.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medium.com/activewizards-machine-learning-company/top-15-python-libraries-for-data-science-in-in-2017-ab61b4f9b4a7"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problem statement:prediction of species of flower using iris dataset</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342900" lvl="0" marL="342900" rtl="0" algn="l">
              <a:lnSpc>
                <a:spcPct val="115000"/>
              </a:lnSpc>
              <a:spcBef>
                <a:spcPts val="0"/>
              </a:spcBef>
              <a:spcAft>
                <a:spcPts val="0"/>
              </a:spcAft>
              <a:buClr>
                <a:schemeClr val="lt1"/>
              </a:buClr>
              <a:buSzPts val="2000"/>
              <a:buChar char="●"/>
            </a:pPr>
            <a:r>
              <a:rPr lang="en-US" sz="2000"/>
              <a:t>3.Label encoding</a:t>
            </a:r>
            <a:endParaRPr sz="1800"/>
          </a:p>
          <a:p>
            <a:pPr indent="-342900" lvl="0" marL="342900" rtl="0" algn="l">
              <a:lnSpc>
                <a:spcPct val="115000"/>
              </a:lnSpc>
              <a:spcBef>
                <a:spcPts val="320"/>
              </a:spcBef>
              <a:spcAft>
                <a:spcPts val="0"/>
              </a:spcAft>
              <a:buClr>
                <a:schemeClr val="lt1"/>
              </a:buClr>
              <a:buSzPts val="1600"/>
              <a:buChar char="●"/>
            </a:pPr>
            <a:r>
              <a:rPr lang="en-US" sz="1600"/>
              <a:t>Sometimes our data is in qualitative form, that is we have texts as our data. We can find categories in text form. Now it gets complicated for machines to understand texts and process them, rather than numbers, since the models are based on mathematical equations and calculations. Therefore, we have to encode the categorical data.</a:t>
            </a:r>
            <a:endParaRPr sz="1800"/>
          </a:p>
          <a:p>
            <a:pPr indent="-2413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241300" lvl="0" marL="342900" rtl="0" algn="l">
              <a:lnSpc>
                <a:spcPct val="115000"/>
              </a:lnSpc>
              <a:spcBef>
                <a:spcPts val="320"/>
              </a:spcBef>
              <a:spcAft>
                <a:spcPts val="0"/>
              </a:spcAft>
              <a:buClr>
                <a:schemeClr val="dk1"/>
              </a:buClr>
              <a:buSzPts val="1600"/>
              <a:buFont typeface="Arial"/>
              <a:buNone/>
            </a:pPr>
            <a:r>
              <a:t/>
            </a:r>
            <a:endParaRPr sz="1600"/>
          </a:p>
          <a:p>
            <a:pPr indent="-215900" lvl="0" marL="342900" rtl="0" algn="l">
              <a:lnSpc>
                <a:spcPct val="115000"/>
              </a:lnSpc>
              <a:spcBef>
                <a:spcPts val="400"/>
              </a:spcBef>
              <a:spcAft>
                <a:spcPts val="0"/>
              </a:spcAft>
              <a:buClr>
                <a:schemeClr val="dk1"/>
              </a:buClr>
              <a:buSzPts val="2000"/>
              <a:buFont typeface="Arial"/>
              <a:buNone/>
            </a:pPr>
            <a:r>
              <a:t/>
            </a:r>
            <a:endParaRPr sz="2000"/>
          </a:p>
          <a:p>
            <a:pPr indent="0" lvl="0" marL="0" rtl="0" algn="l">
              <a:spcBef>
                <a:spcPts val="1600"/>
              </a:spcBef>
              <a:spcAft>
                <a:spcPts val="0"/>
              </a:spcAft>
              <a:buNone/>
            </a:pPr>
            <a:r>
              <a:t/>
            </a:r>
            <a:endParaRPr/>
          </a:p>
        </p:txBody>
      </p:sp>
      <p:pic>
        <p:nvPicPr>
          <p:cNvPr descr="4.png" id="151" name="Google Shape;151;p23"/>
          <p:cNvPicPr preferRelativeResize="0"/>
          <p:nvPr/>
        </p:nvPicPr>
        <p:blipFill rotWithShape="1">
          <a:blip r:embed="rId3">
            <a:alphaModFix/>
          </a:blip>
          <a:srcRect b="53042" l="-1419" r="0" t="0"/>
          <a:stretch/>
        </p:blipFill>
        <p:spPr>
          <a:xfrm>
            <a:off x="733350" y="2299870"/>
            <a:ext cx="8105852" cy="122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57200" y="205968"/>
            <a:ext cx="8229600" cy="228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57" name="Google Shape;157;p24"/>
          <p:cNvSpPr txBox="1"/>
          <p:nvPr>
            <p:ph idx="4294967295" type="body"/>
          </p:nvPr>
        </p:nvSpPr>
        <p:spPr>
          <a:xfrm>
            <a:off x="457200" y="685800"/>
            <a:ext cx="8229600" cy="1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000"/>
              <a:buChar char="●"/>
            </a:pPr>
            <a:r>
              <a:rPr lang="en-US" sz="2000">
                <a:solidFill>
                  <a:schemeClr val="lt1"/>
                </a:solidFill>
              </a:rPr>
              <a:t>Training and testing of data</a:t>
            </a:r>
            <a:endParaRPr>
              <a:solidFill>
                <a:schemeClr val="lt1"/>
              </a:solidFill>
            </a:endParaRPr>
          </a:p>
          <a:p>
            <a:pPr indent="-342900" lvl="0" marL="342900" rtl="0" algn="l">
              <a:spcBef>
                <a:spcPts val="320"/>
              </a:spcBef>
              <a:spcAft>
                <a:spcPts val="0"/>
              </a:spcAft>
              <a:buClr>
                <a:schemeClr val="lt1"/>
              </a:buClr>
              <a:buSzPts val="1600"/>
              <a:buChar char="●"/>
            </a:pPr>
            <a:r>
              <a:rPr lang="en-US" sz="1600">
                <a:solidFill>
                  <a:schemeClr val="lt1"/>
                </a:solidFill>
              </a:rPr>
              <a:t>Now we need to split our dataset into two sets — a Training set and a Test set. A general rule of the thumb is to allocate 80% of the dataset to training set and the remaining 20% to test set. For this task, we will import </a:t>
            </a:r>
            <a:r>
              <a:rPr i="1" lang="en-US" sz="1600">
                <a:solidFill>
                  <a:schemeClr val="lt1"/>
                </a:solidFill>
              </a:rPr>
              <a:t>test_train_split</a:t>
            </a:r>
            <a:r>
              <a:rPr lang="en-US" sz="1600">
                <a:solidFill>
                  <a:schemeClr val="lt1"/>
                </a:solidFill>
              </a:rPr>
              <a:t> from </a:t>
            </a:r>
            <a:r>
              <a:rPr i="1" lang="en-US" sz="1600">
                <a:solidFill>
                  <a:schemeClr val="lt1"/>
                </a:solidFill>
              </a:rPr>
              <a:t>model_selection</a:t>
            </a:r>
            <a:r>
              <a:rPr lang="en-US" sz="1600">
                <a:solidFill>
                  <a:schemeClr val="lt1"/>
                </a:solidFill>
              </a:rPr>
              <a:t> library of </a:t>
            </a:r>
            <a:endParaRPr>
              <a:solidFill>
                <a:schemeClr val="lt1"/>
              </a:solidFill>
            </a:endParaRPr>
          </a:p>
          <a:p>
            <a:pPr indent="-342900" lvl="0" marL="342900" rtl="0" algn="l">
              <a:spcBef>
                <a:spcPts val="320"/>
              </a:spcBef>
              <a:spcAft>
                <a:spcPts val="0"/>
              </a:spcAft>
              <a:buClr>
                <a:schemeClr val="lt1"/>
              </a:buClr>
              <a:buSzPts val="1600"/>
              <a:buChar char="●"/>
            </a:pPr>
            <a:r>
              <a:rPr lang="en-US" sz="1600">
                <a:solidFill>
                  <a:schemeClr val="lt1"/>
                </a:solidFill>
              </a:rPr>
              <a:t>scikit.from sklearn.model_selection import train_test_split</a:t>
            </a:r>
            <a:endParaRPr sz="1600">
              <a:solidFill>
                <a:schemeClr val="lt1"/>
              </a:solidFill>
            </a:endParaRPr>
          </a:p>
          <a:p>
            <a:pPr indent="-241300" lvl="0" marL="342900" rtl="0" algn="l">
              <a:spcBef>
                <a:spcPts val="320"/>
              </a:spcBef>
              <a:spcAft>
                <a:spcPts val="1600"/>
              </a:spcAft>
              <a:buClr>
                <a:schemeClr val="dk1"/>
              </a:buClr>
              <a:buSzPts val="1600"/>
              <a:buNone/>
            </a:pPr>
            <a:r>
              <a:t/>
            </a:r>
            <a:endParaRPr sz="1600">
              <a:solidFill>
                <a:schemeClr val="lt1"/>
              </a:solidFill>
            </a:endParaRPr>
          </a:p>
        </p:txBody>
      </p:sp>
      <p:pic>
        <p:nvPicPr>
          <p:cNvPr descr="5.png" id="158" name="Google Shape;158;p24"/>
          <p:cNvPicPr preferRelativeResize="0"/>
          <p:nvPr/>
        </p:nvPicPr>
        <p:blipFill rotWithShape="1">
          <a:blip r:embed="rId3">
            <a:alphaModFix/>
          </a:blip>
          <a:srcRect b="37410" l="-1337" r="0" t="0"/>
          <a:stretch/>
        </p:blipFill>
        <p:spPr>
          <a:xfrm>
            <a:off x="457200" y="2571750"/>
            <a:ext cx="7740250" cy="180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87125" y="434497"/>
            <a:ext cx="8222100" cy="838800"/>
          </a:xfrm>
          <a:prstGeom prst="rect">
            <a:avLst/>
          </a:prstGeom>
        </p:spPr>
        <p:txBody>
          <a:bodyPr anchorCtr="0" anchor="ctr" bIns="91425" lIns="91425" spcFirstLastPara="1" rIns="91425" wrap="square" tIns="91425">
            <a:noAutofit/>
          </a:bodyPr>
          <a:lstStyle/>
          <a:p>
            <a:pPr indent="-342900" lvl="0" marL="342900" rtl="0" algn="l">
              <a:lnSpc>
                <a:spcPct val="115000"/>
              </a:lnSpc>
              <a:spcBef>
                <a:spcPts val="0"/>
              </a:spcBef>
              <a:spcAft>
                <a:spcPts val="0"/>
              </a:spcAft>
              <a:buClr>
                <a:schemeClr val="lt1"/>
              </a:buClr>
              <a:buSzPts val="2000"/>
              <a:buChar char="●"/>
            </a:pPr>
            <a:r>
              <a:rPr lang="en-US" sz="2000"/>
              <a:t>Using the model:</a:t>
            </a:r>
            <a:endParaRPr sz="1600"/>
          </a:p>
          <a:p>
            <a:pPr indent="-342900" lvl="0" marL="342900" rtl="0" algn="l">
              <a:lnSpc>
                <a:spcPct val="115000"/>
              </a:lnSpc>
              <a:spcBef>
                <a:spcPts val="320"/>
              </a:spcBef>
              <a:spcAft>
                <a:spcPts val="0"/>
              </a:spcAft>
              <a:buClr>
                <a:schemeClr val="lt1"/>
              </a:buClr>
              <a:buSzPts val="1600"/>
              <a:buChar char="●"/>
            </a:pPr>
            <a:r>
              <a:rPr lang="en-US" sz="1600"/>
              <a:t>K-fold is one the cross valiidation technic used in ANN.</a:t>
            </a:r>
            <a:endParaRPr sz="1600"/>
          </a:p>
          <a:p>
            <a:pPr indent="-342900" lvl="0" marL="342900" rtl="0" algn="l">
              <a:lnSpc>
                <a:spcPct val="115000"/>
              </a:lnSpc>
              <a:spcBef>
                <a:spcPts val="320"/>
              </a:spcBef>
              <a:spcAft>
                <a:spcPts val="0"/>
              </a:spcAft>
              <a:buClr>
                <a:schemeClr val="dk1"/>
              </a:buClr>
              <a:buSzPts val="1600"/>
              <a:buChar char="●"/>
            </a:pPr>
            <a:r>
              <a:t/>
            </a:r>
            <a:endParaRPr sz="1600"/>
          </a:p>
        </p:txBody>
      </p:sp>
      <p:pic>
        <p:nvPicPr>
          <p:cNvPr descr="6.png" id="164" name="Google Shape;164;p25"/>
          <p:cNvPicPr preferRelativeResize="0"/>
          <p:nvPr/>
        </p:nvPicPr>
        <p:blipFill rotWithShape="1">
          <a:blip r:embed="rId3">
            <a:alphaModFix/>
          </a:blip>
          <a:srcRect b="0" l="0" r="0" t="0"/>
          <a:stretch/>
        </p:blipFill>
        <p:spPr>
          <a:xfrm>
            <a:off x="522375" y="1239475"/>
            <a:ext cx="8086850" cy="276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598100" y="2152349"/>
            <a:ext cx="8222100" cy="2328000"/>
          </a:xfrm>
          <a:prstGeom prst="rect">
            <a:avLst/>
          </a:prstGeom>
        </p:spPr>
        <p:txBody>
          <a:bodyPr anchorCtr="0" anchor="ctr" bIns="91425" lIns="91425" spcFirstLastPara="1" rIns="91425" wrap="square" tIns="91425">
            <a:noAutofit/>
          </a:bodyPr>
          <a:lstStyle/>
          <a:p>
            <a:pPr indent="-342900" lvl="0" marL="342900" rtl="0" algn="l">
              <a:lnSpc>
                <a:spcPct val="115000"/>
              </a:lnSpc>
              <a:spcBef>
                <a:spcPts val="0"/>
              </a:spcBef>
              <a:spcAft>
                <a:spcPts val="0"/>
              </a:spcAft>
              <a:buClr>
                <a:schemeClr val="lt1"/>
              </a:buClr>
              <a:buSzPts val="1600"/>
              <a:buChar char="●"/>
            </a:pPr>
            <a:r>
              <a:rPr b="1" lang="en-US" sz="1600"/>
              <a:t>Evaluating the Model:</a:t>
            </a:r>
            <a:endParaRPr sz="1800"/>
          </a:p>
          <a:p>
            <a:pPr indent="-342900" lvl="0" marL="342900" rtl="0" algn="l">
              <a:lnSpc>
                <a:spcPct val="115000"/>
              </a:lnSpc>
              <a:spcBef>
                <a:spcPts val="320"/>
              </a:spcBef>
              <a:spcAft>
                <a:spcPts val="0"/>
              </a:spcAft>
              <a:buClr>
                <a:schemeClr val="lt1"/>
              </a:buClr>
              <a:buSzPts val="1600"/>
              <a:buChar char="●"/>
            </a:pPr>
            <a:r>
              <a:rPr lang="en-US" sz="1600"/>
              <a:t>The results are pretty good for 200 epochs and batch size 5 for such simple model.</a:t>
            </a:r>
            <a:endParaRPr sz="1600"/>
          </a:p>
          <a:p>
            <a:pPr indent="0" lvl="0" marL="0" rtl="0" algn="l">
              <a:lnSpc>
                <a:spcPct val="115000"/>
              </a:lnSpc>
              <a:spcBef>
                <a:spcPts val="320"/>
              </a:spcBef>
              <a:spcAft>
                <a:spcPts val="0"/>
              </a:spcAft>
              <a:buNone/>
            </a:pPr>
            <a:r>
              <a:t/>
            </a:r>
            <a:endParaRPr sz="1600"/>
          </a:p>
          <a:p>
            <a:pPr indent="-241300" lvl="0" marL="342900" rtl="0" algn="l">
              <a:lnSpc>
                <a:spcPct val="115000"/>
              </a:lnSpc>
              <a:spcBef>
                <a:spcPts val="320"/>
              </a:spcBef>
              <a:spcAft>
                <a:spcPts val="0"/>
              </a:spcAft>
              <a:buClr>
                <a:schemeClr val="dk1"/>
              </a:buClr>
              <a:buSzPts val="1600"/>
              <a:buFont typeface="Arial"/>
              <a:buNone/>
            </a:pPr>
            <a:r>
              <a:t/>
            </a:r>
            <a:endParaRPr sz="1600"/>
          </a:p>
          <a:p>
            <a:pPr indent="-2413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rPr lang="en-US" sz="1600"/>
              <a:t>               </a:t>
            </a:r>
            <a:endParaRPr sz="1600"/>
          </a:p>
          <a:p>
            <a:pPr indent="0" lvl="0" marL="0" rtl="0" algn="l">
              <a:lnSpc>
                <a:spcPct val="115000"/>
              </a:lnSpc>
              <a:spcBef>
                <a:spcPts val="220"/>
              </a:spcBef>
              <a:spcAft>
                <a:spcPts val="0"/>
              </a:spcAft>
              <a:buClr>
                <a:schemeClr val="dk1"/>
              </a:buClr>
              <a:buSzPts val="1100"/>
              <a:buFont typeface="Arial"/>
              <a:buNone/>
            </a:pPr>
            <a:r>
              <a:t/>
            </a:r>
            <a:endParaRPr sz="1100"/>
          </a:p>
          <a:p>
            <a:pPr indent="-342900" lvl="0" marL="342900" rtl="0" algn="l">
              <a:lnSpc>
                <a:spcPct val="115000"/>
              </a:lnSpc>
              <a:spcBef>
                <a:spcPts val="320"/>
              </a:spcBef>
              <a:spcAft>
                <a:spcPts val="0"/>
              </a:spcAft>
              <a:buNone/>
            </a:pPr>
            <a:r>
              <a:rPr lang="en-US" sz="1600"/>
              <a:t>    The model gave us 96.62% accuracy.</a:t>
            </a:r>
            <a:endParaRPr sz="1100"/>
          </a:p>
          <a:p>
            <a:pPr indent="-273050" lvl="0" marL="342900" rtl="0" algn="l">
              <a:lnSpc>
                <a:spcPct val="115000"/>
              </a:lnSpc>
              <a:spcBef>
                <a:spcPts val="22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Calibri"/>
              <a:buNone/>
            </a:pPr>
            <a:r>
              <a:t/>
            </a:r>
            <a:endParaRPr b="1" sz="1100">
              <a:latin typeface="Cambria"/>
              <a:ea typeface="Cambria"/>
              <a:cs typeface="Cambria"/>
              <a:sym typeface="Cambria"/>
            </a:endParaRPr>
          </a:p>
          <a:p>
            <a:pPr indent="0" lvl="0" marL="0" rtl="0" algn="l">
              <a:spcBef>
                <a:spcPts val="0"/>
              </a:spcBef>
              <a:spcAft>
                <a:spcPts val="0"/>
              </a:spcAft>
              <a:buNone/>
            </a:pPr>
            <a:r>
              <a:t/>
            </a:r>
            <a:endParaRPr/>
          </a:p>
        </p:txBody>
      </p:sp>
      <p:pic>
        <p:nvPicPr>
          <p:cNvPr descr="7.png" id="170" name="Google Shape;170;p26"/>
          <p:cNvPicPr preferRelativeResize="0"/>
          <p:nvPr/>
        </p:nvPicPr>
        <p:blipFill rotWithShape="1">
          <a:blip r:embed="rId3">
            <a:alphaModFix/>
          </a:blip>
          <a:srcRect b="0" l="0" r="0" t="0"/>
          <a:stretch/>
        </p:blipFill>
        <p:spPr>
          <a:xfrm>
            <a:off x="932853" y="1695795"/>
            <a:ext cx="7552592" cy="21895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25675" y="149297"/>
            <a:ext cx="8222100" cy="838800"/>
          </a:xfrm>
          <a:prstGeom prst="rect">
            <a:avLst/>
          </a:prstGeom>
        </p:spPr>
        <p:txBody>
          <a:bodyPr anchorCtr="0" anchor="ctr" bIns="91425" lIns="91425" spcFirstLastPara="1" rIns="91425" wrap="square" tIns="91425">
            <a:noAutofit/>
          </a:bodyPr>
          <a:lstStyle/>
          <a:p>
            <a:pPr indent="0" lvl="0" marL="342900" rtl="0" algn="l">
              <a:lnSpc>
                <a:spcPct val="115000"/>
              </a:lnSpc>
              <a:spcBef>
                <a:spcPts val="0"/>
              </a:spcBef>
              <a:spcAft>
                <a:spcPts val="0"/>
              </a:spcAft>
              <a:buNone/>
            </a:pPr>
            <a:r>
              <a:t/>
            </a:r>
            <a:endParaRPr sz="2000"/>
          </a:p>
          <a:p>
            <a:pPr indent="0" lvl="0" marL="342900" rtl="0" algn="l">
              <a:lnSpc>
                <a:spcPct val="115000"/>
              </a:lnSpc>
              <a:spcBef>
                <a:spcPts val="0"/>
              </a:spcBef>
              <a:spcAft>
                <a:spcPts val="0"/>
              </a:spcAft>
              <a:buNone/>
            </a:pPr>
            <a:r>
              <a:t/>
            </a:r>
            <a:endParaRPr sz="2000"/>
          </a:p>
          <a:p>
            <a:pPr indent="-342900" lvl="0" marL="342900" rtl="0" algn="l">
              <a:lnSpc>
                <a:spcPct val="115000"/>
              </a:lnSpc>
              <a:spcBef>
                <a:spcPts val="0"/>
              </a:spcBef>
              <a:spcAft>
                <a:spcPts val="0"/>
              </a:spcAft>
              <a:buClr>
                <a:schemeClr val="lt1"/>
              </a:buClr>
              <a:buSzPts val="2000"/>
              <a:buChar char="●"/>
            </a:pPr>
            <a:r>
              <a:rPr lang="en-US" sz="2000"/>
              <a:t> </a:t>
            </a:r>
            <a:r>
              <a:rPr lang="en-US" sz="2000"/>
              <a:t>Flow diagram of the problem using node red:</a:t>
            </a:r>
            <a:endParaRPr sz="2000"/>
          </a:p>
          <a:p>
            <a:pPr indent="0" lvl="0" marL="127000" rtl="0" algn="l">
              <a:lnSpc>
                <a:spcPct val="115000"/>
              </a:lnSpc>
              <a:spcBef>
                <a:spcPts val="400"/>
              </a:spcBef>
              <a:spcAft>
                <a:spcPts val="0"/>
              </a:spcAft>
              <a:buNone/>
            </a:pPr>
            <a:r>
              <a:t/>
            </a:r>
            <a:endParaRPr sz="2000"/>
          </a:p>
          <a:p>
            <a:pPr indent="0" lvl="0" marL="0" rtl="0" algn="l">
              <a:lnSpc>
                <a:spcPct val="115000"/>
              </a:lnSpc>
              <a:spcBef>
                <a:spcPts val="0"/>
              </a:spcBef>
              <a:spcAft>
                <a:spcPts val="0"/>
              </a:spcAft>
              <a:buNone/>
            </a:pPr>
            <a:r>
              <a:rPr lang="en-US" sz="2000"/>
              <a:t> </a:t>
            </a:r>
            <a:endParaRPr sz="2000"/>
          </a:p>
        </p:txBody>
      </p:sp>
      <p:pic>
        <p:nvPicPr>
          <p:cNvPr descr="flow.png" id="176" name="Google Shape;176;p27"/>
          <p:cNvPicPr preferRelativeResize="0"/>
          <p:nvPr/>
        </p:nvPicPr>
        <p:blipFill rotWithShape="1">
          <a:blip r:embed="rId3">
            <a:alphaModFix/>
          </a:blip>
          <a:srcRect b="4665" l="0" r="586" t="8776"/>
          <a:stretch/>
        </p:blipFill>
        <p:spPr>
          <a:xfrm>
            <a:off x="581650" y="1192025"/>
            <a:ext cx="7753301" cy="3432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ctrTitle"/>
          </p:nvPr>
        </p:nvSpPr>
        <p:spPr>
          <a:xfrm>
            <a:off x="643200" y="19259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txBox="1"/>
          <p:nvPr>
            <p:ph idx="1" type="subTitle"/>
          </p:nvPr>
        </p:nvSpPr>
        <p:spPr>
          <a:xfrm>
            <a:off x="643188" y="28666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idx="4294967295" type="title"/>
          </p:nvPr>
        </p:nvSpPr>
        <p:spPr>
          <a:xfrm>
            <a:off x="502300" y="3566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84" name="Google Shape;184;p28"/>
          <p:cNvSpPr txBox="1"/>
          <p:nvPr>
            <p:ph idx="4294967295" type="body"/>
          </p:nvPr>
        </p:nvSpPr>
        <p:spPr>
          <a:xfrm>
            <a:off x="854575" y="614734"/>
            <a:ext cx="7709400" cy="440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000"/>
              <a:buChar char="●"/>
            </a:pPr>
            <a:r>
              <a:rPr lang="en-US" sz="2000">
                <a:solidFill>
                  <a:schemeClr val="lt1"/>
                </a:solidFill>
              </a:rPr>
              <a:t>Prediction:</a:t>
            </a:r>
            <a:endParaRPr>
              <a:solidFill>
                <a:schemeClr val="lt1"/>
              </a:solidFill>
            </a:endParaRPr>
          </a:p>
          <a:p>
            <a:pPr indent="-215900" lvl="0" marL="342900" rtl="0" algn="l">
              <a:spcBef>
                <a:spcPts val="400"/>
              </a:spcBef>
              <a:spcAft>
                <a:spcPts val="0"/>
              </a:spcAft>
              <a:buClr>
                <a:schemeClr val="dk1"/>
              </a:buClr>
              <a:buSzPts val="2000"/>
              <a:buNone/>
            </a:pPr>
            <a:r>
              <a:t/>
            </a:r>
            <a:endParaRPr sz="2000">
              <a:solidFill>
                <a:schemeClr val="lt1"/>
              </a:solidFill>
            </a:endParaRPr>
          </a:p>
          <a:p>
            <a:pPr indent="-215900" lvl="0" marL="342900" rtl="0" algn="l">
              <a:spcBef>
                <a:spcPts val="400"/>
              </a:spcBef>
              <a:spcAft>
                <a:spcPts val="1600"/>
              </a:spcAft>
              <a:buClr>
                <a:schemeClr val="dk1"/>
              </a:buClr>
              <a:buSzPts val="2000"/>
              <a:buNone/>
            </a:pPr>
            <a:r>
              <a:t/>
            </a:r>
            <a:endParaRPr sz="2000">
              <a:solidFill>
                <a:schemeClr val="lt1"/>
              </a:solidFill>
            </a:endParaRPr>
          </a:p>
        </p:txBody>
      </p:sp>
      <p:pic>
        <p:nvPicPr>
          <p:cNvPr descr="nodered (1).png" id="185" name="Google Shape;185;p28"/>
          <p:cNvPicPr preferRelativeResize="0"/>
          <p:nvPr/>
        </p:nvPicPr>
        <p:blipFill rotWithShape="1">
          <a:blip r:embed="rId3">
            <a:alphaModFix/>
          </a:blip>
          <a:srcRect b="3813" l="-1194" r="0" t="8328"/>
          <a:stretch/>
        </p:blipFill>
        <p:spPr>
          <a:xfrm>
            <a:off x="1017437" y="1150325"/>
            <a:ext cx="5836627" cy="3360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37350" y="22427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ph type="title"/>
          </p:nvPr>
        </p:nvSpPr>
        <p:spPr>
          <a:xfrm>
            <a:off x="296450" y="2963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192" name="Google Shape;192;p29"/>
          <p:cNvSpPr txBox="1"/>
          <p:nvPr>
            <p:ph idx="4294967295" type="body"/>
          </p:nvPr>
        </p:nvSpPr>
        <p:spPr>
          <a:xfrm>
            <a:off x="296450" y="222285"/>
            <a:ext cx="8229600" cy="4462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000"/>
              <a:buChar char="●"/>
            </a:pPr>
            <a:r>
              <a:rPr lang="en-US" sz="2000">
                <a:solidFill>
                  <a:schemeClr val="lt1"/>
                </a:solidFill>
              </a:rPr>
              <a:t>Visualization:</a:t>
            </a:r>
            <a:endParaRPr sz="1600">
              <a:solidFill>
                <a:schemeClr val="lt1"/>
              </a:solidFill>
            </a:endParaRPr>
          </a:p>
          <a:p>
            <a:pPr indent="-342900" lvl="0" marL="342900" rtl="0" algn="l">
              <a:spcBef>
                <a:spcPts val="320"/>
              </a:spcBef>
              <a:spcAft>
                <a:spcPts val="0"/>
              </a:spcAft>
              <a:buClr>
                <a:schemeClr val="lt1"/>
              </a:buClr>
              <a:buSzPts val="1600"/>
              <a:buChar char="●"/>
            </a:pPr>
            <a:r>
              <a:rPr lang="en-US" sz="1600">
                <a:solidFill>
                  <a:schemeClr val="lt1"/>
                </a:solidFill>
              </a:rPr>
              <a:t>1.Using box plots</a:t>
            </a:r>
            <a:endParaRPr>
              <a:solidFill>
                <a:schemeClr val="lt1"/>
              </a:solidFill>
            </a:endParaRPr>
          </a:p>
          <a:p>
            <a:pPr indent="-241300" lvl="0" marL="342900" rtl="0" algn="l">
              <a:spcBef>
                <a:spcPts val="320"/>
              </a:spcBef>
              <a:spcAft>
                <a:spcPts val="0"/>
              </a:spcAft>
              <a:buClr>
                <a:schemeClr val="dk1"/>
              </a:buClr>
              <a:buSzPts val="1600"/>
              <a:buNone/>
            </a:pPr>
            <a:r>
              <a:t/>
            </a:r>
            <a:endParaRPr sz="1600">
              <a:solidFill>
                <a:schemeClr val="lt1"/>
              </a:solidFill>
            </a:endParaRPr>
          </a:p>
          <a:p>
            <a:pPr indent="-241300" lvl="0" marL="342900" rtl="0" algn="l">
              <a:spcBef>
                <a:spcPts val="320"/>
              </a:spcBef>
              <a:spcAft>
                <a:spcPts val="1600"/>
              </a:spcAft>
              <a:buClr>
                <a:schemeClr val="dk1"/>
              </a:buClr>
              <a:buSzPts val="1600"/>
              <a:buNone/>
            </a:pPr>
            <a:r>
              <a:t/>
            </a:r>
            <a:endParaRPr sz="1600">
              <a:solidFill>
                <a:schemeClr val="lt1"/>
              </a:solidFill>
            </a:endParaRPr>
          </a:p>
        </p:txBody>
      </p:sp>
      <p:pic>
        <p:nvPicPr>
          <p:cNvPr descr="8.png" id="193" name="Google Shape;193;p29"/>
          <p:cNvPicPr preferRelativeResize="0"/>
          <p:nvPr/>
        </p:nvPicPr>
        <p:blipFill rotWithShape="1">
          <a:blip r:embed="rId3">
            <a:alphaModFix/>
          </a:blip>
          <a:srcRect b="0" l="0" r="0" t="0"/>
          <a:stretch/>
        </p:blipFill>
        <p:spPr>
          <a:xfrm>
            <a:off x="437362" y="1423119"/>
            <a:ext cx="7992207" cy="32619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00" name="Google Shape;200;p30"/>
          <p:cNvSpPr txBox="1"/>
          <p:nvPr>
            <p:ph idx="4294967295" type="body"/>
          </p:nvPr>
        </p:nvSpPr>
        <p:spPr>
          <a:xfrm>
            <a:off x="457200" y="158262"/>
            <a:ext cx="8229600" cy="443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lt1"/>
              </a:buClr>
              <a:buSzPts val="2000"/>
              <a:buChar char="●"/>
            </a:pPr>
            <a:r>
              <a:rPr lang="en-US" sz="2000">
                <a:solidFill>
                  <a:schemeClr val="lt1"/>
                </a:solidFill>
              </a:rPr>
              <a:t>Using Histograms:</a:t>
            </a:r>
            <a:endParaRPr>
              <a:solidFill>
                <a:schemeClr val="lt1"/>
              </a:solidFill>
            </a:endParaRPr>
          </a:p>
          <a:p>
            <a:pPr indent="-215900" lvl="0" marL="342900" rtl="0" algn="l">
              <a:spcBef>
                <a:spcPts val="400"/>
              </a:spcBef>
              <a:spcAft>
                <a:spcPts val="0"/>
              </a:spcAft>
              <a:buClr>
                <a:schemeClr val="dk1"/>
              </a:buClr>
              <a:buSzPts val="2000"/>
              <a:buNone/>
            </a:pPr>
            <a:r>
              <a:t/>
            </a:r>
            <a:endParaRPr sz="2000">
              <a:solidFill>
                <a:schemeClr val="lt1"/>
              </a:solidFill>
            </a:endParaRPr>
          </a:p>
          <a:p>
            <a:pPr indent="-215900" lvl="0" marL="342900" rtl="0" algn="l">
              <a:spcBef>
                <a:spcPts val="400"/>
              </a:spcBef>
              <a:spcAft>
                <a:spcPts val="1600"/>
              </a:spcAft>
              <a:buClr>
                <a:schemeClr val="dk1"/>
              </a:buClr>
              <a:buSzPts val="2000"/>
              <a:buNone/>
            </a:pPr>
            <a:r>
              <a:t/>
            </a:r>
            <a:endParaRPr sz="2000">
              <a:solidFill>
                <a:schemeClr val="lt1"/>
              </a:solidFill>
            </a:endParaRPr>
          </a:p>
        </p:txBody>
      </p:sp>
      <p:pic>
        <p:nvPicPr>
          <p:cNvPr descr="9.png" id="201" name="Google Shape;201;p30"/>
          <p:cNvPicPr preferRelativeResize="0"/>
          <p:nvPr/>
        </p:nvPicPr>
        <p:blipFill rotWithShape="1">
          <a:blip r:embed="rId3">
            <a:alphaModFix/>
          </a:blip>
          <a:srcRect b="0" l="0" r="0" t="0"/>
          <a:stretch/>
        </p:blipFill>
        <p:spPr>
          <a:xfrm>
            <a:off x="439615" y="1239463"/>
            <a:ext cx="8141678" cy="3174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nvSpPr>
        <p:spPr>
          <a:xfrm>
            <a:off x="1014625" y="1275825"/>
            <a:ext cx="29835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lt1"/>
                </a:solidFill>
                <a:latin typeface="Roboto"/>
                <a:ea typeface="Roboto"/>
                <a:cs typeface="Roboto"/>
                <a:sym typeface="Roboto"/>
              </a:rPr>
              <a:t>Thank you</a:t>
            </a:r>
            <a:endParaRPr sz="3600">
              <a:solidFill>
                <a:schemeClr val="lt1"/>
              </a:solidFill>
              <a:latin typeface="Roboto"/>
              <a:ea typeface="Roboto"/>
              <a:cs typeface="Roboto"/>
              <a:sym typeface="Roboto"/>
            </a:endParaRPr>
          </a:p>
        </p:txBody>
      </p:sp>
      <p:sp>
        <p:nvSpPr>
          <p:cNvPr id="207" name="Google Shape;207;p31"/>
          <p:cNvSpPr txBox="1"/>
          <p:nvPr/>
        </p:nvSpPr>
        <p:spPr>
          <a:xfrm>
            <a:off x="6399225" y="3395525"/>
            <a:ext cx="1697700" cy="7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Roboto"/>
                <a:ea typeface="Roboto"/>
                <a:cs typeface="Roboto"/>
                <a:sym typeface="Roboto"/>
              </a:rPr>
              <a:t>Team:</a:t>
            </a:r>
            <a:endParaRPr>
              <a:solidFill>
                <a:schemeClr val="lt1"/>
              </a:solidFill>
              <a:latin typeface="Roboto"/>
              <a:ea typeface="Roboto"/>
              <a:cs typeface="Roboto"/>
              <a:sym typeface="Roboto"/>
            </a:endParaRPr>
          </a:p>
          <a:p>
            <a:pPr indent="0" lvl="0" marL="0" rtl="0" algn="l">
              <a:spcBef>
                <a:spcPts val="0"/>
              </a:spcBef>
              <a:spcAft>
                <a:spcPts val="0"/>
              </a:spcAft>
              <a:buNone/>
            </a:pPr>
            <a:r>
              <a:rPr lang="en-US">
                <a:solidFill>
                  <a:schemeClr val="lt1"/>
                </a:solidFill>
                <a:latin typeface="Roboto"/>
                <a:ea typeface="Roboto"/>
                <a:cs typeface="Roboto"/>
                <a:sym typeface="Roboto"/>
              </a:rPr>
              <a:t>FRIGATES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604257" y="715964"/>
            <a:ext cx="8539743" cy="187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Project name:</a:t>
            </a:r>
            <a:br>
              <a:rPr lang="en-US">
                <a:latin typeface="Times New Roman"/>
                <a:ea typeface="Times New Roman"/>
                <a:cs typeface="Times New Roman"/>
                <a:sym typeface="Times New Roman"/>
              </a:rPr>
            </a:br>
            <a:r>
              <a:rPr lang="en-US" sz="2800">
                <a:latin typeface="Times New Roman"/>
                <a:ea typeface="Times New Roman"/>
                <a:cs typeface="Times New Roman"/>
                <a:sym typeface="Times New Roman"/>
              </a:rPr>
              <a:t>classification of flowers into species</a:t>
            </a:r>
            <a:endParaRPr sz="2800">
              <a:latin typeface="Times New Roman"/>
              <a:ea typeface="Times New Roman"/>
              <a:cs typeface="Times New Roman"/>
              <a:sym typeface="Times New Roman"/>
            </a:endParaRPr>
          </a:p>
        </p:txBody>
      </p:sp>
      <p:sp>
        <p:nvSpPr>
          <p:cNvPr id="97" name="Google Shape;97;p15"/>
          <p:cNvSpPr txBox="1"/>
          <p:nvPr>
            <p:ph idx="1" type="subTitle"/>
          </p:nvPr>
        </p:nvSpPr>
        <p:spPr>
          <a:xfrm>
            <a:off x="501162" y="2914648"/>
            <a:ext cx="5064369" cy="204421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888888"/>
              </a:buClr>
              <a:buSzPts val="2400"/>
              <a:buNone/>
            </a:pPr>
            <a:r>
              <a:rPr lang="en-US" sz="2400"/>
              <a:t>Team members:</a:t>
            </a:r>
            <a:endParaRPr sz="2400"/>
          </a:p>
          <a:p>
            <a:pPr indent="0" lvl="0" marL="0" rtl="0" algn="l">
              <a:spcBef>
                <a:spcPts val="0"/>
              </a:spcBef>
              <a:spcAft>
                <a:spcPts val="0"/>
              </a:spcAft>
              <a:buClr>
                <a:srgbClr val="888888"/>
              </a:buClr>
              <a:buSzPts val="2400"/>
              <a:buNone/>
            </a:pPr>
            <a:r>
              <a:rPr lang="en-US" sz="2400"/>
              <a:t>P.</a:t>
            </a:r>
            <a:r>
              <a:rPr lang="en-US"/>
              <a:t>A</a:t>
            </a:r>
            <a:r>
              <a:rPr lang="en-US" sz="2400"/>
              <a:t>ditya kumar</a:t>
            </a:r>
            <a:endParaRPr sz="2400"/>
          </a:p>
          <a:p>
            <a:pPr indent="0" lvl="0" marL="0" rtl="0" algn="l">
              <a:spcBef>
                <a:spcPts val="0"/>
              </a:spcBef>
              <a:spcAft>
                <a:spcPts val="0"/>
              </a:spcAft>
              <a:buClr>
                <a:srgbClr val="888888"/>
              </a:buClr>
              <a:buSzPts val="2400"/>
              <a:buNone/>
            </a:pPr>
            <a:r>
              <a:rPr lang="en-US" sz="2400"/>
              <a:t>D.V.</a:t>
            </a:r>
            <a:r>
              <a:rPr lang="en-US"/>
              <a:t>V</a:t>
            </a:r>
            <a:r>
              <a:rPr lang="en-US" sz="2400"/>
              <a:t>yshnavi</a:t>
            </a:r>
            <a:endParaRPr sz="2400"/>
          </a:p>
          <a:p>
            <a:pPr indent="0" lvl="0" marL="0" rtl="0" algn="l">
              <a:spcBef>
                <a:spcPts val="0"/>
              </a:spcBef>
              <a:spcAft>
                <a:spcPts val="0"/>
              </a:spcAft>
              <a:buClr>
                <a:srgbClr val="888888"/>
              </a:buClr>
              <a:buSzPts val="2400"/>
              <a:buNone/>
            </a:pPr>
            <a:r>
              <a:rPr lang="en-US" sz="2400"/>
              <a:t>V.</a:t>
            </a:r>
            <a:r>
              <a:rPr lang="en-US"/>
              <a:t>S</a:t>
            </a:r>
            <a:r>
              <a:rPr lang="en-US" sz="2400"/>
              <a:t>wapnasri</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ctrTitle"/>
          </p:nvPr>
        </p:nvSpPr>
        <p:spPr>
          <a:xfrm>
            <a:off x="823999" y="304800"/>
            <a:ext cx="7563255" cy="43407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50"/>
              <a:buFont typeface="Calibri"/>
              <a:buNone/>
            </a:pPr>
            <a:r>
              <a:t/>
            </a:r>
            <a:endParaRPr b="0" sz="1050">
              <a:latin typeface="Verdana"/>
              <a:ea typeface="Verdana"/>
              <a:cs typeface="Verdana"/>
              <a:sym typeface="Verdana"/>
            </a:endParaRPr>
          </a:p>
          <a:p>
            <a:pPr indent="0" lvl="0" marL="0" marR="38100" rtl="0" algn="ctr">
              <a:lnSpc>
                <a:spcPct val="150000"/>
              </a:lnSpc>
              <a:spcBef>
                <a:spcPts val="300"/>
              </a:spcBef>
              <a:spcAft>
                <a:spcPts val="0"/>
              </a:spcAft>
              <a:buClr>
                <a:schemeClr val="dk1"/>
              </a:buClr>
              <a:buSzPts val="2900"/>
              <a:buFont typeface="Verdana"/>
              <a:buNone/>
            </a:pPr>
            <a:br>
              <a:rPr b="0" lang="en-US" sz="2900">
                <a:latin typeface="Verdana"/>
                <a:ea typeface="Verdana"/>
                <a:cs typeface="Verdana"/>
                <a:sym typeface="Verdana"/>
              </a:rPr>
            </a:br>
            <a:br>
              <a:rPr b="0" lang="en-US" sz="2900">
                <a:latin typeface="Verdana"/>
                <a:ea typeface="Verdana"/>
                <a:cs typeface="Verdana"/>
                <a:sym typeface="Verdana"/>
              </a:rPr>
            </a:br>
            <a:r>
              <a:rPr b="0" lang="en-US" sz="2000">
                <a:latin typeface="Verdana"/>
                <a:ea typeface="Verdana"/>
                <a:cs typeface="Verdana"/>
                <a:sym typeface="Verdana"/>
              </a:rPr>
              <a:t>Python</a:t>
            </a:r>
            <a:br>
              <a:rPr b="0" lang="en-US" sz="2000">
                <a:latin typeface="Verdana"/>
                <a:ea typeface="Verdana"/>
                <a:cs typeface="Verdana"/>
                <a:sym typeface="Verdana"/>
              </a:rPr>
            </a:br>
            <a:r>
              <a:rPr b="0" lang="en-US" sz="2000">
                <a:latin typeface="Times New Roman"/>
                <a:ea typeface="Times New Roman"/>
                <a:cs typeface="Times New Roman"/>
                <a:sym typeface="Times New Roman"/>
              </a:rPr>
              <a:t>Python is a interpreted,high level,general purpose programming language.It is an object oriented programing language that helps programmer write clear,logical code for small and large scale projects.</a:t>
            </a:r>
            <a:br>
              <a:rPr b="0" lang="en-US" sz="2000">
                <a:latin typeface="Times New Roman"/>
                <a:ea typeface="Times New Roman"/>
                <a:cs typeface="Times New Roman"/>
                <a:sym typeface="Times New Roman"/>
              </a:rPr>
            </a:br>
            <a:r>
              <a:rPr b="0" lang="en-US" sz="2000">
                <a:latin typeface="Times New Roman"/>
                <a:ea typeface="Times New Roman"/>
                <a:cs typeface="Times New Roman"/>
                <a:sym typeface="Times New Roman"/>
              </a:rPr>
              <a:t>Artificial Intelligence</a:t>
            </a:r>
            <a:br>
              <a:rPr b="0" lang="en-US" sz="2000">
                <a:latin typeface="Times New Roman"/>
                <a:ea typeface="Times New Roman"/>
                <a:cs typeface="Times New Roman"/>
                <a:sym typeface="Times New Roman"/>
              </a:rPr>
            </a:br>
            <a:r>
              <a:rPr b="0" lang="en-US" sz="2000">
                <a:latin typeface="Times New Roman"/>
                <a:ea typeface="Times New Roman"/>
                <a:cs typeface="Times New Roman"/>
                <a:sym typeface="Times New Roman"/>
              </a:rPr>
              <a:t>Artificial Intelligence is a way of making a computer, a computer-controlled robot, or a software think intelligently, in the similar manner the intelligent humans think.</a:t>
            </a:r>
            <a:br>
              <a:rPr lang="en-US" sz="2000"/>
            </a:br>
            <a:br>
              <a:rPr b="0" lang="en-US" sz="2900">
                <a:latin typeface="Verdana"/>
                <a:ea typeface="Verdana"/>
                <a:cs typeface="Verdana"/>
                <a:sym typeface="Verdana"/>
              </a:rPr>
            </a:br>
            <a:br>
              <a:rPr b="0" lang="en-US" sz="2900">
                <a:latin typeface="Verdana"/>
                <a:ea typeface="Verdana"/>
                <a:cs typeface="Verdana"/>
                <a:sym typeface="Verdana"/>
              </a:rPr>
            </a:br>
            <a:br>
              <a:rPr b="0" lang="en-US" sz="2900">
                <a:latin typeface="Verdana"/>
                <a:ea typeface="Verdana"/>
                <a:cs typeface="Verdana"/>
                <a:sym typeface="Verdana"/>
              </a:rPr>
            </a:br>
            <a:endParaRPr sz="1400"/>
          </a:p>
        </p:txBody>
      </p:sp>
      <p:sp>
        <p:nvSpPr>
          <p:cNvPr id="103" name="Google Shape;103;p16"/>
          <p:cNvSpPr txBox="1"/>
          <p:nvPr>
            <p:ph idx="1" type="subTitle"/>
          </p:nvPr>
        </p:nvSpPr>
        <p:spPr>
          <a:xfrm>
            <a:off x="598088" y="2715913"/>
            <a:ext cx="8222100" cy="432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7"/>
          <p:cNvPicPr preferRelativeResize="0"/>
          <p:nvPr/>
        </p:nvPicPr>
        <p:blipFill rotWithShape="1">
          <a:blip r:embed="rId3">
            <a:alphaModFix/>
          </a:blip>
          <a:srcRect b="0" l="0" r="0" t="0"/>
          <a:stretch/>
        </p:blipFill>
        <p:spPr>
          <a:xfrm>
            <a:off x="4731625" y="192600"/>
            <a:ext cx="2825500" cy="2301231"/>
          </a:xfrm>
          <a:prstGeom prst="rect">
            <a:avLst/>
          </a:prstGeom>
          <a:noFill/>
          <a:ln>
            <a:noFill/>
          </a:ln>
        </p:spPr>
      </p:pic>
      <p:pic>
        <p:nvPicPr>
          <p:cNvPr id="109" name="Google Shape;109;p17"/>
          <p:cNvPicPr preferRelativeResize="0"/>
          <p:nvPr/>
        </p:nvPicPr>
        <p:blipFill rotWithShape="1">
          <a:blip r:embed="rId4">
            <a:alphaModFix/>
          </a:blip>
          <a:srcRect b="0" l="0" r="0" t="0"/>
          <a:stretch/>
        </p:blipFill>
        <p:spPr>
          <a:xfrm>
            <a:off x="3286125" y="2868500"/>
            <a:ext cx="2825499" cy="2119124"/>
          </a:xfrm>
          <a:prstGeom prst="rect">
            <a:avLst/>
          </a:prstGeom>
          <a:noFill/>
          <a:ln>
            <a:noFill/>
          </a:ln>
        </p:spPr>
      </p:pic>
      <p:pic>
        <p:nvPicPr>
          <p:cNvPr id="110" name="Google Shape;110;p17"/>
          <p:cNvPicPr preferRelativeResize="0"/>
          <p:nvPr/>
        </p:nvPicPr>
        <p:blipFill rotWithShape="1">
          <a:blip r:embed="rId5">
            <a:alphaModFix/>
          </a:blip>
          <a:srcRect b="0" l="0" r="0" t="0"/>
          <a:stretch/>
        </p:blipFill>
        <p:spPr>
          <a:xfrm>
            <a:off x="663025" y="152400"/>
            <a:ext cx="3415601" cy="2255724"/>
          </a:xfrm>
          <a:prstGeom prst="rect">
            <a:avLst/>
          </a:prstGeom>
          <a:noFill/>
          <a:ln>
            <a:noFill/>
          </a:ln>
        </p:spPr>
      </p:pic>
      <p:sp>
        <p:nvSpPr>
          <p:cNvPr id="111" name="Google Shape;111;p17"/>
          <p:cNvSpPr txBox="1"/>
          <p:nvPr/>
        </p:nvSpPr>
        <p:spPr>
          <a:xfrm>
            <a:off x="1677675" y="2520113"/>
            <a:ext cx="1687800" cy="23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Nunito"/>
                <a:ea typeface="Nunito"/>
                <a:cs typeface="Nunito"/>
                <a:sym typeface="Nunito"/>
              </a:rPr>
              <a:t>Iris setosa</a:t>
            </a:r>
            <a:endParaRPr b="0" i="0" sz="1400" u="none" cap="none" strike="noStrike">
              <a:solidFill>
                <a:schemeClr val="lt1"/>
              </a:solidFill>
              <a:latin typeface="Nunito"/>
              <a:ea typeface="Nunito"/>
              <a:cs typeface="Nunito"/>
              <a:sym typeface="Nunito"/>
            </a:endParaRPr>
          </a:p>
        </p:txBody>
      </p:sp>
      <p:sp>
        <p:nvSpPr>
          <p:cNvPr id="112" name="Google Shape;112;p17"/>
          <p:cNvSpPr txBox="1"/>
          <p:nvPr/>
        </p:nvSpPr>
        <p:spPr>
          <a:xfrm>
            <a:off x="5223850" y="2408125"/>
            <a:ext cx="1557000" cy="10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Nunito"/>
                <a:ea typeface="Nunito"/>
                <a:cs typeface="Nunito"/>
                <a:sym typeface="Nunito"/>
              </a:rPr>
              <a:t>Iris virginica</a:t>
            </a:r>
            <a:endParaRPr b="0" i="0" sz="1400" u="none" cap="none" strike="noStrike">
              <a:solidFill>
                <a:schemeClr val="lt1"/>
              </a:solidFill>
              <a:latin typeface="Nunito"/>
              <a:ea typeface="Nunito"/>
              <a:cs typeface="Nunito"/>
              <a:sym typeface="Nunito"/>
            </a:endParaRPr>
          </a:p>
        </p:txBody>
      </p:sp>
      <p:sp>
        <p:nvSpPr>
          <p:cNvPr id="113" name="Google Shape;113;p17"/>
          <p:cNvSpPr txBox="1"/>
          <p:nvPr/>
        </p:nvSpPr>
        <p:spPr>
          <a:xfrm>
            <a:off x="6469550" y="3506025"/>
            <a:ext cx="1366200" cy="23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Nunito"/>
                <a:ea typeface="Nunito"/>
                <a:cs typeface="Nunito"/>
                <a:sym typeface="Nunito"/>
              </a:rPr>
              <a:t>Iris versicolor</a:t>
            </a:r>
            <a:endParaRPr b="0" i="0" sz="1400" u="none" cap="none" strike="noStrike">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722376" y="430924"/>
            <a:ext cx="7772400" cy="408852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80"/>
              <a:buFont typeface="Calibri"/>
              <a:buNone/>
            </a:pPr>
            <a:r>
              <a:rPr b="0" lang="en-US" sz="2880"/>
              <a:t>Problem statement:</a:t>
            </a:r>
            <a:br>
              <a:rPr b="0" lang="en-US" sz="2880"/>
            </a:br>
            <a:r>
              <a:rPr b="0" lang="en-US" sz="1800"/>
              <a:t>To classify the flower into species using ANN.</a:t>
            </a:r>
            <a:br>
              <a:rPr b="0" lang="en-US" sz="2880"/>
            </a:br>
            <a:r>
              <a:rPr b="0" lang="en-US" sz="1800"/>
              <a:t>The data consists of 3 classes of 50 instances each.</a:t>
            </a:r>
            <a:br>
              <a:rPr b="0" lang="en-US" sz="1800"/>
            </a:br>
            <a:br>
              <a:rPr b="0" lang="en-US" sz="1800"/>
            </a:br>
            <a:r>
              <a:rPr b="0" lang="en-US" sz="1800"/>
              <a:t>Attributes are:</a:t>
            </a:r>
            <a:br>
              <a:rPr b="0" lang="en-US" sz="1800"/>
            </a:br>
            <a:r>
              <a:rPr b="0" lang="en-US" sz="1800"/>
              <a:t>Training data:</a:t>
            </a:r>
            <a:br>
              <a:rPr b="0" lang="en-US" sz="1800"/>
            </a:br>
            <a:r>
              <a:rPr b="0" lang="en-US" sz="1800"/>
              <a:t>1.Sepal length</a:t>
            </a:r>
            <a:br>
              <a:rPr b="0" lang="en-US" sz="1800"/>
            </a:br>
            <a:r>
              <a:rPr b="0" lang="en-US" sz="1800"/>
              <a:t>2.sepal width</a:t>
            </a:r>
            <a:br>
              <a:rPr b="0" lang="en-US" sz="1800"/>
            </a:br>
            <a:r>
              <a:rPr b="0" lang="en-US" sz="1800"/>
              <a:t>3.Petal Length</a:t>
            </a:r>
            <a:br>
              <a:rPr b="0" lang="en-US" sz="1800"/>
            </a:br>
            <a:r>
              <a:rPr b="0" lang="en-US" sz="1800"/>
              <a:t>4.Petal width</a:t>
            </a:r>
            <a:br>
              <a:rPr b="0" lang="en-US" sz="1800"/>
            </a:br>
            <a:br>
              <a:rPr b="0" lang="en-US" sz="1800"/>
            </a:br>
            <a:r>
              <a:rPr b="0" lang="en-US" sz="1800"/>
              <a:t>Testing data:</a:t>
            </a:r>
            <a:br>
              <a:rPr b="0" lang="en-US" sz="1800"/>
            </a:br>
            <a:r>
              <a:rPr b="0" lang="en-US" sz="1800"/>
              <a:t>5.class:Iris setosa,iris Versicolor,Iris Verginica</a:t>
            </a:r>
            <a:endParaRPr b="0" sz="1800"/>
          </a:p>
        </p:txBody>
      </p:sp>
      <p:sp>
        <p:nvSpPr>
          <p:cNvPr id="119" name="Google Shape;119;p18"/>
          <p:cNvSpPr txBox="1"/>
          <p:nvPr>
            <p:ph idx="1" type="subTitle"/>
          </p:nvPr>
        </p:nvSpPr>
        <p:spPr>
          <a:xfrm>
            <a:off x="598088" y="2715913"/>
            <a:ext cx="8222100" cy="432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01300" y="787376"/>
            <a:ext cx="8619000" cy="314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959"/>
              <a:buFont typeface="Calibri"/>
              <a:buNone/>
            </a:pPr>
            <a:r>
              <a:rPr lang="en-US" sz="3959"/>
              <a:t>Artificial Neural Network</a:t>
            </a:r>
            <a:br>
              <a:rPr lang="en-US" sz="3959"/>
            </a:br>
            <a:endParaRPr sz="3959"/>
          </a:p>
          <a:p>
            <a:pPr indent="-342900" lvl="0" marL="342900" rtl="0" algn="l">
              <a:lnSpc>
                <a:spcPct val="115000"/>
              </a:lnSpc>
              <a:spcBef>
                <a:spcPts val="0"/>
              </a:spcBef>
              <a:spcAft>
                <a:spcPts val="0"/>
              </a:spcAft>
              <a:buClr>
                <a:schemeClr val="dk1"/>
              </a:buClr>
              <a:buSzPts val="1600"/>
              <a:buFont typeface="Arial"/>
              <a:buNone/>
            </a:pPr>
            <a:r>
              <a:rPr b="1" lang="en-US" sz="1600"/>
              <a:t>	Artificial Neural networks</a:t>
            </a:r>
            <a:r>
              <a:rPr lang="en-US" sz="1600"/>
              <a:t> are a set of algorithms, modeled loosely after the human brain, that are designed to recognize patterns.</a:t>
            </a:r>
            <a:endParaRPr sz="18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rPr lang="en-US" sz="1600"/>
              <a:t>Neural networks are parallel computing devices, which are basically an attempt to make a computer model of the brain. The main objective is to develop a system to perform various computational tasks faster than the traditional systems. </a:t>
            </a:r>
            <a:endParaRPr sz="18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0" lvl="0" marL="0" rtl="0" algn="l">
              <a:spcBef>
                <a:spcPts val="1600"/>
              </a:spcBef>
              <a:spcAft>
                <a:spcPts val="0"/>
              </a:spcAft>
              <a:buNone/>
            </a:pPr>
            <a:r>
              <a:t/>
            </a:r>
            <a:endParaRPr/>
          </a:p>
        </p:txBody>
      </p:sp>
      <p:pic>
        <p:nvPicPr>
          <p:cNvPr descr="download (1).png" id="125" name="Google Shape;125;p19"/>
          <p:cNvPicPr preferRelativeResize="0"/>
          <p:nvPr/>
        </p:nvPicPr>
        <p:blipFill rotWithShape="1">
          <a:blip r:embed="rId3">
            <a:alphaModFix/>
          </a:blip>
          <a:srcRect b="0" l="0" r="0" t="0"/>
          <a:stretch/>
        </p:blipFill>
        <p:spPr>
          <a:xfrm>
            <a:off x="2028496" y="2911366"/>
            <a:ext cx="4603531" cy="1954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36000" y="80375"/>
            <a:ext cx="8222100" cy="74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200"/>
              <a:buFont typeface="Calibri"/>
              <a:buNone/>
            </a:pPr>
            <a:r>
              <a:rPr lang="en-US" sz="3200"/>
              <a:t>Technical Details</a:t>
            </a:r>
            <a:endParaRPr/>
          </a:p>
        </p:txBody>
      </p:sp>
      <p:sp>
        <p:nvSpPr>
          <p:cNvPr id="131" name="Google Shape;131;p20"/>
          <p:cNvSpPr txBox="1"/>
          <p:nvPr/>
        </p:nvSpPr>
        <p:spPr>
          <a:xfrm>
            <a:off x="271250" y="1062325"/>
            <a:ext cx="8589300" cy="16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Roboto"/>
                <a:ea typeface="Roboto"/>
                <a:cs typeface="Roboto"/>
                <a:sym typeface="Roboto"/>
              </a:rPr>
              <a:t>Artificial Neural Network:</a:t>
            </a:r>
            <a:endParaRPr>
              <a:solidFill>
                <a:schemeClr val="lt1"/>
              </a:solidFill>
              <a:latin typeface="Roboto"/>
              <a:ea typeface="Roboto"/>
              <a:cs typeface="Roboto"/>
              <a:sym typeface="Roboto"/>
            </a:endParaRPr>
          </a:p>
          <a:p>
            <a:pPr indent="0" lvl="0" marL="0" rtl="0" algn="l">
              <a:spcBef>
                <a:spcPts val="0"/>
              </a:spcBef>
              <a:spcAft>
                <a:spcPts val="0"/>
              </a:spcAft>
              <a:buNone/>
            </a:pPr>
            <a:r>
              <a:rPr lang="en-US">
                <a:solidFill>
                  <a:schemeClr val="lt1"/>
                </a:solidFill>
                <a:latin typeface="Roboto"/>
                <a:ea typeface="Roboto"/>
                <a:cs typeface="Roboto"/>
                <a:sym typeface="Roboto"/>
              </a:rPr>
              <a:t>Neural networks are parallel computing devices, which are basically an attempt to make a computer model of the brain. The main objective is to develop a system to perform various computational tasks faster than the traditional systems. </a:t>
            </a:r>
            <a:endParaRPr>
              <a:solidFill>
                <a:schemeClr val="lt1"/>
              </a:solidFill>
              <a:latin typeface="Roboto"/>
              <a:ea typeface="Roboto"/>
              <a:cs typeface="Roboto"/>
              <a:sym typeface="Roboto"/>
            </a:endParaRPr>
          </a:p>
          <a:p>
            <a:pPr indent="0" lvl="0" marL="0" rtl="0" algn="l">
              <a:spcBef>
                <a:spcPts val="0"/>
              </a:spcBef>
              <a:spcAft>
                <a:spcPts val="0"/>
              </a:spcAft>
              <a:buNone/>
            </a:pPr>
            <a:r>
              <a:rPr lang="en-US">
                <a:solidFill>
                  <a:schemeClr val="lt1"/>
                </a:solidFill>
                <a:latin typeface="Roboto"/>
                <a:ea typeface="Roboto"/>
                <a:cs typeface="Roboto"/>
                <a:sym typeface="Roboto"/>
              </a:rPr>
              <a:t>A Neuron (also called nerve cell) is a cell that carries electrical impulses. Neurons are the basic units of the nervous system. Every neuron is made of a cell body (also called a soma), dendrites and an axon. Dendrites and axons are nerve fibers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descr="download.png" id="132" name="Google Shape;132;p20"/>
          <p:cNvPicPr preferRelativeResize="0"/>
          <p:nvPr/>
        </p:nvPicPr>
        <p:blipFill rotWithShape="1">
          <a:blip r:embed="rId3">
            <a:alphaModFix/>
          </a:blip>
          <a:srcRect b="0" l="0" r="0" t="0"/>
          <a:stretch/>
        </p:blipFill>
        <p:spPr>
          <a:xfrm>
            <a:off x="1040996" y="2957638"/>
            <a:ext cx="5076496" cy="15450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ctrTitle"/>
          </p:nvPr>
        </p:nvSpPr>
        <p:spPr>
          <a:xfrm>
            <a:off x="460950" y="590200"/>
            <a:ext cx="8222100" cy="80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200"/>
              <a:buFont typeface="Calibri"/>
              <a:buNone/>
            </a:pPr>
            <a:r>
              <a:rPr lang="en-US" sz="3200"/>
              <a:t>Understanding the data</a:t>
            </a:r>
            <a:endParaRPr sz="3200"/>
          </a:p>
          <a:p>
            <a:pPr indent="0" lvl="0" marL="0" rtl="0" algn="l">
              <a:spcBef>
                <a:spcPts val="0"/>
              </a:spcBef>
              <a:spcAft>
                <a:spcPts val="0"/>
              </a:spcAft>
              <a:buNone/>
            </a:pPr>
            <a:r>
              <a:t/>
            </a:r>
            <a:endParaRPr/>
          </a:p>
        </p:txBody>
      </p:sp>
      <p:sp>
        <p:nvSpPr>
          <p:cNvPr id="138" name="Google Shape;138;p21"/>
          <p:cNvSpPr txBox="1"/>
          <p:nvPr>
            <p:ph idx="1" type="subTitle"/>
          </p:nvPr>
        </p:nvSpPr>
        <p:spPr>
          <a:xfrm>
            <a:off x="668663" y="960388"/>
            <a:ext cx="8222100" cy="432900"/>
          </a:xfrm>
          <a:prstGeom prst="rect">
            <a:avLst/>
          </a:prstGeom>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Clr>
                <a:schemeClr val="dk1"/>
              </a:buClr>
              <a:buSzPts val="1600"/>
              <a:buFont typeface="Arial"/>
              <a:buNone/>
            </a:pPr>
            <a:r>
              <a:rPr lang="en-US" sz="1600"/>
              <a:t>	Importing libraries:</a:t>
            </a:r>
            <a:endParaRPr sz="1800"/>
          </a:p>
          <a:p>
            <a:pPr indent="-342900" lvl="0" marL="342900" rtl="0" algn="l">
              <a:lnSpc>
                <a:spcPct val="115000"/>
              </a:lnSpc>
              <a:spcBef>
                <a:spcPts val="320"/>
              </a:spcBef>
              <a:spcAft>
                <a:spcPts val="0"/>
              </a:spcAft>
              <a:buClr>
                <a:schemeClr val="dk1"/>
              </a:buClr>
              <a:buSzPts val="1600"/>
              <a:buFont typeface="Arial"/>
              <a:buNone/>
            </a:pPr>
            <a:r>
              <a:rPr lang="en-US" sz="1600"/>
              <a:t>	First step is usually importing the libraries that will be needed in the program. A library is essentially a collection of modules that can be called and used. A lot of the things in the programming world do not need to be written explicitly ever time they are required. There are functions for them, which can simply be invoked. This is a </a:t>
            </a:r>
            <a:r>
              <a:rPr lang="en-US" sz="1600" u="sng">
                <a:hlinkClick r:id="rId3"/>
              </a:rPr>
              <a:t>list </a:t>
            </a:r>
            <a:r>
              <a:rPr lang="en-US" sz="1600"/>
              <a:t>for most popular Python libraries for Data Science.</a:t>
            </a:r>
            <a:endParaRPr sz="18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342900" lvl="0" marL="342900" rtl="0" algn="l">
              <a:lnSpc>
                <a:spcPct val="115000"/>
              </a:lnSpc>
              <a:spcBef>
                <a:spcPts val="320"/>
              </a:spcBef>
              <a:spcAft>
                <a:spcPts val="0"/>
              </a:spcAft>
              <a:buClr>
                <a:schemeClr val="dk1"/>
              </a:buClr>
              <a:buSzPts val="1600"/>
              <a:buFont typeface="Arial"/>
              <a:buNone/>
            </a:pPr>
            <a:r>
              <a:t/>
            </a:r>
            <a:endParaRPr sz="1600"/>
          </a:p>
          <a:p>
            <a:pPr indent="0" lvl="0" marL="0" rtl="0" algn="l">
              <a:spcBef>
                <a:spcPts val="1600"/>
              </a:spcBef>
              <a:spcAft>
                <a:spcPts val="0"/>
              </a:spcAft>
              <a:buNone/>
            </a:pPr>
            <a:r>
              <a:t/>
            </a:r>
            <a:endParaRPr/>
          </a:p>
        </p:txBody>
      </p:sp>
      <p:pic>
        <p:nvPicPr>
          <p:cNvPr descr="2.png" id="139" name="Google Shape;139;p21"/>
          <p:cNvPicPr preferRelativeResize="0"/>
          <p:nvPr/>
        </p:nvPicPr>
        <p:blipFill rotWithShape="1">
          <a:blip r:embed="rId4">
            <a:alphaModFix/>
          </a:blip>
          <a:srcRect b="0" l="0" r="0" t="0"/>
          <a:stretch/>
        </p:blipFill>
        <p:spPr>
          <a:xfrm>
            <a:off x="1105050" y="2943450"/>
            <a:ext cx="7492400" cy="208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342900" lvl="0" marL="342900" rtl="0" algn="l">
              <a:lnSpc>
                <a:spcPct val="115000"/>
              </a:lnSpc>
              <a:spcBef>
                <a:spcPts val="0"/>
              </a:spcBef>
              <a:spcAft>
                <a:spcPts val="0"/>
              </a:spcAft>
              <a:buClr>
                <a:schemeClr val="lt1"/>
              </a:buClr>
              <a:buSzPts val="2000"/>
              <a:buChar char="●"/>
            </a:pPr>
            <a:r>
              <a:rPr lang="en-US" sz="2000"/>
              <a:t>Importing the dataset:</a:t>
            </a:r>
            <a:endParaRPr sz="1800"/>
          </a:p>
          <a:p>
            <a:pPr indent="-342900" lvl="0" marL="342900" rtl="0" algn="l">
              <a:lnSpc>
                <a:spcPct val="115000"/>
              </a:lnSpc>
              <a:spcBef>
                <a:spcPts val="400"/>
              </a:spcBef>
              <a:spcAft>
                <a:spcPts val="0"/>
              </a:spcAft>
              <a:buClr>
                <a:schemeClr val="lt1"/>
              </a:buClr>
              <a:buSzPts val="2000"/>
              <a:buChar char="●"/>
            </a:pPr>
            <a:r>
              <a:rPr lang="en-US" sz="2000"/>
              <a:t>We will need to locate the directory of the CSV file at first  and  read it using a method called</a:t>
            </a:r>
            <a:r>
              <a:rPr i="1" lang="en-US" sz="2000"/>
              <a:t> read_csv</a:t>
            </a:r>
            <a:r>
              <a:rPr lang="en-US" sz="2000"/>
              <a:t> which can be found in the library called </a:t>
            </a:r>
            <a:r>
              <a:rPr i="1" lang="en-US" sz="2000"/>
              <a:t>pandas</a:t>
            </a:r>
            <a:r>
              <a:rPr lang="en-US" sz="2000"/>
              <a:t>.</a:t>
            </a:r>
            <a:endParaRPr sz="2000"/>
          </a:p>
          <a:p>
            <a:pPr indent="-215900" lvl="0" marL="342900" rtl="0" algn="l">
              <a:lnSpc>
                <a:spcPct val="115000"/>
              </a:lnSpc>
              <a:spcBef>
                <a:spcPts val="400"/>
              </a:spcBef>
              <a:spcAft>
                <a:spcPts val="0"/>
              </a:spcAft>
              <a:buClr>
                <a:schemeClr val="dk1"/>
              </a:buClr>
              <a:buSzPts val="2000"/>
              <a:buFont typeface="Arial"/>
              <a:buNone/>
            </a:pPr>
            <a:r>
              <a:t/>
            </a:r>
            <a:endParaRPr sz="2000"/>
          </a:p>
          <a:p>
            <a:pPr indent="0" lvl="0" marL="0" rtl="0" algn="l">
              <a:spcBef>
                <a:spcPts val="1600"/>
              </a:spcBef>
              <a:spcAft>
                <a:spcPts val="0"/>
              </a:spcAft>
              <a:buNone/>
            </a:pPr>
            <a:r>
              <a:t/>
            </a:r>
            <a:endParaRPr/>
          </a:p>
        </p:txBody>
      </p:sp>
      <p:pic>
        <p:nvPicPr>
          <p:cNvPr descr="3.png" id="145" name="Google Shape;145;p22"/>
          <p:cNvPicPr preferRelativeResize="0"/>
          <p:nvPr/>
        </p:nvPicPr>
        <p:blipFill rotWithShape="1">
          <a:blip r:embed="rId3">
            <a:alphaModFix/>
          </a:blip>
          <a:srcRect b="-22753" l="15967" r="-5573" t="8702"/>
          <a:stretch/>
        </p:blipFill>
        <p:spPr>
          <a:xfrm>
            <a:off x="638025" y="2978900"/>
            <a:ext cx="5586601" cy="201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