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3" r:id="rId3"/>
    <p:sldId id="259" r:id="rId4"/>
    <p:sldId id="266" r:id="rId5"/>
    <p:sldId id="267" r:id="rId6"/>
    <p:sldId id="274" r:id="rId7"/>
    <p:sldId id="268" r:id="rId8"/>
    <p:sldId id="269" r:id="rId9"/>
    <p:sldId id="264" r:id="rId10"/>
    <p:sldId id="265" r:id="rId11"/>
    <p:sldId id="262" r:id="rId12"/>
    <p:sldId id="270" r:id="rId13"/>
    <p:sldId id="271" r:id="rId14"/>
    <p:sldId id="272" r:id="rId15"/>
    <p:sldId id="273" r:id="rId16"/>
    <p:sldId id="25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4794"/>
    <a:srgbClr val="B7448C"/>
    <a:srgbClr val="CF5919"/>
    <a:srgbClr val="DD9108"/>
    <a:srgbClr val="0199B0"/>
    <a:srgbClr val="CE7707"/>
    <a:srgbClr val="AD2312"/>
    <a:srgbClr val="99317F"/>
    <a:srgbClr val="3A3283"/>
    <a:srgbClr val="019A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mh mubin" userId="7cc4f23a990b24f2" providerId="LiveId" clId="{685E014E-0625-4BF1-97AD-D232D53C2D6C}"/>
    <pc:docChg chg="custSel modSld modMainMaster">
      <pc:chgData name="kmh mubin" userId="7cc4f23a990b24f2" providerId="LiveId" clId="{685E014E-0625-4BF1-97AD-D232D53C2D6C}" dt="2019-06-26T16:03:26.027" v="54"/>
      <pc:docMkLst>
        <pc:docMk/>
      </pc:docMkLst>
      <pc:sldChg chg="delSp modSp">
        <pc:chgData name="kmh mubin" userId="7cc4f23a990b24f2" providerId="LiveId" clId="{685E014E-0625-4BF1-97AD-D232D53C2D6C}" dt="2019-06-26T16:03:23.455" v="53"/>
        <pc:sldMkLst>
          <pc:docMk/>
          <pc:sldMk cId="1372066929" sldId="256"/>
        </pc:sldMkLst>
        <pc:spChg chg="mod">
          <ac:chgData name="kmh mubin" userId="7cc4f23a990b24f2" providerId="LiveId" clId="{685E014E-0625-4BF1-97AD-D232D53C2D6C}" dt="2019-06-26T16:03:23.455" v="53"/>
          <ac:spMkLst>
            <pc:docMk/>
            <pc:sldMk cId="1372066929" sldId="256"/>
            <ac:spMk id="6" creationId="{F3859FED-D58A-4CAD-8B11-1F26FDAEF3E6}"/>
          </ac:spMkLst>
        </pc:spChg>
        <pc:spChg chg="del">
          <ac:chgData name="kmh mubin" userId="7cc4f23a990b24f2" providerId="LiveId" clId="{685E014E-0625-4BF1-97AD-D232D53C2D6C}" dt="2019-06-26T16:02:47.780" v="52" actId="478"/>
          <ac:spMkLst>
            <pc:docMk/>
            <pc:sldMk cId="1372066929" sldId="256"/>
            <ac:spMk id="58" creationId="{6B388D49-0602-4229-BBAF-7D260F3A2DE8}"/>
          </ac:spMkLst>
        </pc:spChg>
        <pc:spChg chg="mod">
          <ac:chgData name="kmh mubin" userId="7cc4f23a990b24f2" providerId="LiveId" clId="{685E014E-0625-4BF1-97AD-D232D53C2D6C}" dt="2019-06-26T16:02:44.260" v="51" actId="20577"/>
          <ac:spMkLst>
            <pc:docMk/>
            <pc:sldMk cId="1372066929" sldId="256"/>
            <ac:spMk id="59" creationId="{99AE958B-7E23-4F9A-9336-1FE38F53B5F5}"/>
          </ac:spMkLst>
        </pc:spChg>
        <pc:spChg chg="mod">
          <ac:chgData name="kmh mubin" userId="7cc4f23a990b24f2" providerId="LiveId" clId="{685E014E-0625-4BF1-97AD-D232D53C2D6C}" dt="2019-06-26T16:02:39.692" v="43" actId="20577"/>
          <ac:spMkLst>
            <pc:docMk/>
            <pc:sldMk cId="1372066929" sldId="256"/>
            <ac:spMk id="60" creationId="{C71D0F1C-308F-44B7-AF62-F41E2F4CFFCE}"/>
          </ac:spMkLst>
        </pc:spChg>
        <pc:spChg chg="mod">
          <ac:chgData name="kmh mubin" userId="7cc4f23a990b24f2" providerId="LiveId" clId="{685E014E-0625-4BF1-97AD-D232D53C2D6C}" dt="2019-06-26T16:02:35.899" v="35" actId="20577"/>
          <ac:spMkLst>
            <pc:docMk/>
            <pc:sldMk cId="1372066929" sldId="256"/>
            <ac:spMk id="61" creationId="{446146C3-CA5A-40A9-A31F-6F2227D2D590}"/>
          </ac:spMkLst>
        </pc:spChg>
        <pc:spChg chg="mod">
          <ac:chgData name="kmh mubin" userId="7cc4f23a990b24f2" providerId="LiveId" clId="{685E014E-0625-4BF1-97AD-D232D53C2D6C}" dt="2019-06-26T16:02:32.347" v="28" actId="20577"/>
          <ac:spMkLst>
            <pc:docMk/>
            <pc:sldMk cId="1372066929" sldId="256"/>
            <ac:spMk id="62" creationId="{B2616131-8A9C-48CA-AE32-750EE0CBBE6F}"/>
          </ac:spMkLst>
        </pc:spChg>
        <pc:spChg chg="mod">
          <ac:chgData name="kmh mubin" userId="7cc4f23a990b24f2" providerId="LiveId" clId="{685E014E-0625-4BF1-97AD-D232D53C2D6C}" dt="2019-06-26T16:01:52.832" v="16" actId="1076"/>
          <ac:spMkLst>
            <pc:docMk/>
            <pc:sldMk cId="1372066929" sldId="256"/>
            <ac:spMk id="84" creationId="{D1567C16-B3E5-4855-BEC7-3C045A340373}"/>
          </ac:spMkLst>
        </pc:spChg>
        <pc:spChg chg="mod">
          <ac:chgData name="kmh mubin" userId="7cc4f23a990b24f2" providerId="LiveId" clId="{685E014E-0625-4BF1-97AD-D232D53C2D6C}" dt="2019-06-26T16:01:57.440" v="17" actId="1076"/>
          <ac:spMkLst>
            <pc:docMk/>
            <pc:sldMk cId="1372066929" sldId="256"/>
            <ac:spMk id="85" creationId="{C41C6FF8-1716-4F53-A940-4E591B491D33}"/>
          </ac:spMkLst>
        </pc:spChg>
        <pc:spChg chg="mod">
          <ac:chgData name="kmh mubin" userId="7cc4f23a990b24f2" providerId="LiveId" clId="{685E014E-0625-4BF1-97AD-D232D53C2D6C}" dt="2019-06-26T16:02:06.825" v="18" actId="1076"/>
          <ac:spMkLst>
            <pc:docMk/>
            <pc:sldMk cId="1372066929" sldId="256"/>
            <ac:spMk id="86" creationId="{97F79AC0-2BA3-4396-ACBE-EAEEE0DA7C8C}"/>
          </ac:spMkLst>
        </pc:spChg>
        <pc:spChg chg="mod">
          <ac:chgData name="kmh mubin" userId="7cc4f23a990b24f2" providerId="LiveId" clId="{685E014E-0625-4BF1-97AD-D232D53C2D6C}" dt="2019-06-26T16:02:11.137" v="19" actId="1076"/>
          <ac:spMkLst>
            <pc:docMk/>
            <pc:sldMk cId="1372066929" sldId="256"/>
            <ac:spMk id="87" creationId="{03CED627-21BB-4823-950B-BB7EE290B2FE}"/>
          </ac:spMkLst>
        </pc:spChg>
        <pc:spChg chg="mod">
          <ac:chgData name="kmh mubin" userId="7cc4f23a990b24f2" providerId="LiveId" clId="{685E014E-0625-4BF1-97AD-D232D53C2D6C}" dt="2019-06-26T16:02:17.529" v="20" actId="1076"/>
          <ac:spMkLst>
            <pc:docMk/>
            <pc:sldMk cId="1372066929" sldId="256"/>
            <ac:spMk id="88" creationId="{781E89B6-7221-4A1B-A217-2818F7275D58}"/>
          </ac:spMkLst>
        </pc:spChg>
      </pc:sldChg>
      <pc:sldChg chg="modSp setBg">
        <pc:chgData name="kmh mubin" userId="7cc4f23a990b24f2" providerId="LiveId" clId="{685E014E-0625-4BF1-97AD-D232D53C2D6C}" dt="2019-06-26T16:03:26.027" v="54"/>
        <pc:sldMkLst>
          <pc:docMk/>
          <pc:sldMk cId="3644836610" sldId="258"/>
        </pc:sldMkLst>
        <pc:spChg chg="mod">
          <ac:chgData name="kmh mubin" userId="7cc4f23a990b24f2" providerId="LiveId" clId="{685E014E-0625-4BF1-97AD-D232D53C2D6C}" dt="2019-06-26T16:00:51.547" v="14" actId="122"/>
          <ac:spMkLst>
            <pc:docMk/>
            <pc:sldMk cId="3644836610" sldId="258"/>
            <ac:spMk id="2" creationId="{134E1ACE-3EEC-4911-9DD7-F981735749BF}"/>
          </ac:spMkLst>
        </pc:spChg>
        <pc:spChg chg="mod">
          <ac:chgData name="kmh mubin" userId="7cc4f23a990b24f2" providerId="LiveId" clId="{685E014E-0625-4BF1-97AD-D232D53C2D6C}" dt="2019-06-26T16:01:00.063" v="15" actId="207"/>
          <ac:spMkLst>
            <pc:docMk/>
            <pc:sldMk cId="3644836610" sldId="258"/>
            <ac:spMk id="3" creationId="{2BAA7EFF-0D34-407B-82B6-BCF919FAF489}"/>
          </ac:spMkLst>
        </pc:spChg>
      </pc:sldChg>
      <pc:sldChg chg="modSp">
        <pc:chgData name="kmh mubin" userId="7cc4f23a990b24f2" providerId="LiveId" clId="{685E014E-0625-4BF1-97AD-D232D53C2D6C}" dt="2019-06-26T16:00:14.337" v="3" actId="27636"/>
        <pc:sldMkLst>
          <pc:docMk/>
          <pc:sldMk cId="2529742606" sldId="259"/>
        </pc:sldMkLst>
        <pc:spChg chg="mod">
          <ac:chgData name="kmh mubin" userId="7cc4f23a990b24f2" providerId="LiveId" clId="{685E014E-0625-4BF1-97AD-D232D53C2D6C}" dt="2019-06-26T16:00:14.337" v="3" actId="27636"/>
          <ac:spMkLst>
            <pc:docMk/>
            <pc:sldMk cId="2529742606" sldId="259"/>
            <ac:spMk id="3" creationId="{C0DC7A03-019B-4504-BCEA-9CD727B58BCE}"/>
          </ac:spMkLst>
        </pc:spChg>
      </pc:sldChg>
      <pc:sldChg chg="modSp">
        <pc:chgData name="kmh mubin" userId="7cc4f23a990b24f2" providerId="LiveId" clId="{685E014E-0625-4BF1-97AD-D232D53C2D6C}" dt="2019-06-26T16:00:14.344" v="4" actId="27636"/>
        <pc:sldMkLst>
          <pc:docMk/>
          <pc:sldMk cId="2975724968" sldId="260"/>
        </pc:sldMkLst>
        <pc:spChg chg="mod">
          <ac:chgData name="kmh mubin" userId="7cc4f23a990b24f2" providerId="LiveId" clId="{685E014E-0625-4BF1-97AD-D232D53C2D6C}" dt="2019-06-26T16:00:14.344" v="4" actId="27636"/>
          <ac:spMkLst>
            <pc:docMk/>
            <pc:sldMk cId="2975724968" sldId="260"/>
            <ac:spMk id="3" creationId="{6DED4DCF-DB08-4EC3-85B3-B1ADDE746722}"/>
          </ac:spMkLst>
        </pc:spChg>
      </pc:sldChg>
      <pc:sldChg chg="modSp">
        <pc:chgData name="kmh mubin" userId="7cc4f23a990b24f2" providerId="LiveId" clId="{685E014E-0625-4BF1-97AD-D232D53C2D6C}" dt="2019-06-26T16:00:14.354" v="5" actId="27636"/>
        <pc:sldMkLst>
          <pc:docMk/>
          <pc:sldMk cId="3114292750" sldId="261"/>
        </pc:sldMkLst>
        <pc:spChg chg="mod">
          <ac:chgData name="kmh mubin" userId="7cc4f23a990b24f2" providerId="LiveId" clId="{685E014E-0625-4BF1-97AD-D232D53C2D6C}" dt="2019-06-26T16:00:14.354" v="5" actId="27636"/>
          <ac:spMkLst>
            <pc:docMk/>
            <pc:sldMk cId="3114292750" sldId="261"/>
            <ac:spMk id="3" creationId="{D3859231-CA23-4212-95C5-F017CDB8792B}"/>
          </ac:spMkLst>
        </pc:spChg>
      </pc:sldChg>
      <pc:sldChg chg="modSp">
        <pc:chgData name="kmh mubin" userId="7cc4f23a990b24f2" providerId="LiveId" clId="{685E014E-0625-4BF1-97AD-D232D53C2D6C}" dt="2019-06-26T15:59:48.768" v="1" actId="20577"/>
        <pc:sldMkLst>
          <pc:docMk/>
          <pc:sldMk cId="274141480" sldId="262"/>
        </pc:sldMkLst>
        <pc:spChg chg="mod">
          <ac:chgData name="kmh mubin" userId="7cc4f23a990b24f2" providerId="LiveId" clId="{685E014E-0625-4BF1-97AD-D232D53C2D6C}" dt="2019-06-26T15:59:48.768" v="1" actId="20577"/>
          <ac:spMkLst>
            <pc:docMk/>
            <pc:sldMk cId="274141480" sldId="262"/>
            <ac:spMk id="3" creationId="{84B2F2FD-DBE4-446B-8B98-A9756B3207F4}"/>
          </ac:spMkLst>
        </pc:spChg>
      </pc:sldChg>
      <pc:sldMasterChg chg="setBg modSldLayout">
        <pc:chgData name="kmh mubin" userId="7cc4f23a990b24f2" providerId="LiveId" clId="{685E014E-0625-4BF1-97AD-D232D53C2D6C}" dt="2019-06-26T16:03:26.027" v="54"/>
        <pc:sldMasterMkLst>
          <pc:docMk/>
          <pc:sldMasterMk cId="1360486143" sldId="2147483660"/>
        </pc:sldMasterMkLst>
        <pc:sldLayoutChg chg="setBg">
          <pc:chgData name="kmh mubin" userId="7cc4f23a990b24f2" providerId="LiveId" clId="{685E014E-0625-4BF1-97AD-D232D53C2D6C}" dt="2019-06-26T16:03:26.027" v="54"/>
          <pc:sldLayoutMkLst>
            <pc:docMk/>
            <pc:sldMasterMk cId="1360486143" sldId="2147483660"/>
            <pc:sldLayoutMk cId="91625519" sldId="2147483661"/>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484F142-1608-49E7-A375-8454AFC89D99}" type="datetimeFigureOut">
              <a:rPr lang="en-IN" smtClean="0"/>
              <a:t>29-08-2019</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916255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29-08-2019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81757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425955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579888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141118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995897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783385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29-08-2019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8892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29-08-2019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2698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29-08-2019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85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0766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4F142-1608-49E7-A375-8454AFC89D99}" type="datetimeFigureOut">
              <a:rPr lang="en-IN" smtClean="0"/>
              <a:t>29-08-2019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89077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4F142-1608-49E7-A375-8454AFC89D99}" type="datetimeFigureOut">
              <a:rPr lang="en-IN" smtClean="0"/>
              <a:t>29-08-2019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56794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4F142-1608-49E7-A375-8454AFC89D99}" type="datetimeFigureOut">
              <a:rPr lang="en-IN" smtClean="0"/>
              <a:t>29-08-2019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01952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484F142-1608-49E7-A375-8454AFC89D99}" type="datetimeFigureOut">
              <a:rPr lang="en-IN" smtClean="0"/>
              <a:t>29-08-2019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48301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29-08-2019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00616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29-08-2019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3193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84F142-1608-49E7-A375-8454AFC89D99}" type="datetimeFigureOut">
              <a:rPr lang="en-IN" smtClean="0"/>
              <a:t>29-08-2019</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C5E8BC-2EC5-4485-ADD5-C2EEA3FB2251}" type="slidenum">
              <a:rPr lang="en-IN" smtClean="0"/>
              <a:t>‹#›</a:t>
            </a:fld>
            <a:endParaRPr lang="en-IN"/>
          </a:p>
        </p:txBody>
      </p:sp>
    </p:spTree>
    <p:extLst>
      <p:ext uri="{BB962C8B-B14F-4D97-AF65-F5344CB8AC3E}">
        <p14:creationId xmlns:p14="http://schemas.microsoft.com/office/powerpoint/2010/main" val="13604861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10.png"/><Relationship Id="rId7" Type="http://schemas.openxmlformats.org/officeDocument/2006/relationships/image" Target="../media/image14.svg"/><Relationship Id="rId12" Type="http://schemas.openxmlformats.org/officeDocument/2006/relationships/image" Target="../media/image19.png"/><Relationship Id="rId2" Type="http://schemas.openxmlformats.org/officeDocument/2006/relationships/image" Target="../media/image9.jp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1ACE-3EEC-4911-9DD7-F981735749BF}"/>
              </a:ext>
            </a:extLst>
          </p:cNvPr>
          <p:cNvSpPr>
            <a:spLocks noGrp="1"/>
          </p:cNvSpPr>
          <p:nvPr>
            <p:ph type="ctrTitle"/>
          </p:nvPr>
        </p:nvSpPr>
        <p:spPr>
          <a:xfrm>
            <a:off x="463296" y="926591"/>
            <a:ext cx="10587101" cy="2032675"/>
          </a:xfrm>
        </p:spPr>
        <p:txBody>
          <a:bodyPr/>
          <a:lstStyle/>
          <a:p>
            <a:pPr algn="ctr"/>
            <a:r>
              <a:rPr lang="en-US" dirty="0"/>
              <a:t>Human Face Recognition Attendance System</a:t>
            </a:r>
          </a:p>
        </p:txBody>
      </p:sp>
      <p:sp>
        <p:nvSpPr>
          <p:cNvPr id="3" name="Subtitle 2">
            <a:extLst>
              <a:ext uri="{FF2B5EF4-FFF2-40B4-BE49-F238E27FC236}">
                <a16:creationId xmlns:a16="http://schemas.microsoft.com/office/drawing/2014/main" id="{2BAA7EFF-0D34-407B-82B6-BCF919FAF489}"/>
              </a:ext>
            </a:extLst>
          </p:cNvPr>
          <p:cNvSpPr>
            <a:spLocks noGrp="1"/>
          </p:cNvSpPr>
          <p:nvPr>
            <p:ph type="subTitle" idx="1"/>
          </p:nvPr>
        </p:nvSpPr>
        <p:spPr>
          <a:xfrm>
            <a:off x="987972" y="4079875"/>
            <a:ext cx="7462345" cy="1655762"/>
          </a:xfrm>
        </p:spPr>
        <p:txBody>
          <a:bodyPr>
            <a:normAutofit lnSpcReduction="10000"/>
          </a:bodyPr>
          <a:lstStyle/>
          <a:p>
            <a:pPr algn="l"/>
            <a:r>
              <a:rPr lang="en-US" dirty="0"/>
              <a:t>Group Name: Exception</a:t>
            </a:r>
          </a:p>
          <a:p>
            <a:pPr algn="l"/>
            <a:r>
              <a:rPr lang="en-US" dirty="0"/>
              <a:t>Group Member:</a:t>
            </a:r>
          </a:p>
          <a:p>
            <a:pPr marL="457200" indent="-457200" algn="l">
              <a:buAutoNum type="arabicPeriod"/>
            </a:pPr>
            <a:r>
              <a:rPr lang="en-US" dirty="0"/>
              <a:t>Farhat </a:t>
            </a:r>
            <a:r>
              <a:rPr lang="en-US" dirty="0" err="1"/>
              <a:t>Tasnim</a:t>
            </a:r>
            <a:r>
              <a:rPr lang="en-US" dirty="0"/>
              <a:t> – 1410482042 - farhat.tasnim@northsouth.edu</a:t>
            </a:r>
          </a:p>
          <a:p>
            <a:pPr marL="457200" indent="-457200" algn="l">
              <a:buAutoNum type="arabicPeriod"/>
            </a:pPr>
            <a:r>
              <a:rPr lang="en-US" dirty="0" err="1"/>
              <a:t>K.M.H.Mubin</a:t>
            </a:r>
            <a:r>
              <a:rPr lang="en-US" dirty="0"/>
              <a:t> -1621802042 – kmh.mubin@northsouth.edu</a:t>
            </a:r>
          </a:p>
          <a:p>
            <a:endParaRPr lang="en-US" dirty="0"/>
          </a:p>
        </p:txBody>
      </p:sp>
    </p:spTree>
    <p:extLst>
      <p:ext uri="{BB962C8B-B14F-4D97-AF65-F5344CB8AC3E}">
        <p14:creationId xmlns:p14="http://schemas.microsoft.com/office/powerpoint/2010/main" val="3644836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1CB76-E7E9-45F4-84DD-FBA81370F546}"/>
              </a:ext>
            </a:extLst>
          </p:cNvPr>
          <p:cNvSpPr>
            <a:spLocks noGrp="1"/>
          </p:cNvSpPr>
          <p:nvPr>
            <p:ph type="title"/>
          </p:nvPr>
        </p:nvSpPr>
        <p:spPr/>
        <p:txBody>
          <a:bodyPr/>
          <a:lstStyle/>
          <a:p>
            <a:r>
              <a:rPr lang="en-US" dirty="0" err="1"/>
              <a:t>DisAdvantages</a:t>
            </a:r>
            <a:endParaRPr lang="en-US" dirty="0"/>
          </a:p>
        </p:txBody>
      </p:sp>
      <p:sp>
        <p:nvSpPr>
          <p:cNvPr id="3" name="Content Placeholder 2">
            <a:extLst>
              <a:ext uri="{FF2B5EF4-FFF2-40B4-BE49-F238E27FC236}">
                <a16:creationId xmlns:a16="http://schemas.microsoft.com/office/drawing/2014/main" id="{1B9E3D7B-5D35-4C0B-A200-3AC0C8D2588B}"/>
              </a:ext>
            </a:extLst>
          </p:cNvPr>
          <p:cNvSpPr>
            <a:spLocks noGrp="1"/>
          </p:cNvSpPr>
          <p:nvPr>
            <p:ph idx="1"/>
          </p:nvPr>
        </p:nvSpPr>
        <p:spPr/>
        <p:txBody>
          <a:bodyPr>
            <a:normAutofit/>
          </a:bodyPr>
          <a:lstStyle/>
          <a:p>
            <a:r>
              <a:rPr lang="en-US" sz="2800" dirty="0"/>
              <a:t>The accuracy of the system is not 100%. It can only detect face from a limited distance.</a:t>
            </a:r>
          </a:p>
          <a:p>
            <a:endParaRPr lang="en-US" sz="2800" dirty="0"/>
          </a:p>
        </p:txBody>
      </p:sp>
    </p:spTree>
    <p:extLst>
      <p:ext uri="{BB962C8B-B14F-4D97-AF65-F5344CB8AC3E}">
        <p14:creationId xmlns:p14="http://schemas.microsoft.com/office/powerpoint/2010/main" val="811611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BAD8-1F96-4787-BE55-86E4CD991C65}"/>
              </a:ext>
            </a:extLst>
          </p:cNvPr>
          <p:cNvSpPr>
            <a:spLocks noGrp="1"/>
          </p:cNvSpPr>
          <p:nvPr>
            <p:ph type="title"/>
          </p:nvPr>
        </p:nvSpPr>
        <p:spPr/>
        <p:txBody>
          <a:bodyPr/>
          <a:lstStyle/>
          <a:p>
            <a:r>
              <a:rPr lang="en-US" dirty="0"/>
              <a:t>What Are Features?</a:t>
            </a:r>
          </a:p>
        </p:txBody>
      </p:sp>
      <p:sp>
        <p:nvSpPr>
          <p:cNvPr id="3" name="Content Placeholder 2">
            <a:extLst>
              <a:ext uri="{FF2B5EF4-FFF2-40B4-BE49-F238E27FC236}">
                <a16:creationId xmlns:a16="http://schemas.microsoft.com/office/drawing/2014/main" id="{84B2F2FD-DBE4-446B-8B98-A9756B3207F4}"/>
              </a:ext>
            </a:extLst>
          </p:cNvPr>
          <p:cNvSpPr>
            <a:spLocks noGrp="1"/>
          </p:cNvSpPr>
          <p:nvPr>
            <p:ph idx="1"/>
          </p:nvPr>
        </p:nvSpPr>
        <p:spPr/>
        <p:txBody>
          <a:bodyPr/>
          <a:lstStyle/>
          <a:p>
            <a:r>
              <a:rPr lang="en-US" dirty="0"/>
              <a:t>A feature is a piece of information in an image that is relevant to solving a certain problem. It could be something as simple as a single pixel value, or more complex like edges, corners, and shapes. You can combine multiple simple features into a complex feature.</a:t>
            </a:r>
          </a:p>
          <a:p>
            <a:r>
              <a:rPr lang="en-US" dirty="0"/>
              <a:t>Applying certain operations to an image produces information that could be considered features as well. Computer vision and image processing have a large collection of useful features and feature extracting operations.</a:t>
            </a:r>
          </a:p>
          <a:p>
            <a:r>
              <a:rPr lang="en-US" dirty="0"/>
              <a:t>Basically, any inherent or derived property of an image could be used as a feature to solve tasks.</a:t>
            </a:r>
          </a:p>
        </p:txBody>
      </p:sp>
    </p:spTree>
    <p:extLst>
      <p:ext uri="{BB962C8B-B14F-4D97-AF65-F5344CB8AC3E}">
        <p14:creationId xmlns:p14="http://schemas.microsoft.com/office/powerpoint/2010/main" val="274141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513F-70B7-4ABA-9904-6641B816644E}"/>
              </a:ext>
            </a:extLst>
          </p:cNvPr>
          <p:cNvSpPr>
            <a:spLocks noGrp="1"/>
          </p:cNvSpPr>
          <p:nvPr>
            <p:ph type="title"/>
          </p:nvPr>
        </p:nvSpPr>
        <p:spPr/>
        <p:txBody>
          <a:bodyPr/>
          <a:lstStyle/>
          <a:p>
            <a:r>
              <a:rPr lang="en-US" dirty="0"/>
              <a:t>Result Analysis</a:t>
            </a:r>
          </a:p>
        </p:txBody>
      </p:sp>
      <p:sp>
        <p:nvSpPr>
          <p:cNvPr id="3" name="Content Placeholder 2">
            <a:extLst>
              <a:ext uri="{FF2B5EF4-FFF2-40B4-BE49-F238E27FC236}">
                <a16:creationId xmlns:a16="http://schemas.microsoft.com/office/drawing/2014/main" id="{0B093E9A-D4A8-4A9B-A5F2-5A0E6E17A441}"/>
              </a:ext>
            </a:extLst>
          </p:cNvPr>
          <p:cNvSpPr>
            <a:spLocks noGrp="1"/>
          </p:cNvSpPr>
          <p:nvPr>
            <p:ph idx="1"/>
          </p:nvPr>
        </p:nvSpPr>
        <p:spPr/>
        <p:txBody>
          <a:bodyPr>
            <a:normAutofit/>
          </a:bodyPr>
          <a:lstStyle/>
          <a:p>
            <a:r>
              <a:rPr lang="en-US" sz="3200" dirty="0"/>
              <a:t>In our project we have been working more the 1200 pictures. Our result of our project percentages is almost 80-81%. Thou it is not enough for this little dataset. To make almost 98%  accuracy we need to use more powerful hardware and also need more resources.</a:t>
            </a:r>
          </a:p>
        </p:txBody>
      </p:sp>
    </p:spTree>
    <p:extLst>
      <p:ext uri="{BB962C8B-B14F-4D97-AF65-F5344CB8AC3E}">
        <p14:creationId xmlns:p14="http://schemas.microsoft.com/office/powerpoint/2010/main" val="882009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AA06-DCBA-4F28-A623-346BE1342DEF}"/>
              </a:ext>
            </a:extLst>
          </p:cNvPr>
          <p:cNvSpPr>
            <a:spLocks noGrp="1"/>
          </p:cNvSpPr>
          <p:nvPr>
            <p:ph type="title"/>
          </p:nvPr>
        </p:nvSpPr>
        <p:spPr/>
        <p:txBody>
          <a:bodyPr/>
          <a:lstStyle/>
          <a:p>
            <a:r>
              <a:rPr lang="en-US" dirty="0"/>
              <a:t>Why we don’t use Neural Network.</a:t>
            </a:r>
          </a:p>
        </p:txBody>
      </p:sp>
      <p:sp>
        <p:nvSpPr>
          <p:cNvPr id="3" name="Content Placeholder 2">
            <a:extLst>
              <a:ext uri="{FF2B5EF4-FFF2-40B4-BE49-F238E27FC236}">
                <a16:creationId xmlns:a16="http://schemas.microsoft.com/office/drawing/2014/main" id="{1589C0E8-64AD-4F81-B296-E82FF32666C8}"/>
              </a:ext>
            </a:extLst>
          </p:cNvPr>
          <p:cNvSpPr>
            <a:spLocks noGrp="1"/>
          </p:cNvSpPr>
          <p:nvPr>
            <p:ph idx="1"/>
          </p:nvPr>
        </p:nvSpPr>
        <p:spPr/>
        <p:txBody>
          <a:bodyPr>
            <a:normAutofit/>
          </a:bodyPr>
          <a:lstStyle/>
          <a:p>
            <a:pPr marL="0" indent="0">
              <a:buNone/>
            </a:pPr>
            <a:r>
              <a:rPr lang="en-US" sz="2400" dirty="0"/>
              <a:t>Raspberry Pi isn’t powerful enough to compute the images using neural or deep learning.</a:t>
            </a:r>
          </a:p>
          <a:p>
            <a:pPr marL="0" indent="0">
              <a:buNone/>
            </a:pPr>
            <a:r>
              <a:rPr lang="en-US" sz="2400" dirty="0"/>
              <a:t>The problem are:</a:t>
            </a:r>
          </a:p>
          <a:p>
            <a:r>
              <a:rPr lang="en-US" sz="2400" dirty="0"/>
              <a:t> not enough ram</a:t>
            </a:r>
          </a:p>
          <a:p>
            <a:r>
              <a:rPr lang="en-US" sz="2400" dirty="0"/>
              <a:t>Processor is slow</a:t>
            </a:r>
          </a:p>
          <a:p>
            <a:r>
              <a:rPr lang="en-US" sz="2400" dirty="0"/>
              <a:t>not the right hardware for heavy computational processes</a:t>
            </a:r>
          </a:p>
        </p:txBody>
      </p:sp>
    </p:spTree>
    <p:extLst>
      <p:ext uri="{BB962C8B-B14F-4D97-AF65-F5344CB8AC3E}">
        <p14:creationId xmlns:p14="http://schemas.microsoft.com/office/powerpoint/2010/main" val="2999960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CC986-CE53-4463-8151-9E4809A7B8B8}"/>
              </a:ext>
            </a:extLst>
          </p:cNvPr>
          <p:cNvSpPr>
            <a:spLocks noGrp="1"/>
          </p:cNvSpPr>
          <p:nvPr>
            <p:ph type="title"/>
          </p:nvPr>
        </p:nvSpPr>
        <p:spPr/>
        <p:txBody>
          <a:bodyPr/>
          <a:lstStyle/>
          <a:p>
            <a:r>
              <a:rPr lang="en-US" dirty="0"/>
              <a:t>Future works</a:t>
            </a:r>
          </a:p>
        </p:txBody>
      </p:sp>
      <p:sp>
        <p:nvSpPr>
          <p:cNvPr id="3" name="Content Placeholder 2">
            <a:extLst>
              <a:ext uri="{FF2B5EF4-FFF2-40B4-BE49-F238E27FC236}">
                <a16:creationId xmlns:a16="http://schemas.microsoft.com/office/drawing/2014/main" id="{2402A819-C823-4D98-9502-EC617135BAAB}"/>
              </a:ext>
            </a:extLst>
          </p:cNvPr>
          <p:cNvSpPr>
            <a:spLocks noGrp="1"/>
          </p:cNvSpPr>
          <p:nvPr>
            <p:ph idx="1"/>
          </p:nvPr>
        </p:nvSpPr>
        <p:spPr/>
        <p:txBody>
          <a:bodyPr>
            <a:normAutofit/>
          </a:bodyPr>
          <a:lstStyle/>
          <a:p>
            <a:r>
              <a:rPr lang="en-US" sz="2800" dirty="0"/>
              <a:t>In future, we are going to make our project online. So that this project can be use in bigger area like University, work place , factory etc. And also add the neural network or deep learning. If we use the neural network we can have more accuracy around 99.9% with big datasets.</a:t>
            </a:r>
          </a:p>
        </p:txBody>
      </p:sp>
    </p:spTree>
    <p:extLst>
      <p:ext uri="{BB962C8B-B14F-4D97-AF65-F5344CB8AC3E}">
        <p14:creationId xmlns:p14="http://schemas.microsoft.com/office/powerpoint/2010/main" val="1518163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577C-18EC-4E42-A089-C82EA7444B58}"/>
              </a:ext>
            </a:extLst>
          </p:cNvPr>
          <p:cNvSpPr>
            <a:spLocks noGrp="1"/>
          </p:cNvSpPr>
          <p:nvPr>
            <p:ph type="title"/>
          </p:nvPr>
        </p:nvSpPr>
        <p:spPr>
          <a:xfrm>
            <a:off x="685801" y="609601"/>
            <a:ext cx="10131425" cy="668694"/>
          </a:xfrm>
        </p:spPr>
        <p:txBody>
          <a:bodyPr/>
          <a:lstStyle/>
          <a:p>
            <a:r>
              <a:rPr lang="en-US" dirty="0"/>
              <a:t>FRAS Interface</a:t>
            </a:r>
          </a:p>
        </p:txBody>
      </p:sp>
      <p:pic>
        <p:nvPicPr>
          <p:cNvPr id="5" name="Content Placeholder 4">
            <a:extLst>
              <a:ext uri="{FF2B5EF4-FFF2-40B4-BE49-F238E27FC236}">
                <a16:creationId xmlns:a16="http://schemas.microsoft.com/office/drawing/2014/main" id="{21E09A03-52E4-4A86-B9A8-928D07BEBF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8883" y="1830552"/>
            <a:ext cx="7940350" cy="4631871"/>
          </a:xfrm>
        </p:spPr>
      </p:pic>
    </p:spTree>
    <p:extLst>
      <p:ext uri="{BB962C8B-B14F-4D97-AF65-F5344CB8AC3E}">
        <p14:creationId xmlns:p14="http://schemas.microsoft.com/office/powerpoint/2010/main" val="487695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470674B-4F13-4F83-94F9-0AB069DDD92A}"/>
              </a:ext>
            </a:extLst>
          </p:cNvPr>
          <p:cNvSpPr/>
          <p:nvPr/>
        </p:nvSpPr>
        <p:spPr>
          <a:xfrm>
            <a:off x="0" y="0"/>
            <a:ext cx="12192000" cy="399142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2876C247-B211-4AAE-81F3-72E1847B4760}"/>
              </a:ext>
            </a:extLst>
          </p:cNvPr>
          <p:cNvSpPr/>
          <p:nvPr/>
        </p:nvSpPr>
        <p:spPr>
          <a:xfrm>
            <a:off x="0" y="0"/>
            <a:ext cx="12192000" cy="3991429"/>
          </a:xfrm>
          <a:prstGeom prst="rect">
            <a:avLst/>
          </a:prstGeom>
          <a:solidFill>
            <a:srgbClr val="7030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3859FED-D58A-4CAD-8B11-1F26FDAEF3E6}"/>
              </a:ext>
            </a:extLst>
          </p:cNvPr>
          <p:cNvSpPr/>
          <p:nvPr/>
        </p:nvSpPr>
        <p:spPr>
          <a:xfrm>
            <a:off x="0" y="3991429"/>
            <a:ext cx="12192000" cy="2866571"/>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6" name="Picture 45">
            <a:extLst>
              <a:ext uri="{FF2B5EF4-FFF2-40B4-BE49-F238E27FC236}">
                <a16:creationId xmlns:a16="http://schemas.microsoft.com/office/drawing/2014/main" id="{86B1E74C-EF64-460C-8182-52C85FC619B1}"/>
              </a:ext>
            </a:extLst>
          </p:cNvPr>
          <p:cNvPicPr>
            <a:picLocks noChangeAspect="1"/>
          </p:cNvPicPr>
          <p:nvPr/>
        </p:nvPicPr>
        <p:blipFill rotWithShape="1">
          <a:blip r:embed="rId3"/>
          <a:srcRect t="50222" b="40550"/>
          <a:stretch/>
        </p:blipFill>
        <p:spPr>
          <a:xfrm>
            <a:off x="3028532" y="4703048"/>
            <a:ext cx="6622993" cy="1199198"/>
          </a:xfrm>
          <a:prstGeom prst="rect">
            <a:avLst/>
          </a:prstGeom>
        </p:spPr>
      </p:pic>
      <p:grpSp>
        <p:nvGrpSpPr>
          <p:cNvPr id="83" name="Group 82">
            <a:extLst>
              <a:ext uri="{FF2B5EF4-FFF2-40B4-BE49-F238E27FC236}">
                <a16:creationId xmlns:a16="http://schemas.microsoft.com/office/drawing/2014/main" id="{6026CE49-4723-4841-98DA-2D066C277332}"/>
              </a:ext>
            </a:extLst>
          </p:cNvPr>
          <p:cNvGrpSpPr/>
          <p:nvPr/>
        </p:nvGrpSpPr>
        <p:grpSpPr>
          <a:xfrm>
            <a:off x="2540475" y="414082"/>
            <a:ext cx="7100675" cy="4729428"/>
            <a:chOff x="3030868" y="173452"/>
            <a:chExt cx="5918048" cy="4729428"/>
          </a:xfrm>
        </p:grpSpPr>
        <p:grpSp>
          <p:nvGrpSpPr>
            <p:cNvPr id="77" name="Group 76">
              <a:extLst>
                <a:ext uri="{FF2B5EF4-FFF2-40B4-BE49-F238E27FC236}">
                  <a16:creationId xmlns:a16="http://schemas.microsoft.com/office/drawing/2014/main" id="{A293CF98-0EFC-473F-B988-461986E1A1AB}"/>
                </a:ext>
              </a:extLst>
            </p:cNvPr>
            <p:cNvGrpSpPr/>
            <p:nvPr/>
          </p:nvGrpSpPr>
          <p:grpSpPr>
            <a:xfrm>
              <a:off x="3030868" y="2112017"/>
              <a:ext cx="893430" cy="2790863"/>
              <a:chOff x="3030868" y="2112017"/>
              <a:chExt cx="893430" cy="2790863"/>
            </a:xfrm>
          </p:grpSpPr>
          <p:sp>
            <p:nvSpPr>
              <p:cNvPr id="9" name="Cylinder 8">
                <a:extLst>
                  <a:ext uri="{FF2B5EF4-FFF2-40B4-BE49-F238E27FC236}">
                    <a16:creationId xmlns:a16="http://schemas.microsoft.com/office/drawing/2014/main" id="{793AA4C8-455F-4886-8A5B-6CF063BE98D3}"/>
                  </a:ext>
                </a:extLst>
              </p:cNvPr>
              <p:cNvSpPr/>
              <p:nvPr/>
            </p:nvSpPr>
            <p:spPr>
              <a:xfrm>
                <a:off x="3030868" y="2647131"/>
                <a:ext cx="893430" cy="2255749"/>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reeform: Shape 18">
                <a:extLst>
                  <a:ext uri="{FF2B5EF4-FFF2-40B4-BE49-F238E27FC236}">
                    <a16:creationId xmlns:a16="http://schemas.microsoft.com/office/drawing/2014/main" id="{A432FEA5-F606-48B4-B992-2F9F2C46D2DA}"/>
                  </a:ext>
                </a:extLst>
              </p:cNvPr>
              <p:cNvSpPr/>
              <p:nvPr/>
            </p:nvSpPr>
            <p:spPr>
              <a:xfrm>
                <a:off x="3030868" y="3762653"/>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05BFCD"/>
                  </a:gs>
                  <a:gs pos="57000">
                    <a:srgbClr val="0199B0"/>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Cylinder 62">
                <a:extLst>
                  <a:ext uri="{FF2B5EF4-FFF2-40B4-BE49-F238E27FC236}">
                    <a16:creationId xmlns:a16="http://schemas.microsoft.com/office/drawing/2014/main" id="{FAFB8268-EAA0-4114-8507-F3655B8C9B8C}"/>
                  </a:ext>
                </a:extLst>
              </p:cNvPr>
              <p:cNvSpPr/>
              <p:nvPr/>
            </p:nvSpPr>
            <p:spPr>
              <a:xfrm>
                <a:off x="3030868" y="2112017"/>
                <a:ext cx="893430" cy="1008000"/>
              </a:xfrm>
              <a:prstGeom prst="can">
                <a:avLst>
                  <a:gd name="adj" fmla="val 49368"/>
                </a:avLst>
              </a:prstGeom>
              <a:gradFill>
                <a:gsLst>
                  <a:gs pos="0">
                    <a:srgbClr val="05BFCD">
                      <a:alpha val="80000"/>
                    </a:srgbClr>
                  </a:gs>
                  <a:gs pos="57000">
                    <a:srgbClr val="0199B0">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49" name="Graphic 48" descr="Shopping cart">
                <a:extLst>
                  <a:ext uri="{FF2B5EF4-FFF2-40B4-BE49-F238E27FC236}">
                    <a16:creationId xmlns:a16="http://schemas.microsoft.com/office/drawing/2014/main" id="{2C9C8C89-63C0-4509-84DF-7DFEEFCF52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3501813" y="4243578"/>
                <a:ext cx="360000" cy="360000"/>
              </a:xfrm>
              <a:prstGeom prst="rect">
                <a:avLst/>
              </a:prstGeom>
            </p:spPr>
          </p:pic>
        </p:grpSp>
        <p:grpSp>
          <p:nvGrpSpPr>
            <p:cNvPr id="79" name="Group 78">
              <a:extLst>
                <a:ext uri="{FF2B5EF4-FFF2-40B4-BE49-F238E27FC236}">
                  <a16:creationId xmlns:a16="http://schemas.microsoft.com/office/drawing/2014/main" id="{8B477B9B-F662-4E66-A851-729475DB8E85}"/>
                </a:ext>
              </a:extLst>
            </p:cNvPr>
            <p:cNvGrpSpPr/>
            <p:nvPr/>
          </p:nvGrpSpPr>
          <p:grpSpPr>
            <a:xfrm>
              <a:off x="4279098" y="1338935"/>
              <a:ext cx="893430" cy="3563943"/>
              <a:chOff x="4279098" y="1338935"/>
              <a:chExt cx="893430" cy="3563943"/>
            </a:xfrm>
          </p:grpSpPr>
          <p:sp>
            <p:nvSpPr>
              <p:cNvPr id="10" name="Cylinder 9">
                <a:extLst>
                  <a:ext uri="{FF2B5EF4-FFF2-40B4-BE49-F238E27FC236}">
                    <a16:creationId xmlns:a16="http://schemas.microsoft.com/office/drawing/2014/main" id="{0E21354D-7498-4663-B971-31D0C12315E7}"/>
                  </a:ext>
                </a:extLst>
              </p:cNvPr>
              <p:cNvSpPr/>
              <p:nvPr/>
            </p:nvSpPr>
            <p:spPr>
              <a:xfrm>
                <a:off x="4279098" y="1892634"/>
                <a:ext cx="893430" cy="3010244"/>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reeform: Shape 19">
                <a:extLst>
                  <a:ext uri="{FF2B5EF4-FFF2-40B4-BE49-F238E27FC236}">
                    <a16:creationId xmlns:a16="http://schemas.microsoft.com/office/drawing/2014/main" id="{818448B9-94FE-4A0C-8036-6854072FC45F}"/>
                  </a:ext>
                </a:extLst>
              </p:cNvPr>
              <p:cNvSpPr/>
              <p:nvPr/>
            </p:nvSpPr>
            <p:spPr>
              <a:xfrm>
                <a:off x="4279098"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7D6CB4"/>
                  </a:gs>
                  <a:gs pos="57000">
                    <a:srgbClr val="2B2679"/>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Cylinder 67">
                <a:extLst>
                  <a:ext uri="{FF2B5EF4-FFF2-40B4-BE49-F238E27FC236}">
                    <a16:creationId xmlns:a16="http://schemas.microsoft.com/office/drawing/2014/main" id="{DE614917-9F3B-49BA-BA1A-E71F71E1DD0D}"/>
                  </a:ext>
                </a:extLst>
              </p:cNvPr>
              <p:cNvSpPr/>
              <p:nvPr/>
            </p:nvSpPr>
            <p:spPr>
              <a:xfrm>
                <a:off x="4279098" y="1338935"/>
                <a:ext cx="893430" cy="1008000"/>
              </a:xfrm>
              <a:prstGeom prst="can">
                <a:avLst>
                  <a:gd name="adj" fmla="val 49368"/>
                </a:avLst>
              </a:prstGeom>
              <a:gradFill>
                <a:gsLst>
                  <a:gs pos="0">
                    <a:srgbClr val="7D6CB4">
                      <a:alpha val="80000"/>
                    </a:srgbClr>
                  </a:gs>
                  <a:gs pos="57000">
                    <a:srgbClr val="2B2679">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1" name="Graphic 50" descr="Circles with arrows">
                <a:extLst>
                  <a:ext uri="{FF2B5EF4-FFF2-40B4-BE49-F238E27FC236}">
                    <a16:creationId xmlns:a16="http://schemas.microsoft.com/office/drawing/2014/main" id="{0741ED07-954B-4D09-9565-0A3A9D7EC6E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4756810" y="4243578"/>
                <a:ext cx="360000" cy="360000"/>
              </a:xfrm>
              <a:prstGeom prst="rect">
                <a:avLst/>
              </a:prstGeom>
            </p:spPr>
          </p:pic>
          <p:sp>
            <p:nvSpPr>
              <p:cNvPr id="59" name="TextBox 58">
                <a:extLst>
                  <a:ext uri="{FF2B5EF4-FFF2-40B4-BE49-F238E27FC236}">
                    <a16:creationId xmlns:a16="http://schemas.microsoft.com/office/drawing/2014/main" id="{99AE958B-7E23-4F9A-9336-1FE38F53B5F5}"/>
                  </a:ext>
                </a:extLst>
              </p:cNvPr>
              <p:cNvSpPr txBox="1"/>
              <p:nvPr/>
            </p:nvSpPr>
            <p:spPr>
              <a:xfrm rot="16200000">
                <a:off x="3801156" y="4153796"/>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nvGrpSpPr>
            <p:cNvPr id="80" name="Group 79">
              <a:extLst>
                <a:ext uri="{FF2B5EF4-FFF2-40B4-BE49-F238E27FC236}">
                  <a16:creationId xmlns:a16="http://schemas.microsoft.com/office/drawing/2014/main" id="{7193EB1B-8DE1-4098-B50B-0B2CA2C7D1D0}"/>
                </a:ext>
              </a:extLst>
            </p:cNvPr>
            <p:cNvGrpSpPr/>
            <p:nvPr/>
          </p:nvGrpSpPr>
          <p:grpSpPr>
            <a:xfrm>
              <a:off x="5546787" y="1010008"/>
              <a:ext cx="893430" cy="3892872"/>
              <a:chOff x="5546787" y="1010008"/>
              <a:chExt cx="893430" cy="3892872"/>
            </a:xfrm>
          </p:grpSpPr>
          <p:sp>
            <p:nvSpPr>
              <p:cNvPr id="11" name="Cylinder 10">
                <a:extLst>
                  <a:ext uri="{FF2B5EF4-FFF2-40B4-BE49-F238E27FC236}">
                    <a16:creationId xmlns:a16="http://schemas.microsoft.com/office/drawing/2014/main" id="{31707FE5-4B81-4E95-A2BB-F68837CBF49C}"/>
                  </a:ext>
                </a:extLst>
              </p:cNvPr>
              <p:cNvSpPr/>
              <p:nvPr/>
            </p:nvSpPr>
            <p:spPr>
              <a:xfrm>
                <a:off x="5546787" y="1531440"/>
                <a:ext cx="893430" cy="3371440"/>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reeform: Shape 20">
                <a:extLst>
                  <a:ext uri="{FF2B5EF4-FFF2-40B4-BE49-F238E27FC236}">
                    <a16:creationId xmlns:a16="http://schemas.microsoft.com/office/drawing/2014/main" id="{BC62ABBD-3237-4F52-8A51-588E14B043A7}"/>
                  </a:ext>
                </a:extLst>
              </p:cNvPr>
              <p:cNvSpPr/>
              <p:nvPr/>
            </p:nvSpPr>
            <p:spPr>
              <a:xfrm>
                <a:off x="5546787"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C95094"/>
                  </a:gs>
                  <a:gs pos="57000">
                    <a:srgbClr val="872677"/>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Cylinder 68">
                <a:extLst>
                  <a:ext uri="{FF2B5EF4-FFF2-40B4-BE49-F238E27FC236}">
                    <a16:creationId xmlns:a16="http://schemas.microsoft.com/office/drawing/2014/main" id="{4D639FFC-B014-4C0C-B6C5-C6F1DD8F2AC7}"/>
                  </a:ext>
                </a:extLst>
              </p:cNvPr>
              <p:cNvSpPr/>
              <p:nvPr/>
            </p:nvSpPr>
            <p:spPr>
              <a:xfrm>
                <a:off x="5546787" y="1010008"/>
                <a:ext cx="893430" cy="1008000"/>
              </a:xfrm>
              <a:prstGeom prst="can">
                <a:avLst>
                  <a:gd name="adj" fmla="val 49368"/>
                </a:avLst>
              </a:prstGeom>
              <a:gradFill>
                <a:gsLst>
                  <a:gs pos="0">
                    <a:srgbClr val="C95094">
                      <a:alpha val="80000"/>
                    </a:srgbClr>
                  </a:gs>
                  <a:gs pos="57000">
                    <a:srgbClr val="872677">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3" name="Graphic 52" descr="Web design">
                <a:extLst>
                  <a:ext uri="{FF2B5EF4-FFF2-40B4-BE49-F238E27FC236}">
                    <a16:creationId xmlns:a16="http://schemas.microsoft.com/office/drawing/2014/main" id="{41F68BC2-ED75-4B09-87FB-0F0A86F55E2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106003" y="4243578"/>
                <a:ext cx="300041" cy="360000"/>
              </a:xfrm>
              <a:prstGeom prst="rect">
                <a:avLst/>
              </a:prstGeom>
            </p:spPr>
          </p:pic>
          <p:sp>
            <p:nvSpPr>
              <p:cNvPr id="60" name="TextBox 59">
                <a:extLst>
                  <a:ext uri="{FF2B5EF4-FFF2-40B4-BE49-F238E27FC236}">
                    <a16:creationId xmlns:a16="http://schemas.microsoft.com/office/drawing/2014/main" id="{C71D0F1C-308F-44B7-AF62-F41E2F4CFFCE}"/>
                  </a:ext>
                </a:extLst>
              </p:cNvPr>
              <p:cNvSpPr txBox="1"/>
              <p:nvPr/>
            </p:nvSpPr>
            <p:spPr>
              <a:xfrm rot="16200000">
                <a:off x="5066470" y="4148948"/>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nvGrpSpPr>
            <p:cNvPr id="81" name="Group 80">
              <a:extLst>
                <a:ext uri="{FF2B5EF4-FFF2-40B4-BE49-F238E27FC236}">
                  <a16:creationId xmlns:a16="http://schemas.microsoft.com/office/drawing/2014/main" id="{BF0AB487-152D-4EFA-A257-98829AE7D907}"/>
                </a:ext>
              </a:extLst>
            </p:cNvPr>
            <p:cNvGrpSpPr/>
            <p:nvPr/>
          </p:nvGrpSpPr>
          <p:grpSpPr>
            <a:xfrm>
              <a:off x="6798455" y="759529"/>
              <a:ext cx="893430" cy="4143351"/>
              <a:chOff x="6798455" y="759529"/>
              <a:chExt cx="893430" cy="4143351"/>
            </a:xfrm>
          </p:grpSpPr>
          <p:sp>
            <p:nvSpPr>
              <p:cNvPr id="12" name="Cylinder 11">
                <a:extLst>
                  <a:ext uri="{FF2B5EF4-FFF2-40B4-BE49-F238E27FC236}">
                    <a16:creationId xmlns:a16="http://schemas.microsoft.com/office/drawing/2014/main" id="{A4C88CF8-6A17-4A37-8D3B-CDF2C917B862}"/>
                  </a:ext>
                </a:extLst>
              </p:cNvPr>
              <p:cNvSpPr/>
              <p:nvPr/>
            </p:nvSpPr>
            <p:spPr>
              <a:xfrm>
                <a:off x="6798455" y="1314723"/>
                <a:ext cx="893430" cy="3588157"/>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566878F3-7AAB-47AC-8888-DF265D8F022E}"/>
                  </a:ext>
                </a:extLst>
              </p:cNvPr>
              <p:cNvSpPr/>
              <p:nvPr/>
            </p:nvSpPr>
            <p:spPr>
              <a:xfrm>
                <a:off x="6798455"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E0721D"/>
                  </a:gs>
                  <a:gs pos="57000">
                    <a:srgbClr val="AA1E1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Cylinder 69">
                <a:extLst>
                  <a:ext uri="{FF2B5EF4-FFF2-40B4-BE49-F238E27FC236}">
                    <a16:creationId xmlns:a16="http://schemas.microsoft.com/office/drawing/2014/main" id="{2EC62415-68CF-4ADA-B8A9-9B50C9A07F56}"/>
                  </a:ext>
                </a:extLst>
              </p:cNvPr>
              <p:cNvSpPr/>
              <p:nvPr/>
            </p:nvSpPr>
            <p:spPr>
              <a:xfrm>
                <a:off x="6798455" y="759529"/>
                <a:ext cx="893430" cy="1008000"/>
              </a:xfrm>
              <a:prstGeom prst="can">
                <a:avLst>
                  <a:gd name="adj" fmla="val 49368"/>
                </a:avLst>
              </a:prstGeom>
              <a:gradFill>
                <a:gsLst>
                  <a:gs pos="0">
                    <a:srgbClr val="E0721D">
                      <a:alpha val="80000"/>
                    </a:srgbClr>
                  </a:gs>
                  <a:gs pos="58000">
                    <a:srgbClr val="AA1E11">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5" name="Graphic 54" descr="Camera">
                <a:extLst>
                  <a:ext uri="{FF2B5EF4-FFF2-40B4-BE49-F238E27FC236}">
                    <a16:creationId xmlns:a16="http://schemas.microsoft.com/office/drawing/2014/main" id="{2337A6C9-AF1F-4C26-8A00-080120DCDFD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7363692" y="4248098"/>
                <a:ext cx="300042" cy="360000"/>
              </a:xfrm>
              <a:prstGeom prst="rect">
                <a:avLst/>
              </a:prstGeom>
            </p:spPr>
          </p:pic>
          <p:sp>
            <p:nvSpPr>
              <p:cNvPr id="61" name="TextBox 60">
                <a:extLst>
                  <a:ext uri="{FF2B5EF4-FFF2-40B4-BE49-F238E27FC236}">
                    <a16:creationId xmlns:a16="http://schemas.microsoft.com/office/drawing/2014/main" id="{446146C3-CA5A-40A9-A31F-6F2227D2D590}"/>
                  </a:ext>
                </a:extLst>
              </p:cNvPr>
              <p:cNvSpPr txBox="1"/>
              <p:nvPr/>
            </p:nvSpPr>
            <p:spPr>
              <a:xfrm rot="16200000">
                <a:off x="6326539" y="4115732"/>
                <a:ext cx="1219200" cy="179561"/>
              </a:xfrm>
              <a:prstGeom prst="rect">
                <a:avLst/>
              </a:prstGeom>
              <a:noFill/>
            </p:spPr>
            <p:txBody>
              <a:bodyPr wrap="square" rtlCol="0">
                <a:spAutoFit/>
              </a:bodyPr>
              <a:lstStyle/>
              <a:p>
                <a:r>
                  <a:rPr lang="en-IN" sz="800" spc="300" dirty="0">
                    <a:solidFill>
                      <a:schemeClr val="bg1">
                        <a:alpha val="43000"/>
                      </a:schemeClr>
                    </a:solidFill>
                    <a:latin typeface="Nexa Light" panose="02000000000000000000" pitchFamily="50" charset="0"/>
                  </a:rPr>
                  <a:t>E</a:t>
                </a:r>
              </a:p>
            </p:txBody>
          </p:sp>
        </p:grpSp>
        <p:grpSp>
          <p:nvGrpSpPr>
            <p:cNvPr id="82" name="Group 81">
              <a:extLst>
                <a:ext uri="{FF2B5EF4-FFF2-40B4-BE49-F238E27FC236}">
                  <a16:creationId xmlns:a16="http://schemas.microsoft.com/office/drawing/2014/main" id="{20EFD3AE-D304-4162-B9AC-1F2E93D003E5}"/>
                </a:ext>
              </a:extLst>
            </p:cNvPr>
            <p:cNvGrpSpPr/>
            <p:nvPr/>
          </p:nvGrpSpPr>
          <p:grpSpPr>
            <a:xfrm>
              <a:off x="8055486" y="173452"/>
              <a:ext cx="893430" cy="4729428"/>
              <a:chOff x="8055486" y="173452"/>
              <a:chExt cx="893430" cy="4729428"/>
            </a:xfrm>
          </p:grpSpPr>
          <p:sp>
            <p:nvSpPr>
              <p:cNvPr id="13" name="Cylinder 12">
                <a:extLst>
                  <a:ext uri="{FF2B5EF4-FFF2-40B4-BE49-F238E27FC236}">
                    <a16:creationId xmlns:a16="http://schemas.microsoft.com/office/drawing/2014/main" id="{2980FFD2-958B-4D6D-B71F-96683FAD86F7}"/>
                  </a:ext>
                </a:extLst>
              </p:cNvPr>
              <p:cNvSpPr/>
              <p:nvPr/>
            </p:nvSpPr>
            <p:spPr>
              <a:xfrm>
                <a:off x="8055486" y="736811"/>
                <a:ext cx="893430" cy="4166069"/>
              </a:xfrm>
              <a:prstGeom prst="can">
                <a:avLst>
                  <a:gd name="adj" fmla="val 49368"/>
                </a:avLst>
              </a:prstGeom>
              <a:gradFill flip="none" rotWithShape="1">
                <a:gsLst>
                  <a:gs pos="0">
                    <a:schemeClr val="bg1">
                      <a:alpha val="90000"/>
                    </a:schemeClr>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reeform: Shape 22">
                <a:extLst>
                  <a:ext uri="{FF2B5EF4-FFF2-40B4-BE49-F238E27FC236}">
                    <a16:creationId xmlns:a16="http://schemas.microsoft.com/office/drawing/2014/main" id="{D095A8BE-97BB-4A87-BBBE-F5A615C61762}"/>
                  </a:ext>
                </a:extLst>
              </p:cNvPr>
              <p:cNvSpPr/>
              <p:nvPr/>
            </p:nvSpPr>
            <p:spPr>
              <a:xfrm>
                <a:off x="8055486" y="3762652"/>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FAC10C"/>
                  </a:gs>
                  <a:gs pos="57000">
                    <a:srgbClr val="BF5E05"/>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Cylinder 70">
                <a:extLst>
                  <a:ext uri="{FF2B5EF4-FFF2-40B4-BE49-F238E27FC236}">
                    <a16:creationId xmlns:a16="http://schemas.microsoft.com/office/drawing/2014/main" id="{604C0DDA-AEBA-429F-9698-09ED005C07BF}"/>
                  </a:ext>
                </a:extLst>
              </p:cNvPr>
              <p:cNvSpPr/>
              <p:nvPr/>
            </p:nvSpPr>
            <p:spPr>
              <a:xfrm>
                <a:off x="8055486" y="173452"/>
                <a:ext cx="893430" cy="1008000"/>
              </a:xfrm>
              <a:prstGeom prst="can">
                <a:avLst>
                  <a:gd name="adj" fmla="val 49368"/>
                </a:avLst>
              </a:prstGeom>
              <a:gradFill>
                <a:gsLst>
                  <a:gs pos="0">
                    <a:srgbClr val="FAC10C">
                      <a:alpha val="80000"/>
                    </a:srgbClr>
                  </a:gs>
                  <a:gs pos="57000">
                    <a:srgbClr val="BF5E05">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7" name="Graphic 56" descr="Puzzle pieces">
                <a:extLst>
                  <a:ext uri="{FF2B5EF4-FFF2-40B4-BE49-F238E27FC236}">
                    <a16:creationId xmlns:a16="http://schemas.microsoft.com/office/drawing/2014/main" id="{2E9DE96B-09CE-446E-B6BC-F989EBC99C3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8601551" y="4243578"/>
                <a:ext cx="300041" cy="360000"/>
              </a:xfrm>
              <a:prstGeom prst="rect">
                <a:avLst/>
              </a:prstGeom>
            </p:spPr>
          </p:pic>
          <p:sp>
            <p:nvSpPr>
              <p:cNvPr id="62" name="TextBox 61">
                <a:extLst>
                  <a:ext uri="{FF2B5EF4-FFF2-40B4-BE49-F238E27FC236}">
                    <a16:creationId xmlns:a16="http://schemas.microsoft.com/office/drawing/2014/main" id="{B2616131-8A9C-48CA-AE32-750EE0CBBE6F}"/>
                  </a:ext>
                </a:extLst>
              </p:cNvPr>
              <p:cNvSpPr txBox="1"/>
              <p:nvPr/>
            </p:nvSpPr>
            <p:spPr>
              <a:xfrm rot="16200000">
                <a:off x="7566226" y="4148947"/>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sp>
        <p:nvSpPr>
          <p:cNvPr id="84" name="TextBox 83">
            <a:extLst>
              <a:ext uri="{FF2B5EF4-FFF2-40B4-BE49-F238E27FC236}">
                <a16:creationId xmlns:a16="http://schemas.microsoft.com/office/drawing/2014/main" id="{D1567C16-B3E5-4855-BEC7-3C045A340373}"/>
              </a:ext>
            </a:extLst>
          </p:cNvPr>
          <p:cNvSpPr txBox="1"/>
          <p:nvPr/>
        </p:nvSpPr>
        <p:spPr>
          <a:xfrm>
            <a:off x="2702420" y="3563734"/>
            <a:ext cx="813776" cy="461665"/>
          </a:xfrm>
          <a:prstGeom prst="rect">
            <a:avLst/>
          </a:prstGeom>
          <a:noFill/>
        </p:spPr>
        <p:txBody>
          <a:bodyPr wrap="square" rtlCol="0">
            <a:spAutoFit/>
          </a:bodyPr>
          <a:lstStyle/>
          <a:p>
            <a:pPr algn="ctr"/>
            <a:r>
              <a:rPr lang="en-IN" sz="2400" dirty="0">
                <a:solidFill>
                  <a:srgbClr val="019AB1"/>
                </a:solidFill>
                <a:latin typeface="Nexa Bold" panose="02000000000000000000" pitchFamily="50" charset="0"/>
              </a:rPr>
              <a:t>100</a:t>
            </a:r>
            <a:r>
              <a:rPr lang="en-IN" sz="1200" dirty="0">
                <a:solidFill>
                  <a:srgbClr val="019AB1"/>
                </a:solidFill>
                <a:latin typeface="Nexa Bold" panose="02000000000000000000" pitchFamily="50" charset="0"/>
              </a:rPr>
              <a:t>%</a:t>
            </a:r>
            <a:endParaRPr lang="en-IN" sz="2400" dirty="0">
              <a:solidFill>
                <a:srgbClr val="019AB1"/>
              </a:solidFill>
              <a:latin typeface="Nexa Bold" panose="02000000000000000000" pitchFamily="50" charset="0"/>
            </a:endParaRPr>
          </a:p>
        </p:txBody>
      </p:sp>
      <p:sp>
        <p:nvSpPr>
          <p:cNvPr id="85" name="TextBox 84">
            <a:extLst>
              <a:ext uri="{FF2B5EF4-FFF2-40B4-BE49-F238E27FC236}">
                <a16:creationId xmlns:a16="http://schemas.microsoft.com/office/drawing/2014/main" id="{C41C6FF8-1716-4F53-A940-4E591B491D33}"/>
              </a:ext>
            </a:extLst>
          </p:cNvPr>
          <p:cNvSpPr txBox="1"/>
          <p:nvPr/>
        </p:nvSpPr>
        <p:spPr>
          <a:xfrm>
            <a:off x="4184245" y="3138764"/>
            <a:ext cx="813776" cy="461665"/>
          </a:xfrm>
          <a:prstGeom prst="rect">
            <a:avLst/>
          </a:prstGeom>
          <a:noFill/>
        </p:spPr>
        <p:txBody>
          <a:bodyPr wrap="square" rtlCol="0">
            <a:spAutoFit/>
          </a:bodyPr>
          <a:lstStyle/>
          <a:p>
            <a:pPr algn="ctr"/>
            <a:r>
              <a:rPr lang="en-IN" sz="2400" dirty="0">
                <a:solidFill>
                  <a:srgbClr val="3A3283"/>
                </a:solidFill>
                <a:latin typeface="Nexa Bold" panose="02000000000000000000" pitchFamily="50" charset="0"/>
              </a:rPr>
              <a:t>100</a:t>
            </a:r>
            <a:r>
              <a:rPr lang="en-IN" sz="1200" dirty="0">
                <a:solidFill>
                  <a:srgbClr val="3A3283"/>
                </a:solidFill>
                <a:latin typeface="Nexa Bold" panose="02000000000000000000" pitchFamily="50" charset="0"/>
              </a:rPr>
              <a:t>%</a:t>
            </a:r>
            <a:endParaRPr lang="en-IN" sz="2400" dirty="0">
              <a:solidFill>
                <a:srgbClr val="3A3283"/>
              </a:solidFill>
              <a:latin typeface="Nexa Bold" panose="02000000000000000000" pitchFamily="50" charset="0"/>
            </a:endParaRPr>
          </a:p>
        </p:txBody>
      </p:sp>
      <p:sp>
        <p:nvSpPr>
          <p:cNvPr id="86" name="TextBox 85">
            <a:extLst>
              <a:ext uri="{FF2B5EF4-FFF2-40B4-BE49-F238E27FC236}">
                <a16:creationId xmlns:a16="http://schemas.microsoft.com/office/drawing/2014/main" id="{97F79AC0-2BA3-4396-ACBE-EAEEE0DA7C8C}"/>
              </a:ext>
            </a:extLst>
          </p:cNvPr>
          <p:cNvSpPr txBox="1"/>
          <p:nvPr/>
        </p:nvSpPr>
        <p:spPr>
          <a:xfrm>
            <a:off x="5688256" y="2757408"/>
            <a:ext cx="813776" cy="461665"/>
          </a:xfrm>
          <a:prstGeom prst="rect">
            <a:avLst/>
          </a:prstGeom>
          <a:noFill/>
        </p:spPr>
        <p:txBody>
          <a:bodyPr wrap="square" rtlCol="0">
            <a:spAutoFit/>
          </a:bodyPr>
          <a:lstStyle/>
          <a:p>
            <a:pPr algn="ctr"/>
            <a:r>
              <a:rPr lang="en-IN" sz="2400" dirty="0">
                <a:solidFill>
                  <a:srgbClr val="99317F"/>
                </a:solidFill>
                <a:latin typeface="Nexa Bold" panose="02000000000000000000" pitchFamily="50" charset="0"/>
              </a:rPr>
              <a:t>100</a:t>
            </a:r>
            <a:r>
              <a:rPr lang="en-IN" sz="1200" dirty="0">
                <a:solidFill>
                  <a:srgbClr val="99317F"/>
                </a:solidFill>
                <a:latin typeface="Nexa Bold" panose="02000000000000000000" pitchFamily="50" charset="0"/>
              </a:rPr>
              <a:t>%</a:t>
            </a:r>
            <a:endParaRPr lang="en-IN" sz="2400" dirty="0">
              <a:solidFill>
                <a:srgbClr val="99317F"/>
              </a:solidFill>
              <a:latin typeface="Nexa Bold" panose="02000000000000000000" pitchFamily="50" charset="0"/>
            </a:endParaRPr>
          </a:p>
        </p:txBody>
      </p:sp>
      <p:sp>
        <p:nvSpPr>
          <p:cNvPr id="87" name="TextBox 86">
            <a:extLst>
              <a:ext uri="{FF2B5EF4-FFF2-40B4-BE49-F238E27FC236}">
                <a16:creationId xmlns:a16="http://schemas.microsoft.com/office/drawing/2014/main" id="{03CED627-21BB-4823-950B-BB7EE290B2FE}"/>
              </a:ext>
            </a:extLst>
          </p:cNvPr>
          <p:cNvSpPr txBox="1"/>
          <p:nvPr/>
        </p:nvSpPr>
        <p:spPr>
          <a:xfrm>
            <a:off x="7205393" y="2649067"/>
            <a:ext cx="813776" cy="461665"/>
          </a:xfrm>
          <a:prstGeom prst="rect">
            <a:avLst/>
          </a:prstGeom>
          <a:noFill/>
        </p:spPr>
        <p:txBody>
          <a:bodyPr wrap="square" rtlCol="0">
            <a:spAutoFit/>
          </a:bodyPr>
          <a:lstStyle/>
          <a:p>
            <a:pPr algn="ctr"/>
            <a:r>
              <a:rPr lang="en-IN" sz="2400" dirty="0">
                <a:solidFill>
                  <a:srgbClr val="AD2312"/>
                </a:solidFill>
                <a:latin typeface="Nexa Bold" panose="02000000000000000000" pitchFamily="50" charset="0"/>
              </a:rPr>
              <a:t>100</a:t>
            </a:r>
            <a:r>
              <a:rPr lang="en-IN" sz="1200" dirty="0">
                <a:solidFill>
                  <a:srgbClr val="AD2312"/>
                </a:solidFill>
                <a:latin typeface="Nexa Bold" panose="02000000000000000000" pitchFamily="50" charset="0"/>
              </a:rPr>
              <a:t>%</a:t>
            </a:r>
            <a:endParaRPr lang="en-IN" sz="2400" dirty="0">
              <a:solidFill>
                <a:srgbClr val="AD2312"/>
              </a:solidFill>
              <a:latin typeface="Nexa Bold" panose="02000000000000000000" pitchFamily="50" charset="0"/>
            </a:endParaRPr>
          </a:p>
        </p:txBody>
      </p:sp>
      <p:sp>
        <p:nvSpPr>
          <p:cNvPr id="88" name="TextBox 87">
            <a:extLst>
              <a:ext uri="{FF2B5EF4-FFF2-40B4-BE49-F238E27FC236}">
                <a16:creationId xmlns:a16="http://schemas.microsoft.com/office/drawing/2014/main" id="{781E89B6-7221-4A1B-A217-2818F7275D58}"/>
              </a:ext>
            </a:extLst>
          </p:cNvPr>
          <p:cNvSpPr txBox="1"/>
          <p:nvPr/>
        </p:nvSpPr>
        <p:spPr>
          <a:xfrm>
            <a:off x="8713570" y="2544404"/>
            <a:ext cx="813776" cy="461665"/>
          </a:xfrm>
          <a:prstGeom prst="rect">
            <a:avLst/>
          </a:prstGeom>
          <a:noFill/>
        </p:spPr>
        <p:txBody>
          <a:bodyPr wrap="square" rtlCol="0">
            <a:spAutoFit/>
          </a:bodyPr>
          <a:lstStyle/>
          <a:p>
            <a:pPr algn="ctr"/>
            <a:r>
              <a:rPr lang="en-IN" sz="2400" dirty="0">
                <a:solidFill>
                  <a:srgbClr val="CE7707"/>
                </a:solidFill>
                <a:latin typeface="Nexa Bold" panose="02000000000000000000" pitchFamily="50" charset="0"/>
              </a:rPr>
              <a:t>100</a:t>
            </a:r>
            <a:r>
              <a:rPr lang="en-IN" sz="1200" dirty="0">
                <a:solidFill>
                  <a:srgbClr val="CE7707"/>
                </a:solidFill>
                <a:latin typeface="Nexa Bold" panose="02000000000000000000" pitchFamily="50" charset="0"/>
              </a:rPr>
              <a:t>%</a:t>
            </a:r>
            <a:endParaRPr lang="en-IN" sz="2400" dirty="0">
              <a:solidFill>
                <a:srgbClr val="CE7707"/>
              </a:solidFill>
              <a:latin typeface="Nexa Bold" panose="02000000000000000000" pitchFamily="50" charset="0"/>
            </a:endParaRPr>
          </a:p>
        </p:txBody>
      </p:sp>
      <p:sp>
        <p:nvSpPr>
          <p:cNvPr id="89" name="TextBox 88">
            <a:extLst>
              <a:ext uri="{FF2B5EF4-FFF2-40B4-BE49-F238E27FC236}">
                <a16:creationId xmlns:a16="http://schemas.microsoft.com/office/drawing/2014/main" id="{B1A796D7-FF81-4E72-AC00-DB2608676141}"/>
              </a:ext>
            </a:extLst>
          </p:cNvPr>
          <p:cNvSpPr txBox="1"/>
          <p:nvPr/>
        </p:nvSpPr>
        <p:spPr>
          <a:xfrm>
            <a:off x="2336733" y="5247866"/>
            <a:ext cx="1588168" cy="523220"/>
          </a:xfrm>
          <a:prstGeom prst="rect">
            <a:avLst/>
          </a:prstGeom>
          <a:noFill/>
        </p:spPr>
        <p:txBody>
          <a:bodyPr wrap="square" rtlCol="0">
            <a:spAutoFit/>
          </a:bodyPr>
          <a:lstStyle/>
          <a:p>
            <a:pPr algn="ctr"/>
            <a:r>
              <a:rPr lang="en-IN" sz="1400" spc="300" dirty="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Buying</a:t>
            </a:r>
          </a:p>
          <a:p>
            <a:pPr algn="ctr"/>
            <a:r>
              <a:rPr lang="en-IN" sz="1400" spc="300" dirty="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Products</a:t>
            </a:r>
          </a:p>
        </p:txBody>
      </p:sp>
      <p:sp>
        <p:nvSpPr>
          <p:cNvPr id="90" name="TextBox 89">
            <a:extLst>
              <a:ext uri="{FF2B5EF4-FFF2-40B4-BE49-F238E27FC236}">
                <a16:creationId xmlns:a16="http://schemas.microsoft.com/office/drawing/2014/main" id="{37ED234D-61B2-4F5B-84CE-D73A4218BB54}"/>
              </a:ext>
            </a:extLst>
          </p:cNvPr>
          <p:cNvSpPr txBox="1"/>
          <p:nvPr/>
        </p:nvSpPr>
        <p:spPr>
          <a:xfrm>
            <a:off x="3831214" y="5260330"/>
            <a:ext cx="1588168" cy="738664"/>
          </a:xfrm>
          <a:prstGeom prst="rect">
            <a:avLst/>
          </a:prstGeom>
          <a:noFill/>
        </p:spPr>
        <p:txBody>
          <a:bodyPr wrap="square" rtlCol="0">
            <a:spAutoFit/>
          </a:bodyPr>
          <a:lstStyle/>
          <a:p>
            <a:pPr algn="ctr"/>
            <a:r>
              <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Image Processing</a:t>
            </a:r>
          </a:p>
          <a:p>
            <a:pPr algn="ctr"/>
            <a:r>
              <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&amp; apply</a:t>
            </a:r>
          </a:p>
        </p:txBody>
      </p:sp>
      <p:sp>
        <p:nvSpPr>
          <p:cNvPr id="91" name="TextBox 90">
            <a:extLst>
              <a:ext uri="{FF2B5EF4-FFF2-40B4-BE49-F238E27FC236}">
                <a16:creationId xmlns:a16="http://schemas.microsoft.com/office/drawing/2014/main" id="{E3CB80D6-9617-4254-918C-1B2C8EC3EB97}"/>
              </a:ext>
            </a:extLst>
          </p:cNvPr>
          <p:cNvSpPr txBox="1"/>
          <p:nvPr/>
        </p:nvSpPr>
        <p:spPr>
          <a:xfrm>
            <a:off x="5394044" y="5243338"/>
            <a:ext cx="1588168" cy="738664"/>
          </a:xfrm>
          <a:prstGeom prst="rect">
            <a:avLst/>
          </a:prstGeom>
          <a:noFill/>
        </p:spPr>
        <p:txBody>
          <a:bodyPr wrap="square" rtlCol="0">
            <a:spAutoFit/>
          </a:bodyPr>
          <a:lstStyle/>
          <a:p>
            <a:pPr algn="ctr"/>
            <a:r>
              <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Write System</a:t>
            </a:r>
          </a:p>
          <a:p>
            <a:pPr algn="ctr"/>
            <a:r>
              <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code</a:t>
            </a:r>
          </a:p>
        </p:txBody>
      </p:sp>
      <p:sp>
        <p:nvSpPr>
          <p:cNvPr id="92" name="TextBox 91">
            <a:extLst>
              <a:ext uri="{FF2B5EF4-FFF2-40B4-BE49-F238E27FC236}">
                <a16:creationId xmlns:a16="http://schemas.microsoft.com/office/drawing/2014/main" id="{2A96724C-38B9-407A-9353-2A4E514B5243}"/>
              </a:ext>
            </a:extLst>
          </p:cNvPr>
          <p:cNvSpPr txBox="1"/>
          <p:nvPr/>
        </p:nvSpPr>
        <p:spPr>
          <a:xfrm>
            <a:off x="6908222" y="5280404"/>
            <a:ext cx="1588168" cy="738664"/>
          </a:xfrm>
          <a:prstGeom prst="rect">
            <a:avLst/>
          </a:prstGeom>
          <a:noFill/>
        </p:spPr>
        <p:txBody>
          <a:bodyPr wrap="square" rtlCol="0">
            <a:spAutoFit/>
          </a:bodyPr>
          <a:lstStyle/>
          <a:p>
            <a:pPr algn="ctr"/>
            <a:r>
              <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Use camera for Image </a:t>
            </a:r>
          </a:p>
          <a:p>
            <a:pPr algn="ctr"/>
            <a:r>
              <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Processing </a:t>
            </a:r>
          </a:p>
        </p:txBody>
      </p:sp>
      <p:sp>
        <p:nvSpPr>
          <p:cNvPr id="93" name="TextBox 92">
            <a:extLst>
              <a:ext uri="{FF2B5EF4-FFF2-40B4-BE49-F238E27FC236}">
                <a16:creationId xmlns:a16="http://schemas.microsoft.com/office/drawing/2014/main" id="{A54B2A1E-F067-46CA-A82F-96482330BC79}"/>
              </a:ext>
            </a:extLst>
          </p:cNvPr>
          <p:cNvSpPr txBox="1"/>
          <p:nvPr/>
        </p:nvSpPr>
        <p:spPr>
          <a:xfrm>
            <a:off x="8348099" y="5325134"/>
            <a:ext cx="1588168" cy="523220"/>
          </a:xfrm>
          <a:prstGeom prst="rect">
            <a:avLst/>
          </a:prstGeom>
          <a:noFill/>
        </p:spPr>
        <p:txBody>
          <a:bodyPr wrap="square" rtlCol="0">
            <a:spAutoFit/>
          </a:bodyPr>
          <a:lstStyle/>
          <a:p>
            <a:pPr algn="ctr"/>
            <a:r>
              <a:rPr lang="en-IN" sz="1400" spc="300" dirty="0">
                <a:solidFill>
                  <a:srgbClr val="DD9108"/>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Assembling Everything</a:t>
            </a:r>
          </a:p>
        </p:txBody>
      </p:sp>
      <p:sp>
        <p:nvSpPr>
          <p:cNvPr id="94" name="TextBox 93">
            <a:extLst>
              <a:ext uri="{FF2B5EF4-FFF2-40B4-BE49-F238E27FC236}">
                <a16:creationId xmlns:a16="http://schemas.microsoft.com/office/drawing/2014/main" id="{98EED843-C4AB-4EDC-82FB-454EE18CD13B}"/>
              </a:ext>
            </a:extLst>
          </p:cNvPr>
          <p:cNvSpPr txBox="1"/>
          <p:nvPr/>
        </p:nvSpPr>
        <p:spPr>
          <a:xfrm>
            <a:off x="317508" y="74793"/>
            <a:ext cx="4439302" cy="830997"/>
          </a:xfrm>
          <a:prstGeom prst="rect">
            <a:avLst/>
          </a:prstGeom>
          <a:noFill/>
        </p:spPr>
        <p:txBody>
          <a:bodyPr wrap="square" rtlCol="0">
            <a:spAutoFit/>
          </a:bodyPr>
          <a:lstStyle/>
          <a:p>
            <a:r>
              <a:rPr lang="en-IN" sz="2400" spc="600" dirty="0">
                <a:solidFill>
                  <a:schemeClr val="bg1">
                    <a:alpha val="59000"/>
                  </a:schemeClr>
                </a:solidFill>
                <a:latin typeface="Nexa Bold" panose="02000000000000000000" pitchFamily="50" charset="0"/>
              </a:rPr>
              <a:t>Milestone &amp; TIME FRAME</a:t>
            </a:r>
          </a:p>
        </p:txBody>
      </p:sp>
    </p:spTree>
    <p:extLst>
      <p:ext uri="{BB962C8B-B14F-4D97-AF65-F5344CB8AC3E}">
        <p14:creationId xmlns:p14="http://schemas.microsoft.com/office/powerpoint/2010/main" val="1372066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14C9-33C1-4EAD-8391-0A91FB9EC55A}"/>
              </a:ext>
            </a:extLst>
          </p:cNvPr>
          <p:cNvSpPr>
            <a:spLocks noGrp="1"/>
          </p:cNvSpPr>
          <p:nvPr>
            <p:ph type="ctrTitle"/>
          </p:nvPr>
        </p:nvSpPr>
        <p:spPr>
          <a:xfrm>
            <a:off x="987133" y="381174"/>
            <a:ext cx="10217733" cy="685627"/>
          </a:xfrm>
        </p:spPr>
        <p:txBody>
          <a:bodyPr>
            <a:normAutofit fontScale="90000"/>
          </a:bodyPr>
          <a:lstStyle/>
          <a:p>
            <a:pPr algn="l"/>
            <a:r>
              <a:rPr lang="en-US" dirty="0" err="1"/>
              <a:t>IntroDuction</a:t>
            </a:r>
            <a:endParaRPr lang="en-US" dirty="0"/>
          </a:p>
        </p:txBody>
      </p:sp>
      <p:sp>
        <p:nvSpPr>
          <p:cNvPr id="3" name="Subtitle 2">
            <a:extLst>
              <a:ext uri="{FF2B5EF4-FFF2-40B4-BE49-F238E27FC236}">
                <a16:creationId xmlns:a16="http://schemas.microsoft.com/office/drawing/2014/main" id="{B5A53682-B4A0-4547-B366-46B27E66B331}"/>
              </a:ext>
            </a:extLst>
          </p:cNvPr>
          <p:cNvSpPr>
            <a:spLocks noGrp="1"/>
          </p:cNvSpPr>
          <p:nvPr>
            <p:ph type="subTitle" idx="1"/>
          </p:nvPr>
        </p:nvSpPr>
        <p:spPr>
          <a:xfrm>
            <a:off x="746449" y="1772816"/>
            <a:ext cx="10413676" cy="4018383"/>
          </a:xfrm>
        </p:spPr>
        <p:txBody>
          <a:bodyPr>
            <a:normAutofit/>
          </a:bodyPr>
          <a:lstStyle/>
          <a:p>
            <a:pPr algn="l"/>
            <a:r>
              <a:rPr lang="en-GB" sz="3200" dirty="0"/>
              <a:t>As we are making a system which can recognize face and match with its own database. It will make the attendance system more authentic. Our primary goal is to help the lecturers, improve and organize the process of track and manage student attendance and absenteeism.</a:t>
            </a:r>
            <a:endParaRPr lang="en-US" sz="3200" dirty="0"/>
          </a:p>
          <a:p>
            <a:pPr algn="l"/>
            <a:endParaRPr lang="en-US" sz="3200" dirty="0"/>
          </a:p>
        </p:txBody>
      </p:sp>
    </p:spTree>
    <p:extLst>
      <p:ext uri="{BB962C8B-B14F-4D97-AF65-F5344CB8AC3E}">
        <p14:creationId xmlns:p14="http://schemas.microsoft.com/office/powerpoint/2010/main" val="574899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1098-AAEF-46E3-9257-AF3A2913C51E}"/>
              </a:ext>
            </a:extLst>
          </p:cNvPr>
          <p:cNvSpPr>
            <a:spLocks noGrp="1"/>
          </p:cNvSpPr>
          <p:nvPr>
            <p:ph type="title"/>
          </p:nvPr>
        </p:nvSpPr>
        <p:spPr/>
        <p:txBody>
          <a:bodyPr/>
          <a:lstStyle/>
          <a:p>
            <a:r>
              <a:rPr lang="en-US" dirty="0"/>
              <a:t>What Is Face Detection?</a:t>
            </a:r>
          </a:p>
        </p:txBody>
      </p:sp>
      <p:sp>
        <p:nvSpPr>
          <p:cNvPr id="3" name="Content Placeholder 2">
            <a:extLst>
              <a:ext uri="{FF2B5EF4-FFF2-40B4-BE49-F238E27FC236}">
                <a16:creationId xmlns:a16="http://schemas.microsoft.com/office/drawing/2014/main" id="{C0DC7A03-019B-4504-BCEA-9CD727B58BCE}"/>
              </a:ext>
            </a:extLst>
          </p:cNvPr>
          <p:cNvSpPr>
            <a:spLocks noGrp="1"/>
          </p:cNvSpPr>
          <p:nvPr>
            <p:ph idx="1"/>
          </p:nvPr>
        </p:nvSpPr>
        <p:spPr/>
        <p:txBody>
          <a:bodyPr>
            <a:normAutofit/>
          </a:bodyPr>
          <a:lstStyle/>
          <a:p>
            <a:pPr marL="0" indent="0">
              <a:buNone/>
            </a:pPr>
            <a:r>
              <a:rPr lang="en-US" sz="2800" dirty="0"/>
              <a:t>Face detection is a type of computer vision technology that is able to identify people’s faces within digital images. This is very easy for humans, but computers need precise instructions. The images might contain many objects that aren’t human faces, like buildings, cars, animals, and so on.</a:t>
            </a:r>
          </a:p>
        </p:txBody>
      </p:sp>
    </p:spTree>
    <p:extLst>
      <p:ext uri="{BB962C8B-B14F-4D97-AF65-F5344CB8AC3E}">
        <p14:creationId xmlns:p14="http://schemas.microsoft.com/office/powerpoint/2010/main" val="2529742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87C47-E924-482E-9830-10AE59AD7954}"/>
              </a:ext>
            </a:extLst>
          </p:cNvPr>
          <p:cNvSpPr>
            <a:spLocks noGrp="1"/>
          </p:cNvSpPr>
          <p:nvPr>
            <p:ph type="title"/>
          </p:nvPr>
        </p:nvSpPr>
        <p:spPr/>
        <p:txBody>
          <a:bodyPr/>
          <a:lstStyle/>
          <a:p>
            <a:r>
              <a:rPr lang="en-US" dirty="0"/>
              <a:t>Plan of works</a:t>
            </a:r>
          </a:p>
        </p:txBody>
      </p:sp>
      <p:pic>
        <p:nvPicPr>
          <p:cNvPr id="4" name="Content Placeholder 3">
            <a:extLst>
              <a:ext uri="{FF2B5EF4-FFF2-40B4-BE49-F238E27FC236}">
                <a16:creationId xmlns:a16="http://schemas.microsoft.com/office/drawing/2014/main" id="{D839968F-339C-4819-A639-515AC4E3BA7B}"/>
              </a:ext>
            </a:extLst>
          </p:cNvPr>
          <p:cNvPicPr>
            <a:picLocks noGrp="1"/>
          </p:cNvPicPr>
          <p:nvPr>
            <p:ph idx="1"/>
          </p:nvPr>
        </p:nvPicPr>
        <p:blipFill>
          <a:blip r:embed="rId2"/>
          <a:stretch>
            <a:fillRect/>
          </a:stretch>
        </p:blipFill>
        <p:spPr>
          <a:xfrm>
            <a:off x="1240971" y="1968759"/>
            <a:ext cx="9442580" cy="4086808"/>
          </a:xfrm>
          <a:prstGeom prst="rect">
            <a:avLst/>
          </a:prstGeom>
        </p:spPr>
      </p:pic>
    </p:spTree>
    <p:extLst>
      <p:ext uri="{BB962C8B-B14F-4D97-AF65-F5344CB8AC3E}">
        <p14:creationId xmlns:p14="http://schemas.microsoft.com/office/powerpoint/2010/main" val="2594407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8F8D-84AC-4A9E-BF24-B6A50A202E04}"/>
              </a:ext>
            </a:extLst>
          </p:cNvPr>
          <p:cNvSpPr>
            <a:spLocks noGrp="1"/>
          </p:cNvSpPr>
          <p:nvPr>
            <p:ph type="title"/>
          </p:nvPr>
        </p:nvSpPr>
        <p:spPr/>
        <p:txBody>
          <a:bodyPr/>
          <a:lstStyle/>
          <a:p>
            <a:r>
              <a:rPr lang="en-US" dirty="0"/>
              <a:t>Time Frame</a:t>
            </a:r>
          </a:p>
        </p:txBody>
      </p:sp>
      <p:pic>
        <p:nvPicPr>
          <p:cNvPr id="8" name="Content Placeholder 7">
            <a:extLst>
              <a:ext uri="{FF2B5EF4-FFF2-40B4-BE49-F238E27FC236}">
                <a16:creationId xmlns:a16="http://schemas.microsoft.com/office/drawing/2014/main" id="{50131DF9-3890-4D1D-8C74-2FB86A6EB67D}"/>
              </a:ext>
            </a:extLst>
          </p:cNvPr>
          <p:cNvPicPr>
            <a:picLocks noGrp="1" noChangeAspect="1"/>
          </p:cNvPicPr>
          <p:nvPr>
            <p:ph idx="1"/>
          </p:nvPr>
        </p:nvPicPr>
        <p:blipFill>
          <a:blip r:embed="rId2"/>
          <a:stretch>
            <a:fillRect/>
          </a:stretch>
        </p:blipFill>
        <p:spPr>
          <a:xfrm>
            <a:off x="975323" y="2360645"/>
            <a:ext cx="9602779" cy="3228392"/>
          </a:xfrm>
          <a:prstGeom prst="rect">
            <a:avLst/>
          </a:prstGeom>
        </p:spPr>
      </p:pic>
    </p:spTree>
    <p:extLst>
      <p:ext uri="{BB962C8B-B14F-4D97-AF65-F5344CB8AC3E}">
        <p14:creationId xmlns:p14="http://schemas.microsoft.com/office/powerpoint/2010/main" val="203597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F103-0376-414E-BE0E-98F8AF9B7159}"/>
              </a:ext>
            </a:extLst>
          </p:cNvPr>
          <p:cNvSpPr>
            <a:spLocks noGrp="1"/>
          </p:cNvSpPr>
          <p:nvPr>
            <p:ph type="title"/>
          </p:nvPr>
        </p:nvSpPr>
        <p:spPr>
          <a:xfrm>
            <a:off x="685801" y="609600"/>
            <a:ext cx="10131425" cy="715347"/>
          </a:xfrm>
        </p:spPr>
        <p:txBody>
          <a:bodyPr/>
          <a:lstStyle/>
          <a:p>
            <a:r>
              <a:rPr lang="en-US" dirty="0"/>
              <a:t>Gantt Chart</a:t>
            </a:r>
          </a:p>
        </p:txBody>
      </p:sp>
      <p:pic>
        <p:nvPicPr>
          <p:cNvPr id="5" name="Content Placeholder 4">
            <a:extLst>
              <a:ext uri="{FF2B5EF4-FFF2-40B4-BE49-F238E27FC236}">
                <a16:creationId xmlns:a16="http://schemas.microsoft.com/office/drawing/2014/main" id="{A4895FDE-5BEE-4091-806F-C651C26C05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630083"/>
            <a:ext cx="10744808" cy="4266864"/>
          </a:xfrm>
        </p:spPr>
      </p:pic>
    </p:spTree>
    <p:extLst>
      <p:ext uri="{BB962C8B-B14F-4D97-AF65-F5344CB8AC3E}">
        <p14:creationId xmlns:p14="http://schemas.microsoft.com/office/powerpoint/2010/main" val="200620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6F93-EBCB-44EB-8C01-A0CB81734495}"/>
              </a:ext>
            </a:extLst>
          </p:cNvPr>
          <p:cNvSpPr>
            <a:spLocks noGrp="1"/>
          </p:cNvSpPr>
          <p:nvPr>
            <p:ph type="title"/>
          </p:nvPr>
        </p:nvSpPr>
        <p:spPr/>
        <p:txBody>
          <a:bodyPr/>
          <a:lstStyle/>
          <a:p>
            <a:r>
              <a:rPr lang="en-US" b="1" dirty="0"/>
              <a:t>Specifications of the product</a:t>
            </a:r>
            <a:endParaRPr lang="en-US" dirty="0"/>
          </a:p>
        </p:txBody>
      </p:sp>
      <p:sp>
        <p:nvSpPr>
          <p:cNvPr id="3" name="Content Placeholder 2">
            <a:extLst>
              <a:ext uri="{FF2B5EF4-FFF2-40B4-BE49-F238E27FC236}">
                <a16:creationId xmlns:a16="http://schemas.microsoft.com/office/drawing/2014/main" id="{70983E6F-CCA8-49FB-ACF8-5CD24CD69CFF}"/>
              </a:ext>
            </a:extLst>
          </p:cNvPr>
          <p:cNvSpPr>
            <a:spLocks noGrp="1"/>
          </p:cNvSpPr>
          <p:nvPr>
            <p:ph idx="1"/>
          </p:nvPr>
        </p:nvSpPr>
        <p:spPr/>
        <p:txBody>
          <a:bodyPr/>
          <a:lstStyle/>
          <a:p>
            <a:pPr lvl="0"/>
            <a:endParaRPr lang="en-US" sz="2800" dirty="0"/>
          </a:p>
          <a:p>
            <a:endParaRPr lang="en-US" dirty="0"/>
          </a:p>
        </p:txBody>
      </p:sp>
      <p:graphicFrame>
        <p:nvGraphicFramePr>
          <p:cNvPr id="4" name="Table 3">
            <a:extLst>
              <a:ext uri="{FF2B5EF4-FFF2-40B4-BE49-F238E27FC236}">
                <a16:creationId xmlns:a16="http://schemas.microsoft.com/office/drawing/2014/main" id="{09D7780B-7BE0-4712-B2ED-C42388ED650B}"/>
              </a:ext>
            </a:extLst>
          </p:cNvPr>
          <p:cNvGraphicFramePr>
            <a:graphicFrameLocks noGrp="1"/>
          </p:cNvGraphicFramePr>
          <p:nvPr>
            <p:extLst>
              <p:ext uri="{D42A27DB-BD31-4B8C-83A1-F6EECF244321}">
                <p14:modId xmlns:p14="http://schemas.microsoft.com/office/powerpoint/2010/main" val="1986995642"/>
              </p:ext>
            </p:extLst>
          </p:nvPr>
        </p:nvGraphicFramePr>
        <p:xfrm>
          <a:off x="1374774" y="1959429"/>
          <a:ext cx="8990500" cy="2764065"/>
        </p:xfrm>
        <a:graphic>
          <a:graphicData uri="http://schemas.openxmlformats.org/drawingml/2006/table">
            <a:tbl>
              <a:tblPr firstRow="1" bandRow="1">
                <a:tableStyleId>{5C22544A-7EE6-4342-B048-85BDC9FD1C3A}</a:tableStyleId>
              </a:tblPr>
              <a:tblGrid>
                <a:gridCol w="4495250">
                  <a:extLst>
                    <a:ext uri="{9D8B030D-6E8A-4147-A177-3AD203B41FA5}">
                      <a16:colId xmlns:a16="http://schemas.microsoft.com/office/drawing/2014/main" val="53825677"/>
                    </a:ext>
                  </a:extLst>
                </a:gridCol>
                <a:gridCol w="4495250">
                  <a:extLst>
                    <a:ext uri="{9D8B030D-6E8A-4147-A177-3AD203B41FA5}">
                      <a16:colId xmlns:a16="http://schemas.microsoft.com/office/drawing/2014/main" val="1559614292"/>
                    </a:ext>
                  </a:extLst>
                </a:gridCol>
              </a:tblGrid>
              <a:tr h="552813">
                <a:tc>
                  <a:txBody>
                    <a:bodyPr/>
                    <a:lstStyle/>
                    <a:p>
                      <a:r>
                        <a:rPr lang="en-US" dirty="0"/>
                        <a:t>Product name</a:t>
                      </a:r>
                    </a:p>
                  </a:txBody>
                  <a:tcPr/>
                </a:tc>
                <a:tc>
                  <a:txBody>
                    <a:bodyPr/>
                    <a:lstStyle/>
                    <a:p>
                      <a:r>
                        <a:rPr lang="en-US" dirty="0"/>
                        <a:t>Prices</a:t>
                      </a:r>
                    </a:p>
                  </a:txBody>
                  <a:tcPr/>
                </a:tc>
                <a:extLst>
                  <a:ext uri="{0D108BD9-81ED-4DB2-BD59-A6C34878D82A}">
                    <a16:rowId xmlns:a16="http://schemas.microsoft.com/office/drawing/2014/main" val="2478056233"/>
                  </a:ext>
                </a:extLst>
              </a:tr>
              <a:tr h="552813">
                <a:tc>
                  <a:txBody>
                    <a:bodyPr/>
                    <a:lstStyle/>
                    <a:p>
                      <a:r>
                        <a:rPr lang="en-US" dirty="0"/>
                        <a:t>HD webcam</a:t>
                      </a:r>
                    </a:p>
                  </a:txBody>
                  <a:tcPr/>
                </a:tc>
                <a:tc>
                  <a:txBody>
                    <a:bodyPr/>
                    <a:lstStyle/>
                    <a:p>
                      <a:r>
                        <a:rPr lang="en-US" dirty="0"/>
                        <a:t>1000</a:t>
                      </a:r>
                    </a:p>
                  </a:txBody>
                  <a:tcPr/>
                </a:tc>
                <a:extLst>
                  <a:ext uri="{0D108BD9-81ED-4DB2-BD59-A6C34878D82A}">
                    <a16:rowId xmlns:a16="http://schemas.microsoft.com/office/drawing/2014/main" val="2056597580"/>
                  </a:ext>
                </a:extLst>
              </a:tr>
              <a:tr h="552813">
                <a:tc>
                  <a:txBody>
                    <a:bodyPr/>
                    <a:lstStyle/>
                    <a:p>
                      <a:r>
                        <a:rPr lang="en-US" dirty="0"/>
                        <a:t>Raspberry pi</a:t>
                      </a:r>
                    </a:p>
                  </a:txBody>
                  <a:tcPr/>
                </a:tc>
                <a:tc>
                  <a:txBody>
                    <a:bodyPr/>
                    <a:lstStyle/>
                    <a:p>
                      <a:r>
                        <a:rPr lang="en-US" dirty="0"/>
                        <a:t>4000</a:t>
                      </a:r>
                    </a:p>
                  </a:txBody>
                  <a:tcPr/>
                </a:tc>
                <a:extLst>
                  <a:ext uri="{0D108BD9-81ED-4DB2-BD59-A6C34878D82A}">
                    <a16:rowId xmlns:a16="http://schemas.microsoft.com/office/drawing/2014/main" val="3125012329"/>
                  </a:ext>
                </a:extLst>
              </a:tr>
              <a:tr h="552813">
                <a:tc>
                  <a:txBody>
                    <a:bodyPr/>
                    <a:lstStyle/>
                    <a:p>
                      <a:r>
                        <a:rPr lang="en-US" dirty="0"/>
                        <a:t>SD card</a:t>
                      </a:r>
                    </a:p>
                  </a:txBody>
                  <a:tcPr/>
                </a:tc>
                <a:tc>
                  <a:txBody>
                    <a:bodyPr/>
                    <a:lstStyle/>
                    <a:p>
                      <a:r>
                        <a:rPr lang="en-US" dirty="0"/>
                        <a:t>500</a:t>
                      </a:r>
                    </a:p>
                  </a:txBody>
                  <a:tcPr/>
                </a:tc>
                <a:extLst>
                  <a:ext uri="{0D108BD9-81ED-4DB2-BD59-A6C34878D82A}">
                    <a16:rowId xmlns:a16="http://schemas.microsoft.com/office/drawing/2014/main" val="248057571"/>
                  </a:ext>
                </a:extLst>
              </a:tr>
              <a:tr h="552813">
                <a:tc>
                  <a:txBody>
                    <a:bodyPr/>
                    <a:lstStyle/>
                    <a:p>
                      <a:r>
                        <a:rPr lang="en-US" dirty="0"/>
                        <a:t>Total</a:t>
                      </a:r>
                    </a:p>
                  </a:txBody>
                  <a:tcPr/>
                </a:tc>
                <a:tc>
                  <a:txBody>
                    <a:bodyPr/>
                    <a:lstStyle/>
                    <a:p>
                      <a:r>
                        <a:rPr lang="en-US"/>
                        <a:t>5500</a:t>
                      </a:r>
                      <a:endParaRPr lang="en-US" dirty="0"/>
                    </a:p>
                  </a:txBody>
                  <a:tcPr/>
                </a:tc>
                <a:extLst>
                  <a:ext uri="{0D108BD9-81ED-4DB2-BD59-A6C34878D82A}">
                    <a16:rowId xmlns:a16="http://schemas.microsoft.com/office/drawing/2014/main" val="1089097585"/>
                  </a:ext>
                </a:extLst>
              </a:tr>
            </a:tbl>
          </a:graphicData>
        </a:graphic>
      </p:graphicFrame>
    </p:spTree>
    <p:extLst>
      <p:ext uri="{BB962C8B-B14F-4D97-AF65-F5344CB8AC3E}">
        <p14:creationId xmlns:p14="http://schemas.microsoft.com/office/powerpoint/2010/main" val="1820255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A471-85D1-4AA3-8C58-38C9A221169A}"/>
              </a:ext>
            </a:extLst>
          </p:cNvPr>
          <p:cNvSpPr>
            <a:spLocks noGrp="1"/>
          </p:cNvSpPr>
          <p:nvPr>
            <p:ph type="title"/>
          </p:nvPr>
        </p:nvSpPr>
        <p:spPr/>
        <p:txBody>
          <a:bodyPr/>
          <a:lstStyle/>
          <a:p>
            <a:r>
              <a:rPr lang="en-US" dirty="0"/>
              <a:t>Software Used		</a:t>
            </a:r>
          </a:p>
        </p:txBody>
      </p:sp>
      <p:sp>
        <p:nvSpPr>
          <p:cNvPr id="3" name="Content Placeholder 2">
            <a:extLst>
              <a:ext uri="{FF2B5EF4-FFF2-40B4-BE49-F238E27FC236}">
                <a16:creationId xmlns:a16="http://schemas.microsoft.com/office/drawing/2014/main" id="{6040D9C7-86A0-4AE3-B1D5-7CCC143A5E2A}"/>
              </a:ext>
            </a:extLst>
          </p:cNvPr>
          <p:cNvSpPr>
            <a:spLocks noGrp="1"/>
          </p:cNvSpPr>
          <p:nvPr>
            <p:ph idx="1"/>
          </p:nvPr>
        </p:nvSpPr>
        <p:spPr/>
        <p:txBody>
          <a:bodyPr/>
          <a:lstStyle/>
          <a:p>
            <a:r>
              <a:rPr lang="en-US" sz="2800" dirty="0"/>
              <a:t>Program language: Python 3</a:t>
            </a:r>
          </a:p>
          <a:p>
            <a:r>
              <a:rPr lang="en-US" sz="2800" dirty="0"/>
              <a:t>Software: </a:t>
            </a:r>
          </a:p>
          <a:p>
            <a:r>
              <a:rPr lang="en-US" sz="2800" dirty="0"/>
              <a:t>1. </a:t>
            </a:r>
            <a:r>
              <a:rPr lang="en-US" sz="2800" dirty="0" err="1"/>
              <a:t>pycharm</a:t>
            </a:r>
            <a:r>
              <a:rPr lang="en-US" sz="2800" dirty="0"/>
              <a:t> </a:t>
            </a:r>
          </a:p>
          <a:p>
            <a:endParaRPr lang="en-US" dirty="0"/>
          </a:p>
        </p:txBody>
      </p:sp>
    </p:spTree>
    <p:extLst>
      <p:ext uri="{BB962C8B-B14F-4D97-AF65-F5344CB8AC3E}">
        <p14:creationId xmlns:p14="http://schemas.microsoft.com/office/powerpoint/2010/main" val="1823365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8A529-C71A-457F-870C-06978182F894}"/>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D8C51176-1B95-4652-A686-1E2E3CB1E5F4}"/>
              </a:ext>
            </a:extLst>
          </p:cNvPr>
          <p:cNvSpPr>
            <a:spLocks noGrp="1"/>
          </p:cNvSpPr>
          <p:nvPr>
            <p:ph idx="1"/>
          </p:nvPr>
        </p:nvSpPr>
        <p:spPr/>
        <p:txBody>
          <a:bodyPr>
            <a:normAutofit/>
          </a:bodyPr>
          <a:lstStyle/>
          <a:p>
            <a:r>
              <a:rPr lang="en-US" sz="2400" dirty="0"/>
              <a:t>The system stores the faces that are detected and automatically marks attendance.</a:t>
            </a:r>
          </a:p>
          <a:p>
            <a:r>
              <a:rPr lang="en-US" sz="2400" dirty="0"/>
              <a:t>Ease of use is manipulate and recognize the faces in real time using. Multiple face detection. Multipurpose software Can be used in different places.</a:t>
            </a:r>
          </a:p>
          <a:p>
            <a:endParaRPr lang="en-US" sz="2400" dirty="0"/>
          </a:p>
        </p:txBody>
      </p:sp>
    </p:spTree>
    <p:extLst>
      <p:ext uri="{BB962C8B-B14F-4D97-AF65-F5344CB8AC3E}">
        <p14:creationId xmlns:p14="http://schemas.microsoft.com/office/powerpoint/2010/main" val="35980612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139</TotalTime>
  <Words>548</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Nexa Bold</vt:lpstr>
      <vt:lpstr>Nexa Light</vt:lpstr>
      <vt:lpstr>Open Sans Condensed Light</vt:lpstr>
      <vt:lpstr>Celestial</vt:lpstr>
      <vt:lpstr>Human Face Recognition Attendance System</vt:lpstr>
      <vt:lpstr>IntroDuction</vt:lpstr>
      <vt:lpstr>What Is Face Detection?</vt:lpstr>
      <vt:lpstr>Plan of works</vt:lpstr>
      <vt:lpstr>Time Frame</vt:lpstr>
      <vt:lpstr>Gantt Chart</vt:lpstr>
      <vt:lpstr>Specifications of the product</vt:lpstr>
      <vt:lpstr>Software Used  </vt:lpstr>
      <vt:lpstr>Advantages</vt:lpstr>
      <vt:lpstr>DisAdvantages</vt:lpstr>
      <vt:lpstr>What Are Features?</vt:lpstr>
      <vt:lpstr>Result Analysis</vt:lpstr>
      <vt:lpstr>Why we don’t use Neural Network.</vt:lpstr>
      <vt:lpstr>Future works</vt:lpstr>
      <vt:lpstr>FRAS Interface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kmh mubin</cp:lastModifiedBy>
  <cp:revision>22</cp:revision>
  <dcterms:created xsi:type="dcterms:W3CDTF">2017-07-02T12:04:46Z</dcterms:created>
  <dcterms:modified xsi:type="dcterms:W3CDTF">2019-08-29T13:53:10Z</dcterms:modified>
</cp:coreProperties>
</file>