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66" r:id="rId10"/>
    <p:sldId id="270" r:id="rId11"/>
    <p:sldId id="271" r:id="rId12"/>
    <p:sldId id="272" r:id="rId13"/>
    <p:sldId id="273" r:id="rId14"/>
    <p:sldId id="274" r:id="rId15"/>
    <p:sldId id="261" r:id="rId16"/>
    <p:sldId id="262" r:id="rId17"/>
    <p:sldId id="265"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B46A-8939-4712-ABBE-58C04BB9B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D813C0-3BBB-4E03-A0E1-11BC007FA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767C4-9507-43CA-A0EA-C01BFBE181D1}"/>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5F27C2AE-B10E-4C29-B9FD-220A4D6E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8305-C257-4783-8F66-61BE7FAFC75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1234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0380-9787-4CA6-A0E6-5F2142FF0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8E76-000D-467F-953B-4FBBA2775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1253A-ED39-4797-813C-8E9F68203D80}"/>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142D5BF9-87D4-4E20-A0AB-71323950F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C3035-00ED-4692-8EAD-FB580D048ED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85894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98CC-C1A3-4CD1-9762-21551A0C8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17A28-06DD-4063-993C-E49B11C21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B55DE-73C4-4A17-B7E0-CE4A622FC676}"/>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3BE2C0C0-A50C-4531-AA39-E24BF4ADB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9506-E53C-44C1-A117-821630E60F6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8188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A3F-0995-4E4A-9007-97ADE3215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C3688-4DB4-4189-8744-CD536AC2D3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70826-610B-48E0-9934-9D2630248A14}"/>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9AA05D79-EFEB-4F24-B8E1-33DD4525C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34C73-E412-4FD3-A1C0-38F2041120C6}"/>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56972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562A-2105-4E98-8FD6-68720D1FA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8C1AE-F523-43A0-BF40-FDDF31B93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25D7-F892-4855-8C57-523AF37A5BD2}"/>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FB9C092A-5D46-4F34-B7EB-C5567BE6A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2C51A-23F2-4E5F-BC0F-A6706D81A205}"/>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00393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2693-6B24-4A81-BD8A-00B11909A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C592E-D5BB-403A-AD33-71F972D780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6C6BB-8B7C-41B1-8B66-F5213BEA41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EA28E5-79CF-41E3-BDE7-2988348D1606}"/>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6" name="Footer Placeholder 5">
            <a:extLst>
              <a:ext uri="{FF2B5EF4-FFF2-40B4-BE49-F238E27FC236}">
                <a16:creationId xmlns:a16="http://schemas.microsoft.com/office/drawing/2014/main" id="{2CF44C47-7947-4576-9649-6C14CE0BF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BD231-647F-4331-ADBE-0D84F9AE32CD}"/>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0870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4043-1CEF-491F-BE81-E8D482F888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F6F3B-1B8E-4684-8322-208E668E2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6B01D6-D775-4E3E-B4DE-BBF2A86A95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9558DE-6612-4560-B3C1-352A4C238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B6D63-4992-4077-A40F-0DF3A429A8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F9DF3-D43A-404B-B451-80694EEB2FF9}"/>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8" name="Footer Placeholder 7">
            <a:extLst>
              <a:ext uri="{FF2B5EF4-FFF2-40B4-BE49-F238E27FC236}">
                <a16:creationId xmlns:a16="http://schemas.microsoft.com/office/drawing/2014/main" id="{EF48F053-08F8-40C2-90C9-168AFF6367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E2F1E-D165-4426-BD9B-30934E3DF2C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824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22FE-1313-447F-A379-162343AA01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000F6-4C61-4F94-8975-7DF5019AB01A}"/>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4" name="Footer Placeholder 3">
            <a:extLst>
              <a:ext uri="{FF2B5EF4-FFF2-40B4-BE49-F238E27FC236}">
                <a16:creationId xmlns:a16="http://schemas.microsoft.com/office/drawing/2014/main" id="{BE099C9E-B103-4608-B3C8-75D861603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BFF951-5573-48C6-AD42-D626ABF1C08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28883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965A0-5805-4FF6-AFA1-6F2E6C594F6D}"/>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3" name="Footer Placeholder 2">
            <a:extLst>
              <a:ext uri="{FF2B5EF4-FFF2-40B4-BE49-F238E27FC236}">
                <a16:creationId xmlns:a16="http://schemas.microsoft.com/office/drawing/2014/main" id="{419012DA-3388-461F-8FB0-3EAB4FBE4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4F04E-AF5A-486F-B2BF-2C10E6ED448E}"/>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159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C94-AD81-4140-A72A-5A00D2469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01423-0FCA-4CEF-B1DA-A4DD33E2C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9E9726-89C6-425C-A4B7-46CBC6CEC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CF680-8B9F-494D-9D79-9DCFE38FFCD3}"/>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6" name="Footer Placeholder 5">
            <a:extLst>
              <a:ext uri="{FF2B5EF4-FFF2-40B4-BE49-F238E27FC236}">
                <a16:creationId xmlns:a16="http://schemas.microsoft.com/office/drawing/2014/main" id="{3DE44419-2D34-482C-B337-9B9CDC7F7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65591-36BE-4232-A399-19B497B6DCD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23550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D74-3F8B-4C03-8E89-E2A98923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5190-04B7-458D-8F74-1691FF3B6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9F2E5F-9E10-48D0-AC1C-77D48BEE5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AA7AE-13D8-46CE-A58C-95A6020E0EC8}"/>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6" name="Footer Placeholder 5">
            <a:extLst>
              <a:ext uri="{FF2B5EF4-FFF2-40B4-BE49-F238E27FC236}">
                <a16:creationId xmlns:a16="http://schemas.microsoft.com/office/drawing/2014/main" id="{EDDEAB9E-0B55-4413-8D64-8BA702927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546E2-5E23-4DA2-AB1F-21EE2A60567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684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D7087-C8AD-4A89-B701-5866175E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089C8-1A9A-4B72-AA71-2A36163CE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5DC46-93CD-4D78-9F9A-B846B1CC8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A578037C-B482-45E9-821E-B03F0A4FE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57624-EE6A-4DE8-B946-2E950FA43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372976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885860" y="844842"/>
            <a:ext cx="11123407" cy="3881534"/>
          </a:xfrm>
        </p:spPr>
        <p:txBody>
          <a:bodyPr>
            <a:normAutofit fontScale="90000"/>
          </a:bodyPr>
          <a:lstStyle/>
          <a:p>
            <a:br>
              <a:rPr lang="en-IN" dirty="0"/>
            </a:br>
            <a:br>
              <a:rPr lang="en-IN" dirty="0"/>
            </a:br>
            <a:br>
              <a:rPr lang="en-IN" dirty="0"/>
            </a:br>
            <a:br>
              <a:rPr lang="en-IN" dirty="0"/>
            </a:br>
            <a:br>
              <a:rPr lang="en-IN" dirty="0"/>
            </a:br>
            <a:r>
              <a:rPr lang="en-IN" b="1" dirty="0">
                <a:solidFill>
                  <a:srgbClr val="7030A0"/>
                </a:solidFill>
                <a:latin typeface="+mn-lt"/>
              </a:rPr>
              <a:t>CYBER GYAN VIRTUAL INTERNSHIP PROGRAM</a:t>
            </a:r>
            <a:br>
              <a:rPr lang="en-IN" b="1" dirty="0">
                <a:solidFill>
                  <a:srgbClr val="7030A0"/>
                </a:solidFill>
                <a:latin typeface="+mn-lt"/>
              </a:rPr>
            </a:br>
            <a:r>
              <a:rPr lang="en-IN" b="1" dirty="0">
                <a:solidFill>
                  <a:srgbClr val="FF0000"/>
                </a:solidFill>
                <a:latin typeface="+mn-lt"/>
              </a:rPr>
              <a:t>Centre for Development of Advanced Computing (CDAC), Noida</a:t>
            </a:r>
            <a:br>
              <a:rPr lang="en-IN" dirty="0"/>
            </a:br>
            <a:endParaRPr lang="en-IN"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a:xfrm>
            <a:off x="1524000" y="4357396"/>
            <a:ext cx="9144000" cy="1655762"/>
          </a:xfrm>
        </p:spPr>
        <p:txBody>
          <a:bodyPr/>
          <a:lstStyle/>
          <a:p>
            <a:r>
              <a:rPr lang="en-IN" sz="3200" b="1" u="sng" dirty="0">
                <a:solidFill>
                  <a:schemeClr val="accent1">
                    <a:lumMod val="75000"/>
                  </a:schemeClr>
                </a:solidFill>
              </a:rPr>
              <a:t>Submitted By:</a:t>
            </a:r>
            <a:endParaRPr lang="en-IN" sz="3200" b="1" dirty="0">
              <a:solidFill>
                <a:schemeClr val="accent1">
                  <a:lumMod val="75000"/>
                </a:schemeClr>
              </a:solidFill>
            </a:endParaRPr>
          </a:p>
          <a:p>
            <a:r>
              <a:rPr lang="en-IN" sz="2800" b="1" dirty="0">
                <a:solidFill>
                  <a:srgbClr val="00B050"/>
                </a:solidFill>
              </a:rPr>
              <a:t>VYSHNAV S</a:t>
            </a:r>
          </a:p>
          <a:p>
            <a:r>
              <a:rPr lang="en-IN" sz="2800" b="1" dirty="0">
                <a:solidFill>
                  <a:srgbClr val="00B050"/>
                </a:solidFill>
              </a:rPr>
              <a:t>Project Trainee, (May-June) 2024</a:t>
            </a:r>
          </a:p>
          <a:p>
            <a:endParaRPr lang="en-IN" dirty="0"/>
          </a:p>
        </p:txBody>
      </p:sp>
    </p:spTree>
    <p:extLst>
      <p:ext uri="{BB962C8B-B14F-4D97-AF65-F5344CB8AC3E}">
        <p14:creationId xmlns:p14="http://schemas.microsoft.com/office/powerpoint/2010/main" val="268495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8C988-0CA2-2699-049A-F7D97C316D81}"/>
              </a:ext>
            </a:extLst>
          </p:cNvPr>
          <p:cNvSpPr>
            <a:spLocks noGrp="1"/>
          </p:cNvSpPr>
          <p:nvPr>
            <p:ph idx="1"/>
          </p:nvPr>
        </p:nvSpPr>
        <p:spPr>
          <a:xfrm>
            <a:off x="838200" y="924127"/>
            <a:ext cx="10515600" cy="5252835"/>
          </a:xfrm>
        </p:spPr>
        <p:txBody>
          <a:bodyPr/>
          <a:lstStyle/>
          <a:p>
            <a:pPr marL="0" indent="0">
              <a:buNone/>
            </a:pPr>
            <a:r>
              <a:rPr lang="en-US" sz="3200" b="1" u="sng" dirty="0">
                <a:solidFill>
                  <a:schemeClr val="accent1"/>
                </a:solidFill>
                <a:effectLst>
                  <a:outerShdw blurRad="38100" dist="38100" dir="2700000" algn="tl">
                    <a:srgbClr val="000000">
                      <a:alpha val="43137"/>
                    </a:srgbClr>
                  </a:outerShdw>
                </a:effectLst>
              </a:rPr>
              <a:t>Demonstration of Remote File Inclusion (RFI) Attack</a:t>
            </a:r>
          </a:p>
          <a:p>
            <a:pPr marL="0" indent="0">
              <a:buNone/>
            </a:pPr>
            <a:endParaRPr lang="en-US" sz="3200" b="1" u="sng" dirty="0">
              <a:solidFill>
                <a:schemeClr val="accent1"/>
              </a:solidFill>
              <a:effectLst>
                <a:outerShdw blurRad="38100" dist="38100" dir="2700000" algn="tl">
                  <a:srgbClr val="000000">
                    <a:alpha val="43137"/>
                  </a:srgbClr>
                </a:outerShdw>
              </a:effectLst>
            </a:endParaRPr>
          </a:p>
          <a:p>
            <a:pPr marL="0" indent="0">
              <a:buNone/>
            </a:pPr>
            <a:r>
              <a:rPr lang="en-US" sz="3200" u="sng" dirty="0"/>
              <a:t>Steps and Screenshots of RFI Attack:</a:t>
            </a:r>
          </a:p>
          <a:p>
            <a:pPr marL="0" indent="0">
              <a:buNone/>
            </a:pPr>
            <a:r>
              <a:rPr lang="en-US" sz="2000" dirty="0"/>
              <a:t>1.OWASP Website for Testing RFI</a:t>
            </a:r>
          </a:p>
          <a:p>
            <a:pPr marL="0" indent="0">
              <a:buNone/>
            </a:pPr>
            <a:endParaRPr lang="en-US" sz="2000" dirty="0"/>
          </a:p>
        </p:txBody>
      </p:sp>
      <p:pic>
        <p:nvPicPr>
          <p:cNvPr id="4" name="Picture 3" descr="Screenshot 2024-07-23 150416">
            <a:extLst>
              <a:ext uri="{FF2B5EF4-FFF2-40B4-BE49-F238E27FC236}">
                <a16:creationId xmlns:a16="http://schemas.microsoft.com/office/drawing/2014/main" id="{E2E600E1-693A-D062-99C1-2F7D335980CB}"/>
              </a:ext>
            </a:extLst>
          </p:cNvPr>
          <p:cNvPicPr>
            <a:picLocks noChangeAspect="1"/>
          </p:cNvPicPr>
          <p:nvPr/>
        </p:nvPicPr>
        <p:blipFill>
          <a:blip r:embed="rId2"/>
          <a:srcRect t="-1501" b="47130"/>
          <a:stretch>
            <a:fillRect/>
          </a:stretch>
        </p:blipFill>
        <p:spPr>
          <a:xfrm>
            <a:off x="838200" y="3112798"/>
            <a:ext cx="9374579" cy="3425947"/>
          </a:xfrm>
          <a:prstGeom prst="rect">
            <a:avLst/>
          </a:prstGeom>
        </p:spPr>
      </p:pic>
    </p:spTree>
    <p:extLst>
      <p:ext uri="{BB962C8B-B14F-4D97-AF65-F5344CB8AC3E}">
        <p14:creationId xmlns:p14="http://schemas.microsoft.com/office/powerpoint/2010/main" val="350451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CEF57-7725-660F-6B9B-DEF47AA0CAEA}"/>
              </a:ext>
            </a:extLst>
          </p:cNvPr>
          <p:cNvSpPr>
            <a:spLocks noGrp="1"/>
          </p:cNvSpPr>
          <p:nvPr>
            <p:ph idx="1"/>
          </p:nvPr>
        </p:nvSpPr>
        <p:spPr>
          <a:xfrm>
            <a:off x="838200" y="875489"/>
            <a:ext cx="10515600" cy="5301474"/>
          </a:xfrm>
        </p:spPr>
        <p:txBody>
          <a:bodyPr>
            <a:normAutofit/>
          </a:bodyPr>
          <a:lstStyle/>
          <a:p>
            <a:pPr marL="0" indent="0">
              <a:buNone/>
            </a:pPr>
            <a:r>
              <a:rPr lang="en-US" sz="2000" dirty="0"/>
              <a:t>2.Hosting PHP Server for RFI</a:t>
            </a:r>
          </a:p>
          <a:p>
            <a:pPr marL="0" indent="0">
              <a:buNone/>
            </a:pPr>
            <a:endParaRPr lang="en-US" sz="2000" dirty="0"/>
          </a:p>
        </p:txBody>
      </p:sp>
      <p:pic>
        <p:nvPicPr>
          <p:cNvPr id="4" name="Picture 3" descr="Screenshot 2024-07-23 150604">
            <a:extLst>
              <a:ext uri="{FF2B5EF4-FFF2-40B4-BE49-F238E27FC236}">
                <a16:creationId xmlns:a16="http://schemas.microsoft.com/office/drawing/2014/main" id="{A6DBE71B-FF1C-D62A-B663-FA5A86A3063F}"/>
              </a:ext>
            </a:extLst>
          </p:cNvPr>
          <p:cNvPicPr>
            <a:picLocks noChangeAspect="1"/>
          </p:cNvPicPr>
          <p:nvPr/>
        </p:nvPicPr>
        <p:blipFill>
          <a:blip r:embed="rId2"/>
          <a:srcRect t="13808" b="38034"/>
          <a:stretch>
            <a:fillRect/>
          </a:stretch>
        </p:blipFill>
        <p:spPr>
          <a:xfrm>
            <a:off x="838201" y="1658515"/>
            <a:ext cx="10601528" cy="3915433"/>
          </a:xfrm>
          <a:prstGeom prst="rect">
            <a:avLst/>
          </a:prstGeom>
        </p:spPr>
      </p:pic>
    </p:spTree>
    <p:extLst>
      <p:ext uri="{BB962C8B-B14F-4D97-AF65-F5344CB8AC3E}">
        <p14:creationId xmlns:p14="http://schemas.microsoft.com/office/powerpoint/2010/main" val="321938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F4149-EB94-3B07-F1C6-B9AD385E8FA8}"/>
              </a:ext>
            </a:extLst>
          </p:cNvPr>
          <p:cNvSpPr>
            <a:spLocks noGrp="1"/>
          </p:cNvSpPr>
          <p:nvPr>
            <p:ph idx="1"/>
          </p:nvPr>
        </p:nvSpPr>
        <p:spPr>
          <a:xfrm>
            <a:off x="838200" y="933855"/>
            <a:ext cx="10515600" cy="5243108"/>
          </a:xfrm>
        </p:spPr>
        <p:txBody>
          <a:bodyPr>
            <a:normAutofit/>
          </a:bodyPr>
          <a:lstStyle/>
          <a:p>
            <a:pPr marL="0" indent="0">
              <a:buNone/>
            </a:pPr>
            <a:r>
              <a:rPr lang="en-US" sz="2000" dirty="0"/>
              <a:t>3.Injecting Hosted PHP Web to Testing Website</a:t>
            </a:r>
          </a:p>
          <a:p>
            <a:pPr marL="0" indent="0">
              <a:buNone/>
            </a:pPr>
            <a:endParaRPr lang="en-US" sz="2000" dirty="0"/>
          </a:p>
          <a:p>
            <a:pPr marL="0" indent="0">
              <a:buNone/>
            </a:pPr>
            <a:endParaRPr lang="en-US" sz="2000" dirty="0"/>
          </a:p>
        </p:txBody>
      </p:sp>
      <p:pic>
        <p:nvPicPr>
          <p:cNvPr id="4" name="Picture 3" descr="Screenshot 2024-07-23 150638">
            <a:extLst>
              <a:ext uri="{FF2B5EF4-FFF2-40B4-BE49-F238E27FC236}">
                <a16:creationId xmlns:a16="http://schemas.microsoft.com/office/drawing/2014/main" id="{2318BAFE-4D3E-1591-A743-8D43D3AE3FE4}"/>
              </a:ext>
            </a:extLst>
          </p:cNvPr>
          <p:cNvPicPr>
            <a:picLocks noChangeAspect="1"/>
          </p:cNvPicPr>
          <p:nvPr/>
        </p:nvPicPr>
        <p:blipFill>
          <a:blip r:embed="rId2"/>
          <a:srcRect t="8124" b="34658"/>
          <a:stretch>
            <a:fillRect/>
          </a:stretch>
        </p:blipFill>
        <p:spPr>
          <a:xfrm>
            <a:off x="1047619" y="1541764"/>
            <a:ext cx="10096761" cy="4027290"/>
          </a:xfrm>
          <a:prstGeom prst="rect">
            <a:avLst/>
          </a:prstGeom>
        </p:spPr>
      </p:pic>
    </p:spTree>
    <p:extLst>
      <p:ext uri="{BB962C8B-B14F-4D97-AF65-F5344CB8AC3E}">
        <p14:creationId xmlns:p14="http://schemas.microsoft.com/office/powerpoint/2010/main" val="147418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7-23 150723">
            <a:extLst>
              <a:ext uri="{FF2B5EF4-FFF2-40B4-BE49-F238E27FC236}">
                <a16:creationId xmlns:a16="http://schemas.microsoft.com/office/drawing/2014/main" id="{E1CB73E2-FF2D-A829-EC3F-2F9DE0132A95}"/>
              </a:ext>
            </a:extLst>
          </p:cNvPr>
          <p:cNvPicPr>
            <a:picLocks noGrp="1" noChangeAspect="1"/>
          </p:cNvPicPr>
          <p:nvPr>
            <p:ph idx="1"/>
          </p:nvPr>
        </p:nvPicPr>
        <p:blipFill>
          <a:blip r:embed="rId2"/>
          <a:srcRect t="8968" b="37500"/>
          <a:stretch>
            <a:fillRect/>
          </a:stretch>
        </p:blipFill>
        <p:spPr>
          <a:xfrm>
            <a:off x="710003" y="1261781"/>
            <a:ext cx="10771993" cy="4126150"/>
          </a:xfrm>
          <a:prstGeom prst="rect">
            <a:avLst/>
          </a:prstGeom>
        </p:spPr>
      </p:pic>
    </p:spTree>
    <p:extLst>
      <p:ext uri="{BB962C8B-B14F-4D97-AF65-F5344CB8AC3E}">
        <p14:creationId xmlns:p14="http://schemas.microsoft.com/office/powerpoint/2010/main" val="185140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7-23 150742">
            <a:extLst>
              <a:ext uri="{FF2B5EF4-FFF2-40B4-BE49-F238E27FC236}">
                <a16:creationId xmlns:a16="http://schemas.microsoft.com/office/drawing/2014/main" id="{283F3073-685F-8485-AD66-899EA71E7825}"/>
              </a:ext>
            </a:extLst>
          </p:cNvPr>
          <p:cNvPicPr>
            <a:picLocks noGrp="1" noChangeAspect="1"/>
          </p:cNvPicPr>
          <p:nvPr>
            <p:ph idx="1"/>
          </p:nvPr>
        </p:nvPicPr>
        <p:blipFill>
          <a:blip r:embed="rId2"/>
          <a:srcRect t="7374" b="35371"/>
          <a:stretch>
            <a:fillRect/>
          </a:stretch>
        </p:blipFill>
        <p:spPr>
          <a:xfrm>
            <a:off x="1401791" y="1293780"/>
            <a:ext cx="10224047" cy="4117196"/>
          </a:xfrm>
          <a:prstGeom prst="rect">
            <a:avLst/>
          </a:prstGeom>
        </p:spPr>
      </p:pic>
    </p:spTree>
    <p:extLst>
      <p:ext uri="{BB962C8B-B14F-4D97-AF65-F5344CB8AC3E}">
        <p14:creationId xmlns:p14="http://schemas.microsoft.com/office/powerpoint/2010/main" val="293576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p:txBody>
          <a:bodyPr>
            <a:normAutofit/>
          </a:bodyPr>
          <a:lstStyle/>
          <a:p>
            <a:pPr algn="ctr"/>
            <a:r>
              <a:rPr lang="en-IN" b="1" dirty="0">
                <a:solidFill>
                  <a:schemeClr val="accent1">
                    <a:lumMod val="75000"/>
                  </a:schemeClr>
                </a:solidFill>
                <a:latin typeface="+mn-lt"/>
              </a:rPr>
              <a:t>REASONS BEHIND THE PROBLEM</a:t>
            </a: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sz="2600" b="1" dirty="0"/>
              <a:t>Inadequate Input Validation:</a:t>
            </a:r>
            <a:endParaRPr lang="en-US" sz="2600" dirty="0"/>
          </a:p>
          <a:p>
            <a:pPr lvl="1">
              <a:buFont typeface="Wingdings" panose="05000000000000000000" pitchFamily="2" charset="2"/>
              <a:buChar char="§"/>
            </a:pPr>
            <a:r>
              <a:rPr lang="en-US" sz="2600" dirty="0"/>
              <a:t>Lack of proper input validation allows attackers to manipulate file paths.</a:t>
            </a:r>
          </a:p>
          <a:p>
            <a:pPr>
              <a:buFont typeface="Wingdings" panose="05000000000000000000" pitchFamily="2" charset="2"/>
              <a:buChar char="q"/>
            </a:pPr>
            <a:r>
              <a:rPr lang="en-US" sz="2600" b="1" dirty="0"/>
              <a:t>Insecure Coding Practices:</a:t>
            </a:r>
            <a:endParaRPr lang="en-US" sz="2600" dirty="0"/>
          </a:p>
          <a:p>
            <a:pPr lvl="1">
              <a:buFont typeface="Wingdings" panose="05000000000000000000" pitchFamily="2" charset="2"/>
              <a:buChar char="§"/>
            </a:pPr>
            <a:r>
              <a:rPr lang="en-US" sz="2600" dirty="0"/>
              <a:t>Poor coding practices lead to vulnerabilities in file inclusion mechanisms.</a:t>
            </a:r>
          </a:p>
          <a:p>
            <a:pPr>
              <a:buFont typeface="Wingdings" panose="05000000000000000000" pitchFamily="2" charset="2"/>
              <a:buChar char="q"/>
            </a:pPr>
            <a:r>
              <a:rPr lang="en-US" sz="2600" b="1" dirty="0"/>
              <a:t>Misconfiguration of Web Servers:</a:t>
            </a:r>
            <a:endParaRPr lang="en-US" sz="2600" dirty="0"/>
          </a:p>
          <a:p>
            <a:pPr lvl="1">
              <a:buFont typeface="Wingdings" panose="05000000000000000000" pitchFamily="2" charset="2"/>
              <a:buChar char="§"/>
            </a:pPr>
            <a:r>
              <a:rPr lang="en-US" sz="2600" dirty="0"/>
              <a:t>Incorrect server settings can expose file inclusion vulnerabilities.</a:t>
            </a:r>
          </a:p>
          <a:p>
            <a:pPr>
              <a:buFont typeface="Wingdings" panose="05000000000000000000" pitchFamily="2" charset="2"/>
              <a:buChar char="q"/>
            </a:pPr>
            <a:r>
              <a:rPr lang="en-US" sz="2600" b="1" dirty="0"/>
              <a:t>Lack of Regular Security Assessments:</a:t>
            </a:r>
            <a:endParaRPr lang="en-US" sz="2600" dirty="0"/>
          </a:p>
          <a:p>
            <a:pPr lvl="1">
              <a:buFont typeface="Wingdings" panose="05000000000000000000" pitchFamily="2" charset="2"/>
              <a:buChar char="§"/>
            </a:pPr>
            <a:r>
              <a:rPr lang="en-US" sz="2600" dirty="0"/>
              <a:t>Without regular assessments, vulnerabilities remain undetected.</a:t>
            </a:r>
          </a:p>
          <a:p>
            <a:pPr>
              <a:buFont typeface="Wingdings" panose="05000000000000000000" pitchFamily="2" charset="2"/>
              <a:buChar char="q"/>
            </a:pPr>
            <a:r>
              <a:rPr lang="en-US" sz="2600" b="1" dirty="0"/>
              <a:t>Insufficient Awareness and Training:</a:t>
            </a:r>
            <a:endParaRPr lang="en-US" sz="2600" dirty="0"/>
          </a:p>
          <a:p>
            <a:pPr lvl="1">
              <a:buFont typeface="Wingdings" panose="05000000000000000000" pitchFamily="2" charset="2"/>
              <a:buChar char="§"/>
            </a:pPr>
            <a:r>
              <a:rPr lang="en-US" sz="2600" dirty="0"/>
              <a:t>Developers may not be aware of secure coding practices and common vulnerabilities.</a:t>
            </a:r>
          </a:p>
          <a:p>
            <a:endParaRPr lang="en-IN" dirty="0"/>
          </a:p>
        </p:txBody>
      </p:sp>
    </p:spTree>
    <p:extLst>
      <p:ext uri="{BB962C8B-B14F-4D97-AF65-F5344CB8AC3E}">
        <p14:creationId xmlns:p14="http://schemas.microsoft.com/office/powerpoint/2010/main" val="307459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p:txBody>
          <a:bodyPr/>
          <a:lstStyle/>
          <a:p>
            <a:pPr algn="ctr"/>
            <a:r>
              <a:rPr lang="en-IN" b="1" dirty="0">
                <a:solidFill>
                  <a:schemeClr val="accent1">
                    <a:lumMod val="75000"/>
                  </a:schemeClr>
                </a:solidFill>
                <a:latin typeface="+mn-lt"/>
              </a:rPr>
              <a:t>SOLUTIONS AND COUNTERMEASURES</a:t>
            </a: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a:xfrm>
            <a:off x="903514" y="1690687"/>
            <a:ext cx="10515600" cy="4598145"/>
          </a:xfrm>
        </p:spPr>
        <p:txBody>
          <a:bodyPr>
            <a:normAutofit fontScale="25000" lnSpcReduction="20000"/>
          </a:bodyPr>
          <a:lstStyle/>
          <a:p>
            <a:pPr>
              <a:buFont typeface="Wingdings" panose="05000000000000000000" pitchFamily="2" charset="2"/>
              <a:buChar char="q"/>
            </a:pPr>
            <a:r>
              <a:rPr lang="en-US" sz="9600" b="1" dirty="0"/>
              <a:t>Input Validation and Sanitization:</a:t>
            </a:r>
            <a:endParaRPr lang="en-US" sz="9600" dirty="0"/>
          </a:p>
          <a:p>
            <a:pPr lvl="1">
              <a:buFont typeface="Wingdings" panose="05000000000000000000" pitchFamily="2" charset="2"/>
              <a:buChar char="§"/>
            </a:pPr>
            <a:r>
              <a:rPr lang="en-US" sz="9600" dirty="0"/>
              <a:t>Implement strict input validation and sanitization techniques.</a:t>
            </a:r>
          </a:p>
          <a:p>
            <a:pPr lvl="1">
              <a:buFont typeface="Wingdings" panose="05000000000000000000" pitchFamily="2" charset="2"/>
              <a:buChar char="§"/>
            </a:pPr>
            <a:r>
              <a:rPr lang="en-US" sz="9600" dirty="0"/>
              <a:t>Use whitelisting approaches to allow only known good inputs.</a:t>
            </a:r>
          </a:p>
          <a:p>
            <a:pPr>
              <a:buFont typeface="Wingdings" panose="05000000000000000000" pitchFamily="2" charset="2"/>
              <a:buChar char="q"/>
            </a:pPr>
            <a:r>
              <a:rPr lang="en-US" sz="9600" b="1" dirty="0"/>
              <a:t>Secure Coding Practices:</a:t>
            </a:r>
            <a:endParaRPr lang="en-US" sz="9600" dirty="0"/>
          </a:p>
          <a:p>
            <a:pPr lvl="1">
              <a:buFont typeface="Wingdings" panose="05000000000000000000" pitchFamily="2" charset="2"/>
              <a:buChar char="§"/>
            </a:pPr>
            <a:r>
              <a:rPr lang="en-US" sz="9600" dirty="0"/>
              <a:t>Follow secure coding guidelines from sources like OWASP.</a:t>
            </a:r>
          </a:p>
          <a:p>
            <a:pPr lvl="1">
              <a:buFont typeface="Wingdings" panose="05000000000000000000" pitchFamily="2" charset="2"/>
              <a:buChar char="§"/>
            </a:pPr>
            <a:r>
              <a:rPr lang="en-US" sz="9600" dirty="0"/>
              <a:t>Train developers regularly on secure coding practices.</a:t>
            </a:r>
          </a:p>
          <a:p>
            <a:pPr>
              <a:buFont typeface="Wingdings" panose="05000000000000000000" pitchFamily="2" charset="2"/>
              <a:buChar char="q"/>
            </a:pPr>
            <a:r>
              <a:rPr lang="en-US" sz="9600" b="1" dirty="0"/>
              <a:t>Web Application Firewall (WAF):</a:t>
            </a:r>
            <a:endParaRPr lang="en-US" sz="9600" dirty="0"/>
          </a:p>
          <a:p>
            <a:pPr lvl="1">
              <a:buFont typeface="Wingdings" panose="05000000000000000000" pitchFamily="2" charset="2"/>
              <a:buChar char="§"/>
            </a:pPr>
            <a:r>
              <a:rPr lang="en-US" sz="9600" dirty="0"/>
              <a:t>Deploy a WAF to provide an additional layer of defense.</a:t>
            </a:r>
          </a:p>
          <a:p>
            <a:pPr lvl="1">
              <a:buFont typeface="Wingdings" panose="05000000000000000000" pitchFamily="2" charset="2"/>
              <a:buChar char="§"/>
            </a:pPr>
            <a:r>
              <a:rPr lang="en-US" sz="9600" dirty="0"/>
              <a:t>Regularly update and configure WAF rules to adapt to new attack techniques.</a:t>
            </a:r>
          </a:p>
          <a:p>
            <a:pPr>
              <a:buFont typeface="Wingdings" panose="05000000000000000000" pitchFamily="2" charset="2"/>
              <a:buChar char="q"/>
            </a:pPr>
            <a:r>
              <a:rPr lang="en-US" sz="9600" b="1" dirty="0"/>
              <a:t>Least Privilege Principle:</a:t>
            </a:r>
            <a:endParaRPr lang="en-US" sz="9600" dirty="0"/>
          </a:p>
          <a:p>
            <a:pPr lvl="1">
              <a:buFont typeface="Wingdings" panose="05000000000000000000" pitchFamily="2" charset="2"/>
              <a:buChar char="§"/>
            </a:pPr>
            <a:r>
              <a:rPr lang="en-US" sz="9600" dirty="0"/>
              <a:t>Restrict access rights for users, processes, and systems to the minimum necessary.</a:t>
            </a:r>
          </a:p>
          <a:p>
            <a:pPr lvl="1">
              <a:buFont typeface="Wingdings" panose="05000000000000000000" pitchFamily="2" charset="2"/>
              <a:buChar char="§"/>
            </a:pPr>
            <a:r>
              <a:rPr lang="en-US" sz="9600" dirty="0"/>
              <a:t>Limit web server and application permissions to reduce the risk of unauthorized access.</a:t>
            </a:r>
          </a:p>
          <a:p>
            <a:endParaRPr lang="en-IN" dirty="0"/>
          </a:p>
        </p:txBody>
      </p:sp>
    </p:spTree>
    <p:extLst>
      <p:ext uri="{BB962C8B-B14F-4D97-AF65-F5344CB8AC3E}">
        <p14:creationId xmlns:p14="http://schemas.microsoft.com/office/powerpoint/2010/main" val="271675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1FFA-3AEC-29E3-BA05-055B95731B92}"/>
              </a:ext>
            </a:extLst>
          </p:cNvPr>
          <p:cNvSpPr>
            <a:spLocks noGrp="1"/>
          </p:cNvSpPr>
          <p:nvPr>
            <p:ph type="title"/>
          </p:nvPr>
        </p:nvSpPr>
        <p:spPr/>
        <p:txBody>
          <a:bodyPr/>
          <a:lstStyle/>
          <a:p>
            <a:r>
              <a:rPr lang="en-IN" b="1" dirty="0">
                <a:solidFill>
                  <a:schemeClr val="accent1">
                    <a:lumMod val="75000"/>
                  </a:schemeClr>
                </a:solidFill>
                <a:latin typeface="+mn-lt"/>
              </a:rPr>
              <a:t>SOLUTIONS AND COUNTERMEASURES</a:t>
            </a:r>
            <a:endParaRPr lang="en-US" dirty="0"/>
          </a:p>
        </p:txBody>
      </p:sp>
      <p:sp>
        <p:nvSpPr>
          <p:cNvPr id="4" name="Rectangle 1">
            <a:extLst>
              <a:ext uri="{FF2B5EF4-FFF2-40B4-BE49-F238E27FC236}">
                <a16:creationId xmlns:a16="http://schemas.microsoft.com/office/drawing/2014/main" id="{88783ADB-E78C-0408-22F8-BCFDF43C8839}"/>
              </a:ext>
            </a:extLst>
          </p:cNvPr>
          <p:cNvSpPr>
            <a:spLocks noGrp="1" noChangeArrowheads="1"/>
          </p:cNvSpPr>
          <p:nvPr>
            <p:ph idx="1"/>
          </p:nvPr>
        </p:nvSpPr>
        <p:spPr bwMode="auto">
          <a:xfrm>
            <a:off x="838200" y="1868877"/>
            <a:ext cx="100415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Logging and Monitoring: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comprehensive logging and monitoring mechanisms.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Regularly review and analyze logs to detect suspicious activities.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Patch Management: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Keep software components up-to-date with the latest security patches.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Apply security patches promptly to address known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2598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p:txBody>
          <a:bodyPr>
            <a:normAutofit/>
          </a:bodyPr>
          <a:lstStyle/>
          <a:p>
            <a:pPr algn="ctr"/>
            <a:r>
              <a:rPr lang="en-IN" b="1" dirty="0">
                <a:solidFill>
                  <a:schemeClr val="accent1">
                    <a:lumMod val="75000"/>
                  </a:schemeClr>
                </a:solidFill>
                <a:latin typeface="+mn-lt"/>
              </a:rPr>
              <a:t>CONCLUSION AND RECOMMENDATIONS</a:t>
            </a:r>
          </a:p>
        </p:txBody>
      </p:sp>
      <p:sp>
        <p:nvSpPr>
          <p:cNvPr id="4" name="Rectangle 1">
            <a:extLst>
              <a:ext uri="{FF2B5EF4-FFF2-40B4-BE49-F238E27FC236}">
                <a16:creationId xmlns:a16="http://schemas.microsoft.com/office/drawing/2014/main" id="{30816D5E-2F5B-28CD-792F-64DBF4347443}"/>
              </a:ext>
            </a:extLst>
          </p:cNvPr>
          <p:cNvSpPr>
            <a:spLocks noGrp="1" noChangeArrowheads="1"/>
          </p:cNvSpPr>
          <p:nvPr>
            <p:ph idx="1"/>
          </p:nvPr>
        </p:nvSpPr>
        <p:spPr bwMode="auto">
          <a:xfrm>
            <a:off x="1287624" y="1261170"/>
            <a:ext cx="1017347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Conclusion: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project explored file inclusion attacks, demonstrated their impact, and implemented effective defenses.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By understanding these attacks and applying robust defense strategies, web application security can be significantly enhanced.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Recommendations: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Conduct regular security assessments.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strict input validation and sanitization.</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Follow secure coding practices and train developers.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Deploy and regularly update a WAF.</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Apply the principle of least privilege.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comprehensive logging and monitoring.</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Maintain an up-to-date patch management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43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838200" y="882127"/>
            <a:ext cx="10515600" cy="5294836"/>
          </a:xfrm>
        </p:spPr>
        <p:txBody>
          <a:bodyPr>
            <a:normAutofit/>
          </a:bodyPr>
          <a:lstStyle/>
          <a:p>
            <a:pPr marL="0" indent="0" algn="ctr">
              <a:buNone/>
            </a:pPr>
            <a:endParaRPr lang="en-IN" sz="6000" b="1" dirty="0">
              <a:solidFill>
                <a:srgbClr val="FF0000"/>
              </a:solidFill>
              <a:effectLst>
                <a:outerShdw blurRad="38100" dist="38100" dir="2700000" algn="tl">
                  <a:srgbClr val="000000">
                    <a:alpha val="43137"/>
                  </a:srgbClr>
                </a:outerShdw>
              </a:effectLst>
            </a:endParaRPr>
          </a:p>
          <a:p>
            <a:pPr marL="0" indent="0" algn="ctr">
              <a:buNone/>
            </a:pPr>
            <a:r>
              <a:rPr lang="en-IN" sz="7200" b="1" dirty="0">
                <a:solidFill>
                  <a:srgbClr val="FF0000"/>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88052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838200" y="570155"/>
            <a:ext cx="10515600" cy="5606808"/>
          </a:xfrm>
        </p:spPr>
        <p:txBody>
          <a:bodyPr>
            <a:normAutofit/>
          </a:bodyPr>
          <a:lstStyle/>
          <a:p>
            <a:pPr marL="0" indent="0" algn="ctr">
              <a:buNone/>
            </a:pPr>
            <a:endParaRPr lang="en-IN" sz="4800" dirty="0"/>
          </a:p>
        </p:txBody>
      </p:sp>
      <p:sp>
        <p:nvSpPr>
          <p:cNvPr id="2" name="TextBox 1">
            <a:extLst>
              <a:ext uri="{FF2B5EF4-FFF2-40B4-BE49-F238E27FC236}">
                <a16:creationId xmlns:a16="http://schemas.microsoft.com/office/drawing/2014/main" id="{8CD5E483-257F-ACB7-3F9E-009B2BF1ECA2}"/>
              </a:ext>
            </a:extLst>
          </p:cNvPr>
          <p:cNvSpPr txBox="1"/>
          <p:nvPr/>
        </p:nvSpPr>
        <p:spPr>
          <a:xfrm>
            <a:off x="3079102" y="1149600"/>
            <a:ext cx="6531759" cy="4299575"/>
          </a:xfrm>
          <a:prstGeom prst="rect">
            <a:avLst/>
          </a:prstGeom>
          <a:noFill/>
        </p:spPr>
        <p:txBody>
          <a:bodyPr wrap="square" rtlCol="0">
            <a:spAutoFit/>
          </a:bodyPr>
          <a:lstStyle/>
          <a:p>
            <a:pPr marL="0" marR="0" algn="ctr">
              <a:lnSpc>
                <a:spcPct val="107000"/>
              </a:lnSpc>
              <a:spcBef>
                <a:spcPts val="0"/>
              </a:spcBef>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FILE INCLUSION ATTACKS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4400" dirty="0">
                <a:effectLst/>
                <a:latin typeface="Cambria" panose="02040503050406030204" pitchFamily="18" charset="0"/>
                <a:ea typeface="Calibri" panose="020F0502020204030204" pitchFamily="34" charset="0"/>
                <a:cs typeface="Times New Roman" panose="02020603050405020304" pitchFamily="18" charset="0"/>
              </a:rPr>
              <a:t>Exploiting Vulnerabilities and Implementing </a:t>
            </a:r>
            <a:r>
              <a:rPr lang="en-IN" sz="4400" dirty="0" err="1">
                <a:effectLst/>
                <a:latin typeface="Cambria" panose="02040503050406030204" pitchFamily="18" charset="0"/>
                <a:ea typeface="Calibri" panose="020F0502020204030204" pitchFamily="34" charset="0"/>
                <a:cs typeface="Times New Roman" panose="02020603050405020304" pitchFamily="18" charset="0"/>
              </a:rPr>
              <a:t>Defenses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(Web Application Security)</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PROBLEM STATEMENT</a:t>
            </a:r>
          </a:p>
        </p:txBody>
      </p:sp>
      <p:sp>
        <p:nvSpPr>
          <p:cNvPr id="4" name="Rectangle 1">
            <a:extLst>
              <a:ext uri="{FF2B5EF4-FFF2-40B4-BE49-F238E27FC236}">
                <a16:creationId xmlns:a16="http://schemas.microsoft.com/office/drawing/2014/main" id="{CDDF3240-4913-B94E-F454-53DF09B5CCFA}"/>
              </a:ext>
            </a:extLst>
          </p:cNvPr>
          <p:cNvSpPr>
            <a:spLocks noGrp="1" noChangeArrowheads="1"/>
          </p:cNvSpPr>
          <p:nvPr>
            <p:ph idx="1"/>
          </p:nvPr>
        </p:nvSpPr>
        <p:spPr bwMode="auto">
          <a:xfrm>
            <a:off x="1070315" y="2324046"/>
            <a:ext cx="1028348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rPr>
              <a:t>File inclusion vulnerabilities pose significant threats to web applications.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rPr>
              <a:t>Attackers can manipulate file inclusion mechanisms like Local File Inclusion (LFI) and</a:t>
            </a:r>
            <a:r>
              <a:rPr lang="en-US" altLang="en-US" sz="2400" dirty="0"/>
              <a:t> </a:t>
            </a:r>
            <a:r>
              <a:rPr kumimoji="0" lang="en-US" altLang="en-US" sz="2400" b="0" i="0" u="none" strike="noStrike" cap="none" normalizeH="0" baseline="0" dirty="0">
                <a:ln>
                  <a:noFill/>
                </a:ln>
                <a:solidFill>
                  <a:schemeClr val="tx1"/>
                </a:solidFill>
                <a:effectLst/>
              </a:rPr>
              <a:t>Remote File Inclusion (RFI) to execute unauthorized code or access sensitive information.</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rPr>
              <a:t>Despite advancements in web security, these vulnerabilities persist due to inadequate input validation and insecure coding practices</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989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TECHNOLOGY/TOOLS TO BE USED</a:t>
            </a:r>
          </a:p>
        </p:txBody>
      </p:sp>
      <p:sp>
        <p:nvSpPr>
          <p:cNvPr id="4" name="Rectangle 1">
            <a:extLst>
              <a:ext uri="{FF2B5EF4-FFF2-40B4-BE49-F238E27FC236}">
                <a16:creationId xmlns:a16="http://schemas.microsoft.com/office/drawing/2014/main" id="{F6B15C1D-E234-22D4-DECB-995BAFF450AB}"/>
              </a:ext>
            </a:extLst>
          </p:cNvPr>
          <p:cNvSpPr>
            <a:spLocks noGrp="1" noChangeArrowheads="1"/>
          </p:cNvSpPr>
          <p:nvPr>
            <p:ph idx="1"/>
          </p:nvPr>
        </p:nvSpPr>
        <p:spPr bwMode="auto">
          <a:xfrm>
            <a:off x="838200" y="1369805"/>
            <a:ext cx="106203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OWASP ZAP:</a:t>
            </a:r>
            <a:r>
              <a:rPr kumimoji="0" lang="en-US" altLang="en-US" sz="2400" b="0" i="0" u="none" strike="noStrike" cap="none" normalizeH="0" baseline="0" dirty="0">
                <a:ln>
                  <a:noFill/>
                </a:ln>
                <a:solidFill>
                  <a:schemeClr val="tx1"/>
                </a:solidFill>
                <a:effectLst/>
                <a:latin typeface="Arial" panose="020B0604020202020204" pitchFamily="34" charset="0"/>
              </a:rPr>
              <a:t> Web application security scanner for detecting file inclusion vulnerabilities.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Burp Suite:</a:t>
            </a:r>
            <a:r>
              <a:rPr kumimoji="0" lang="en-US" altLang="en-US" sz="2400" b="0" i="0" u="none" strike="noStrike" cap="none" normalizeH="0" baseline="0" dirty="0">
                <a:ln>
                  <a:noFill/>
                </a:ln>
                <a:solidFill>
                  <a:schemeClr val="tx1"/>
                </a:solidFill>
                <a:effectLst/>
                <a:latin typeface="Arial" panose="020B0604020202020204" pitchFamily="34" charset="0"/>
              </a:rPr>
              <a:t> Platform for security testing, used for intercepting and modifying HTTP requests.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Curl:</a:t>
            </a:r>
            <a:r>
              <a:rPr kumimoji="0" lang="en-US" altLang="en-US" sz="2400" b="0" i="0" u="none" strike="noStrike" cap="none" normalizeH="0" baseline="0" dirty="0">
                <a:ln>
                  <a:noFill/>
                </a:ln>
                <a:solidFill>
                  <a:schemeClr val="tx1"/>
                </a:solidFill>
                <a:effectLst/>
                <a:latin typeface="Arial" panose="020B0604020202020204" pitchFamily="34" charset="0"/>
              </a:rPr>
              <a:t> Command-line tool for sending HTTP requests to test LFI and RFI exploits.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err="1">
                <a:ln>
                  <a:noFill/>
                </a:ln>
                <a:solidFill>
                  <a:schemeClr val="tx1"/>
                </a:solidFill>
                <a:effectLst/>
                <a:latin typeface="Arial" panose="020B0604020202020204" pitchFamily="34" charset="0"/>
              </a:rPr>
              <a:t>Netcat</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Networking utility for setting up listeners for capturing data from exploited servers.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Metasploit Framework:</a:t>
            </a:r>
            <a:r>
              <a:rPr kumimoji="0" lang="en-US" altLang="en-US" sz="2400" b="0" i="0" u="none" strike="noStrike" cap="none" normalizeH="0" baseline="0" dirty="0">
                <a:ln>
                  <a:noFill/>
                </a:ln>
                <a:solidFill>
                  <a:schemeClr val="tx1"/>
                </a:solidFill>
                <a:effectLst/>
                <a:latin typeface="Arial" panose="020B0604020202020204" pitchFamily="34" charset="0"/>
              </a:rPr>
              <a:t> Penetration testing framework with modules for LFI and RFI exploitation.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err="1">
                <a:ln>
                  <a:noFill/>
                </a:ln>
                <a:solidFill>
                  <a:schemeClr val="tx1"/>
                </a:solidFill>
                <a:effectLst/>
                <a:latin typeface="Arial" panose="020B0604020202020204" pitchFamily="34" charset="0"/>
              </a:rPr>
              <a:t>DirBuster</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1" i="0" u="none" strike="noStrike" cap="none" normalizeH="0" baseline="0" dirty="0" err="1">
                <a:ln>
                  <a:noFill/>
                </a:ln>
                <a:solidFill>
                  <a:schemeClr val="tx1"/>
                </a:solidFill>
                <a:effectLst/>
                <a:latin typeface="Arial" panose="020B0604020202020204" pitchFamily="34" charset="0"/>
              </a:rPr>
              <a:t>Dirsearch</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Tools for discovering potentially exploitable directories and files.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Custom Scripts:</a:t>
            </a:r>
            <a:r>
              <a:rPr kumimoji="0" lang="en-US" altLang="en-US" sz="2400" b="0" i="0" u="none" strike="noStrike" cap="none" normalizeH="0" baseline="0" dirty="0">
                <a:ln>
                  <a:noFill/>
                </a:ln>
                <a:solidFill>
                  <a:schemeClr val="tx1"/>
                </a:solidFill>
                <a:effectLst/>
                <a:latin typeface="Arial" panose="020B0604020202020204" pitchFamily="34" charset="0"/>
              </a:rPr>
              <a:t> Python, Perl, or Bash scripts for automating exploitation of file inclusion vulnerabilities. </a:t>
            </a:r>
          </a:p>
        </p:txBody>
      </p:sp>
    </p:spTree>
    <p:extLst>
      <p:ext uri="{BB962C8B-B14F-4D97-AF65-F5344CB8AC3E}">
        <p14:creationId xmlns:p14="http://schemas.microsoft.com/office/powerpoint/2010/main" val="22157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a:bodyPr>
          <a:lstStyle/>
          <a:p>
            <a:pPr algn="ctr"/>
            <a:r>
              <a:rPr lang="en-IN" b="1" dirty="0">
                <a:solidFill>
                  <a:schemeClr val="accent1">
                    <a:lumMod val="75000"/>
                  </a:schemeClr>
                </a:solidFill>
                <a:latin typeface="+mn-lt"/>
              </a:rPr>
              <a:t>ABOUT THE ATTACK</a:t>
            </a:r>
          </a:p>
        </p:txBody>
      </p:sp>
      <p:sp>
        <p:nvSpPr>
          <p:cNvPr id="4" name="Rectangle 1">
            <a:extLst>
              <a:ext uri="{FF2B5EF4-FFF2-40B4-BE49-F238E27FC236}">
                <a16:creationId xmlns:a16="http://schemas.microsoft.com/office/drawing/2014/main" id="{C3CD228A-98B4-D7FC-C8A7-2A8C0F25AA08}"/>
              </a:ext>
            </a:extLst>
          </p:cNvPr>
          <p:cNvSpPr>
            <a:spLocks noGrp="1" noChangeArrowheads="1"/>
          </p:cNvSpPr>
          <p:nvPr>
            <p:ph idx="1"/>
          </p:nvPr>
        </p:nvSpPr>
        <p:spPr bwMode="auto">
          <a:xfrm>
            <a:off x="1191384" y="1777857"/>
            <a:ext cx="980923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accent5"/>
                </a:solidFill>
                <a:effectLst/>
                <a:latin typeface="Arial" panose="020B0604020202020204" pitchFamily="34" charset="0"/>
              </a:rPr>
              <a:t>Local File Inclusion (LFI)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sng" strike="noStrike" cap="none" normalizeH="0" baseline="0" dirty="0">
              <a:ln>
                <a:noFill/>
              </a:ln>
              <a:solidFill>
                <a:schemeClr val="accent5"/>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400" dirty="0"/>
              <a:t>Local File Inclusion (LFI) is a vulnerability that occurs when a web application includes files based on user input without proper sanitization. Attackers exploit LFI to manipulate file paths and include sensitive files from the web server's filesystem. This can lead to unauthorized data exposure, server compromise, and in some cases, remote code execution. Understanding LFI vulnerabilities is essential for implementing robust input validation and secure file inclusion practices in web applications.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DE0DA9C-F8FC-F45F-9E03-EF5BC8E6BA8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OWASP Website for Testing Vulnerability</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0" i="1" u="none" strike="noStrike" cap="none" normalizeH="0" baseline="0">
                <a:ln>
                  <a:noFill/>
                </a:ln>
                <a:solidFill>
                  <a:schemeClr val="tx1"/>
                </a:solidFill>
                <a:effectLst/>
                <a:latin typeface="Arial" panose="020B0604020202020204" pitchFamily="34" charset="0"/>
              </a:rPr>
              <a:t>Initial setup on the OWASP platform to test for LFI vulnerabilities.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7B7A-2777-B4C6-1108-DB4EF63CAA74}"/>
              </a:ext>
            </a:extLst>
          </p:cNvPr>
          <p:cNvSpPr>
            <a:spLocks noGrp="1"/>
          </p:cNvSpPr>
          <p:nvPr>
            <p:ph type="title"/>
          </p:nvPr>
        </p:nvSpPr>
        <p:spPr>
          <a:xfrm>
            <a:off x="838200" y="365125"/>
            <a:ext cx="10515600" cy="1612965"/>
          </a:xfrm>
        </p:spPr>
        <p:txBody>
          <a:bodyPr>
            <a:noAutofit/>
          </a:bodyPr>
          <a:lstStyle/>
          <a:p>
            <a:r>
              <a:rPr lang="en-US" sz="3200" b="1" u="sng" dirty="0">
                <a:solidFill>
                  <a:schemeClr val="accent1"/>
                </a:solidFill>
                <a:effectLst>
                  <a:outerShdw blurRad="38100" dist="38100" dir="2700000" algn="tl">
                    <a:srgbClr val="000000">
                      <a:alpha val="43137"/>
                    </a:srgbClr>
                  </a:outerShdw>
                </a:effectLst>
              </a:rPr>
              <a:t>Demonstration of Local File Inclusion (LFI) Attack</a:t>
            </a:r>
            <a:br>
              <a:rPr lang="en-US" sz="3200" b="1" u="sng" dirty="0">
                <a:solidFill>
                  <a:schemeClr val="accent1"/>
                </a:solidFill>
                <a:effectLst>
                  <a:outerShdw blurRad="38100" dist="38100" dir="2700000" algn="tl">
                    <a:srgbClr val="000000">
                      <a:alpha val="43137"/>
                    </a:srgbClr>
                  </a:outerShdw>
                </a:effectLst>
              </a:rPr>
            </a:br>
            <a:br>
              <a:rPr lang="en-US" sz="3200" b="1" dirty="0">
                <a:effectLst>
                  <a:outerShdw blurRad="38100" dist="38100" dir="2700000" algn="tl">
                    <a:srgbClr val="000000">
                      <a:alpha val="43137"/>
                    </a:srgbClr>
                  </a:outerShdw>
                </a:effectLst>
              </a:rPr>
            </a:br>
            <a:r>
              <a:rPr lang="en-US" sz="3200" b="1" u="sng" dirty="0">
                <a:effectLst>
                  <a:outerShdw blurRad="38100" dist="38100" dir="2700000" algn="tl">
                    <a:srgbClr val="000000">
                      <a:alpha val="43137"/>
                    </a:srgbClr>
                  </a:outerShdw>
                </a:effectLst>
              </a:rPr>
              <a:t>Steps and Screenshots of LFI Attack:</a:t>
            </a:r>
            <a:br>
              <a:rPr lang="en-US" sz="3200" b="1" u="sng" dirty="0">
                <a:effectLst>
                  <a:outerShdw blurRad="38100" dist="38100" dir="2700000" algn="tl">
                    <a:srgbClr val="000000">
                      <a:alpha val="43137"/>
                    </a:srgbClr>
                  </a:outerShdw>
                </a:effectLst>
              </a:rPr>
            </a:br>
            <a:br>
              <a:rPr lang="en-US" sz="3200" b="1" u="sng" dirty="0">
                <a:effectLst>
                  <a:outerShdw blurRad="38100" dist="38100" dir="2700000" algn="tl">
                    <a:srgbClr val="000000">
                      <a:alpha val="43137"/>
                    </a:srgbClr>
                  </a:outerShdw>
                </a:effectLst>
              </a:rPr>
            </a:br>
            <a:r>
              <a:rPr lang="en-US" sz="2000" b="1" u="sng" dirty="0">
                <a:effectLst>
                  <a:outerShdw blurRad="38100" dist="38100" dir="2700000" algn="tl">
                    <a:srgbClr val="000000">
                      <a:alpha val="43137"/>
                    </a:srgbClr>
                  </a:outerShdw>
                </a:effectLst>
              </a:rPr>
              <a:t>1.</a:t>
            </a:r>
            <a:r>
              <a:rPr lang="en-US" sz="2000" dirty="0"/>
              <a:t>OWASP Website for Testing Vulnerability</a:t>
            </a:r>
            <a:endParaRPr lang="en-US" sz="2000" b="1" u="sng" dirty="0">
              <a:effectLst>
                <a:outerShdw blurRad="38100" dist="38100" dir="2700000" algn="tl">
                  <a:srgbClr val="000000">
                    <a:alpha val="43137"/>
                  </a:srgbClr>
                </a:outerShdw>
              </a:effectLst>
            </a:endParaRPr>
          </a:p>
        </p:txBody>
      </p:sp>
      <p:pic>
        <p:nvPicPr>
          <p:cNvPr id="4" name="Content Placeholder 3" descr="WhatsApp Image 2024-07-20 at 15.57.22_03cc85b7">
            <a:extLst>
              <a:ext uri="{FF2B5EF4-FFF2-40B4-BE49-F238E27FC236}">
                <a16:creationId xmlns:a16="http://schemas.microsoft.com/office/drawing/2014/main" id="{F2334BFD-62AA-F3BB-D202-9EBA3CB9F8A5}"/>
              </a:ext>
            </a:extLst>
          </p:cNvPr>
          <p:cNvPicPr>
            <a:picLocks noGrp="1" noChangeAspect="1"/>
          </p:cNvPicPr>
          <p:nvPr>
            <p:ph idx="1"/>
          </p:nvPr>
        </p:nvPicPr>
        <p:blipFill>
          <a:blip r:embed="rId2"/>
          <a:stretch>
            <a:fillRect/>
          </a:stretch>
        </p:blipFill>
        <p:spPr>
          <a:xfrm>
            <a:off x="966048" y="2300157"/>
            <a:ext cx="9792743" cy="4081982"/>
          </a:xfrm>
          <a:prstGeom prst="rect">
            <a:avLst/>
          </a:prstGeom>
        </p:spPr>
      </p:pic>
    </p:spTree>
    <p:extLst>
      <p:ext uri="{BB962C8B-B14F-4D97-AF65-F5344CB8AC3E}">
        <p14:creationId xmlns:p14="http://schemas.microsoft.com/office/powerpoint/2010/main" val="404724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C6C13-E942-BA86-1B2D-810C979C2448}"/>
              </a:ext>
            </a:extLst>
          </p:cNvPr>
          <p:cNvSpPr>
            <a:spLocks noGrp="1"/>
          </p:cNvSpPr>
          <p:nvPr>
            <p:ph idx="1"/>
          </p:nvPr>
        </p:nvSpPr>
        <p:spPr>
          <a:xfrm>
            <a:off x="838200" y="662473"/>
            <a:ext cx="10515600" cy="5514490"/>
          </a:xfrm>
        </p:spPr>
        <p:txBody>
          <a:bodyPr>
            <a:normAutofit/>
          </a:bodyPr>
          <a:lstStyle/>
          <a:p>
            <a:pPr marL="0" indent="0">
              <a:buNone/>
            </a:pPr>
            <a:r>
              <a:rPr lang="en-US" sz="2000" dirty="0"/>
              <a:t>2. Including /</a:t>
            </a:r>
            <a:r>
              <a:rPr lang="en-US" sz="2000" dirty="0" err="1"/>
              <a:t>etc</a:t>
            </a:r>
            <a:r>
              <a:rPr lang="en-US" sz="2000" dirty="0"/>
              <a:t>/passwd File</a:t>
            </a:r>
          </a:p>
          <a:p>
            <a:pPr marL="0" indent="0">
              <a:buNone/>
            </a:pPr>
            <a:endParaRPr lang="en-US" sz="2000" dirty="0"/>
          </a:p>
          <a:p>
            <a:pPr marL="0" indent="0">
              <a:buNone/>
            </a:pPr>
            <a:endParaRPr lang="en-US" sz="2000" dirty="0"/>
          </a:p>
        </p:txBody>
      </p:sp>
      <p:pic>
        <p:nvPicPr>
          <p:cNvPr id="4" name="Picture 3" descr="WhatsApp Image 2024-07-20 at 15.57.22_0b4f94f1">
            <a:extLst>
              <a:ext uri="{FF2B5EF4-FFF2-40B4-BE49-F238E27FC236}">
                <a16:creationId xmlns:a16="http://schemas.microsoft.com/office/drawing/2014/main" id="{143EC721-4484-46C0-BCFF-C4099DE4CF9B}"/>
              </a:ext>
            </a:extLst>
          </p:cNvPr>
          <p:cNvPicPr>
            <a:picLocks noChangeAspect="1"/>
          </p:cNvPicPr>
          <p:nvPr/>
        </p:nvPicPr>
        <p:blipFill>
          <a:blip r:embed="rId2"/>
          <a:srcRect b="16139"/>
          <a:stretch>
            <a:fillRect/>
          </a:stretch>
        </p:blipFill>
        <p:spPr>
          <a:xfrm>
            <a:off x="838200" y="1315504"/>
            <a:ext cx="9940047" cy="5046698"/>
          </a:xfrm>
          <a:prstGeom prst="rect">
            <a:avLst/>
          </a:prstGeom>
        </p:spPr>
      </p:pic>
    </p:spTree>
    <p:extLst>
      <p:ext uri="{BB962C8B-B14F-4D97-AF65-F5344CB8AC3E}">
        <p14:creationId xmlns:p14="http://schemas.microsoft.com/office/powerpoint/2010/main" val="123322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8BD4E-6280-26D2-2B6F-71D2A9D77FD8}"/>
              </a:ext>
            </a:extLst>
          </p:cNvPr>
          <p:cNvSpPr txBox="1"/>
          <p:nvPr/>
        </p:nvSpPr>
        <p:spPr>
          <a:xfrm>
            <a:off x="1215957" y="856035"/>
            <a:ext cx="2878545" cy="1631216"/>
          </a:xfrm>
          <a:prstGeom prst="rect">
            <a:avLst/>
          </a:prstGeom>
          <a:noFill/>
        </p:spPr>
        <p:txBody>
          <a:bodyPr wrap="none" rtlCol="0">
            <a:spAutoFit/>
          </a:bodyPr>
          <a:lstStyle/>
          <a:p>
            <a:r>
              <a:rPr lang="en-US" sz="2000" dirty="0"/>
              <a:t>3.Including /</a:t>
            </a:r>
            <a:r>
              <a:rPr lang="en-US" sz="2000" dirty="0" err="1"/>
              <a:t>etc</a:t>
            </a:r>
            <a:r>
              <a:rPr lang="en-US" sz="2000" dirty="0"/>
              <a:t>/hosts File</a:t>
            </a:r>
          </a:p>
          <a:p>
            <a:endParaRPr lang="en-US" sz="2000" dirty="0"/>
          </a:p>
          <a:p>
            <a:endParaRPr lang="en-US" sz="2000" dirty="0"/>
          </a:p>
          <a:p>
            <a:endParaRPr lang="en-US" sz="2000" dirty="0"/>
          </a:p>
          <a:p>
            <a:endParaRPr lang="en-US" sz="2000" dirty="0"/>
          </a:p>
        </p:txBody>
      </p:sp>
      <p:pic>
        <p:nvPicPr>
          <p:cNvPr id="3" name="Picture 2" descr="WhatsApp Image 2024-07-20 at 15.57.22_6df2d4ac">
            <a:extLst>
              <a:ext uri="{FF2B5EF4-FFF2-40B4-BE49-F238E27FC236}">
                <a16:creationId xmlns:a16="http://schemas.microsoft.com/office/drawing/2014/main" id="{F0340678-6A8A-4074-0CAD-814253CB0041}"/>
              </a:ext>
            </a:extLst>
          </p:cNvPr>
          <p:cNvPicPr>
            <a:picLocks noChangeAspect="1"/>
          </p:cNvPicPr>
          <p:nvPr/>
        </p:nvPicPr>
        <p:blipFill>
          <a:blip r:embed="rId2"/>
          <a:srcRect r="4082" b="18117"/>
          <a:stretch>
            <a:fillRect/>
          </a:stretch>
        </p:blipFill>
        <p:spPr>
          <a:xfrm>
            <a:off x="1368217" y="1671643"/>
            <a:ext cx="9818592" cy="4325721"/>
          </a:xfrm>
          <a:prstGeom prst="rect">
            <a:avLst/>
          </a:prstGeom>
        </p:spPr>
      </p:pic>
    </p:spTree>
    <p:extLst>
      <p:ext uri="{BB962C8B-B14F-4D97-AF65-F5344CB8AC3E}">
        <p14:creationId xmlns:p14="http://schemas.microsoft.com/office/powerpoint/2010/main" val="412237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4B73E-1012-D8D1-BD6D-F169CB327B70}"/>
              </a:ext>
            </a:extLst>
          </p:cNvPr>
          <p:cNvSpPr>
            <a:spLocks noGrp="1"/>
          </p:cNvSpPr>
          <p:nvPr>
            <p:ph idx="1"/>
          </p:nvPr>
        </p:nvSpPr>
        <p:spPr>
          <a:xfrm>
            <a:off x="838200" y="719847"/>
            <a:ext cx="10515600" cy="5457116"/>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sng" strike="noStrike" cap="none" normalizeH="0" baseline="0" dirty="0">
                <a:ln>
                  <a:noFill/>
                </a:ln>
                <a:solidFill>
                  <a:schemeClr val="accent5"/>
                </a:solidFill>
                <a:effectLst/>
                <a:latin typeface="Arial" panose="020B0604020202020204" pitchFamily="34" charset="0"/>
              </a:rPr>
              <a:t>Remote File Inclusion (RFI)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1" i="0" u="sng" strike="noStrike" cap="none" normalizeH="0" baseline="0" dirty="0">
              <a:ln>
                <a:noFill/>
              </a:ln>
              <a:solidFill>
                <a:schemeClr val="accent5"/>
              </a:solidFill>
              <a:effectLst/>
              <a:latin typeface="Arial" panose="020B0604020202020204" pitchFamily="34" charset="0"/>
            </a:endParaRPr>
          </a:p>
          <a:p>
            <a:pPr marL="0" indent="0">
              <a:buNone/>
            </a:pPr>
            <a:endParaRPr lang="en-US" dirty="0"/>
          </a:p>
        </p:txBody>
      </p:sp>
      <p:sp>
        <p:nvSpPr>
          <p:cNvPr id="5" name="Rectangle 2">
            <a:extLst>
              <a:ext uri="{FF2B5EF4-FFF2-40B4-BE49-F238E27FC236}">
                <a16:creationId xmlns:a16="http://schemas.microsoft.com/office/drawing/2014/main" id="{2724961A-FFD9-A35A-4A16-D691E8CC2E8E}"/>
              </a:ext>
            </a:extLst>
          </p:cNvPr>
          <p:cNvSpPr>
            <a:spLocks noChangeArrowheads="1"/>
          </p:cNvSpPr>
          <p:nvPr/>
        </p:nvSpPr>
        <p:spPr bwMode="auto">
          <a:xfrm>
            <a:off x="838200" y="2243501"/>
            <a:ext cx="1068907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Remote File Inclusion (RFI) is a web security vulnerability that allows attackers to include malicious files from remote servers into web applications. Exploiting this flaw can lead to unauthorized access, data theft, and even remote code execution, posing significant risks to both application integrity and server security. Understanding RFI vulnerabilities is crucial for implementing effective safeguards and ensuring robust web application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77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808</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vt:lpstr>
      <vt:lpstr>Wingdings</vt:lpstr>
      <vt:lpstr>Office Theme</vt:lpstr>
      <vt:lpstr>     CYBER GYAN VIRTUAL INTERNSHIP PROGRAM Centre for Development of Advanced Computing (CDAC), Noida </vt:lpstr>
      <vt:lpstr>PowerPoint Presentation</vt:lpstr>
      <vt:lpstr>PROBLEM STATEMENT</vt:lpstr>
      <vt:lpstr>TECHNOLOGY/TOOLS TO BE USED</vt:lpstr>
      <vt:lpstr>ABOUT THE ATTACK</vt:lpstr>
      <vt:lpstr>Demonstration of Local File Inclusion (LFI) Attack  Steps and Screenshots of LFI Attack:  1.OWASP Website for Testing Vulnerability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REASONS BEHIND THE PROBLEM</vt:lpstr>
      <vt:lpstr>SOLUTIONS AND COUNTERMEASURES</vt:lpstr>
      <vt:lpstr>SOLUTIONS AND COUNTERMEASURES</vt:lpstr>
      <vt:lpstr>CONCLUSION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abin alias</cp:lastModifiedBy>
  <cp:revision>14</cp:revision>
  <dcterms:created xsi:type="dcterms:W3CDTF">2024-06-18T09:23:29Z</dcterms:created>
  <dcterms:modified xsi:type="dcterms:W3CDTF">2024-07-24T12:48:32Z</dcterms:modified>
</cp:coreProperties>
</file>