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3412" y="374682"/>
            <a:ext cx="2006341" cy="5438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483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670829" y="-47090"/>
            <a:ext cx="1529952" cy="1286470"/>
            <a:chOff x="10670829" y="-47090"/>
            <a:chExt cx="1529952" cy="128647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7556" y="305930"/>
              <a:ext cx="1419225" cy="93345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0670829" y="-47090"/>
              <a:ext cx="1529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latin typeface="CentSchbkCyrill BT" panose="02040603050705020303" pitchFamily="18" charset="-52"/>
                </a:rPr>
                <a:t>CIRH-2021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55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253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-11875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523" y="367423"/>
            <a:ext cx="103229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38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38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92776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58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58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5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4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6112"/>
            <a:ext cx="6172200" cy="46149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39380"/>
            <a:ext cx="5955867" cy="4621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908">
              <a:schemeClr val="tx1"/>
            </a:gs>
            <a:gs pos="35816">
              <a:srgbClr val="D7E7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F6D0A-0B8C-0F43-9045-41553F55B0D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7" r="2703" b="26520"/>
          <a:stretch/>
        </p:blipFill>
        <p:spPr>
          <a:xfrm>
            <a:off x="-5219" y="281042"/>
            <a:ext cx="12192000" cy="5803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F65C5-A606-DE48-A384-92104279010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531" y="6033114"/>
            <a:ext cx="12234281" cy="9175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6" y="365125"/>
            <a:ext cx="11471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6" y="1825625"/>
            <a:ext cx="11471412" cy="3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>
              <a:defRPr sz="2200" b="1" cap="none" spc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FFA108-9CBF-43BD-ADD0-B13F64CBC9A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08" y="6365833"/>
            <a:ext cx="68585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ctr">
              <a:defRPr sz="2200" b="1" cap="none" spc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7A4A94B-60DD-4D4F-8C6D-641621ADB90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E8835-9259-5F4D-9626-5D29AE3706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5" y="0"/>
            <a:ext cx="12237169" cy="305930"/>
          </a:xfrm>
          <a:prstGeom prst="rect">
            <a:avLst/>
          </a:prstGeom>
        </p:spPr>
      </p:pic>
      <p:pic>
        <p:nvPicPr>
          <p:cNvPr id="2050" name="Picture 2" descr="https://vignan.ac.in/iot_rural_health_care/logo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971" y="6187940"/>
            <a:ext cx="2721933" cy="7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05D61-4562-2990-57B6-4FB863F36AAA}"/>
              </a:ext>
            </a:extLst>
          </p:cNvPr>
          <p:cNvSpPr txBox="1"/>
          <p:nvPr/>
        </p:nvSpPr>
        <p:spPr>
          <a:xfrm>
            <a:off x="3063831" y="6384410"/>
            <a:ext cx="6127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F06B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DEPARTMETN OF ECE, VFSTR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1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lectronicshub.org/wp-content/uploads/2021/04/Ideal-Op-Amp-Integrator-Circui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hub.org/wp-content/uploads/2021/04/Op-Amp-Integrator-with-DC-Gain-Control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E4D57-43B3-E342-1E6B-373526ACD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2603500"/>
            <a:ext cx="9258300" cy="825500"/>
          </a:xfrm>
        </p:spPr>
        <p:txBody>
          <a:bodyPr/>
          <a:lstStyle/>
          <a:p>
            <a:r>
              <a:rPr lang="en-US" sz="40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T3-ASSIGNMENT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13A416-92D0-8665-69C4-A39267CDE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750" y="1574801"/>
            <a:ext cx="5778500" cy="8255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MODULE-01</a:t>
            </a:r>
          </a:p>
        </p:txBody>
      </p:sp>
    </p:spTree>
    <p:extLst>
      <p:ext uri="{BB962C8B-B14F-4D97-AF65-F5344CB8AC3E}">
        <p14:creationId xmlns:p14="http://schemas.microsoft.com/office/powerpoint/2010/main" val="293905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6CFC-E64E-71F0-B970-926B71E3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65125"/>
            <a:ext cx="11471412" cy="42227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Integrator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83E1-7031-EFB0-955B-F34B00C8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787400"/>
            <a:ext cx="11471412" cy="5026061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Consider an integrator circuit with input resistance 8KΩ and unity-gain frequency is 90 kHz. What components are needed and find their values to design it? Also find the value of a feedback resistor introduced across the capacitor to have long term stability and to limit the dc gain to 50 db. What is the associated lower 3-dB frequency?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C7181-9729-3651-B113-6B4BA4E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075" b="33333"/>
          <a:stretch/>
        </p:blipFill>
        <p:spPr>
          <a:xfrm>
            <a:off x="4137719" y="-342900"/>
            <a:ext cx="391656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8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FC754-8693-22C1-A51E-F7E5FD4C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33"/>
          <a:stretch/>
        </p:blipFill>
        <p:spPr>
          <a:xfrm>
            <a:off x="2445348" y="723900"/>
            <a:ext cx="7301304" cy="4457700"/>
          </a:xfrm>
        </p:spPr>
      </p:pic>
    </p:spTree>
    <p:extLst>
      <p:ext uri="{BB962C8B-B14F-4D97-AF65-F5344CB8AC3E}">
        <p14:creationId xmlns:p14="http://schemas.microsoft.com/office/powerpoint/2010/main" val="337608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95B0-4BE1-05D8-BE97-832CD3F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65125"/>
            <a:ext cx="11471412" cy="85407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Designed Integrator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1D0B7-0ED1-EE2A-E5CD-1BB929D3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105" y="1214437"/>
            <a:ext cx="4978473" cy="4429125"/>
          </a:xfrm>
        </p:spPr>
      </p:pic>
    </p:spTree>
    <p:extLst>
      <p:ext uri="{BB962C8B-B14F-4D97-AF65-F5344CB8AC3E}">
        <p14:creationId xmlns:p14="http://schemas.microsoft.com/office/powerpoint/2010/main" val="350080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6572-93D3-5C81-9D0D-875C917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65125"/>
            <a:ext cx="11471412" cy="5873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Output Wave Forms &amp; AC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74EC8-711F-543F-F776-D3A584037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5" y="1676155"/>
            <a:ext cx="5410955" cy="3505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C76C5-2933-A44D-1386-E0394A64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28" y="2209629"/>
            <a:ext cx="643027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8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DEA8-6AB5-DC3F-0B09-8745206E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Op-amp Integrator Applications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33E8-CB93-8200-A812-A8A23B61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47800"/>
            <a:ext cx="11471412" cy="4365661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Op-amp integrating amplifiers are used to perform calculus operations in analogue computers.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Integrating circuits are most commonly used in analogue-to-digital converters, ramp generators and also in wave shaping applications.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Another application would be to integrate a signal representing water flow, producing a signal representing the total quantity of water that has passed by the flow meter. This application of an integrator is sometimes called a totalizer in the industrial instrumentation trade.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36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266825"/>
            <a:ext cx="11471412" cy="16859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Internet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616075"/>
            <a:ext cx="11471412" cy="39878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4"/>
            <a:endParaRPr lang="en-US" dirty="0"/>
          </a:p>
          <a:p>
            <a:pPr marL="0" indent="0">
              <a:buNone/>
            </a:pP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sz="6000" b="1" dirty="0"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THANK YOU</a:t>
            </a:r>
            <a:endParaRPr lang="en-IN" sz="6000" b="1" dirty="0"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952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42A4-E66F-5453-E3CD-0637E458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an Integrator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81D967-BBA4-A21F-9A95-9401EE4B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1825625"/>
            <a:ext cx="11471275" cy="3987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                                                                      </a:t>
            </a:r>
            <a:r>
              <a: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(BATCH-01)  </a:t>
            </a:r>
            <a:r>
              <a:rPr lang="en-US" b="1" dirty="0"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                                         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                                                                       211FA05005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                                                                       211FA05019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                                                                       211FA05006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                                                                       211FA05032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                                                                       211FA05063</a:t>
            </a:r>
          </a:p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Guided by :Dr. P. Vijayalakshmi Mam</a:t>
            </a:r>
          </a:p>
          <a:p>
            <a:endParaRPr lang="en-US" b="1" dirty="0">
              <a:solidFill>
                <a:srgbClr val="00B0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6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D803-23FD-1E1D-9919-715E61CF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EC72-5A18-3B6B-74B4-13D9AE1B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dirty="0">
                <a:effectLst/>
              </a:rPr>
              <a:t>Operational Amplifier(OP-AMP) (introduction)</a:t>
            </a:r>
          </a:p>
          <a:p>
            <a:pPr algn="l"/>
            <a:endParaRPr lang="en-IN" b="1" i="0" dirty="0">
              <a:effectLst/>
            </a:endParaRPr>
          </a:p>
          <a:p>
            <a:pPr algn="l"/>
            <a:r>
              <a:rPr lang="en-IN" b="1" dirty="0"/>
              <a:t>Integrator</a:t>
            </a:r>
          </a:p>
          <a:p>
            <a:pPr algn="l"/>
            <a:endParaRPr lang="en-IN" b="1" dirty="0"/>
          </a:p>
          <a:p>
            <a:pPr algn="l"/>
            <a:r>
              <a:rPr lang="en-IN" b="1" i="0" dirty="0">
                <a:effectLst/>
              </a:rPr>
              <a:t>Designing Integrator</a:t>
            </a:r>
          </a:p>
          <a:p>
            <a:pPr algn="l"/>
            <a:endParaRPr lang="en-IN" b="1" i="0" dirty="0">
              <a:effectLst/>
            </a:endParaRPr>
          </a:p>
          <a:p>
            <a:pPr algn="l"/>
            <a:r>
              <a:rPr lang="en-IN" b="1" dirty="0"/>
              <a:t>Applications Of Integrator</a:t>
            </a:r>
            <a:endParaRPr lang="en-IN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475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98BD-676F-4E9C-2FFE-C01DAD3C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</a:rPr>
              <a:t>Introduction:</a:t>
            </a:r>
            <a:br>
              <a:rPr lang="en-IN" b="1" i="0" dirty="0">
                <a:solidFill>
                  <a:srgbClr val="FF0000"/>
                </a:solidFill>
                <a:effectLst/>
              </a:rPr>
            </a:br>
            <a:r>
              <a:rPr lang="en-IN" sz="3600" b="1" i="0" dirty="0">
                <a:solidFill>
                  <a:srgbClr val="FF0000"/>
                </a:solidFill>
                <a:effectLst/>
              </a:rPr>
              <a:t>Operational Amplifier(OP-AMP)</a:t>
            </a:r>
            <a:br>
              <a:rPr lang="en-IN" b="1" i="0" dirty="0">
                <a:solidFill>
                  <a:srgbClr val="FF0000"/>
                </a:solidFill>
                <a:effectLst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D96C-717F-E44E-1757-DD79558E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231900"/>
            <a:ext cx="11471412" cy="4340261"/>
          </a:xfrm>
        </p:spPr>
        <p:txBody>
          <a:bodyPr/>
          <a:lstStyle/>
          <a:p>
            <a:pPr algn="l"/>
            <a:r>
              <a:rPr lang="en-US" b="0" i="0" dirty="0">
                <a:effectLst/>
              </a:rPr>
              <a:t>An operational amplifier is an integrated circuit that can amplify weak electric signals.</a:t>
            </a:r>
          </a:p>
          <a:p>
            <a:pPr marL="0" indent="0" algn="l">
              <a:buNone/>
            </a:pPr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An operational amplifier has two input pins and one output pin. Its basic role is to amplify and output the voltage difference between the two input pins.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op-amp">
            <a:extLst>
              <a:ext uri="{FF2B5EF4-FFF2-40B4-BE49-F238E27FC236}">
                <a16:creationId xmlns:a16="http://schemas.microsoft.com/office/drawing/2014/main" id="{48FB278D-7BAE-6311-2231-EC387586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2" y="3155950"/>
            <a:ext cx="33051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8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3C2F-62E2-333B-7C67-ECB061C7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65125"/>
            <a:ext cx="11471412" cy="2310698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Types Of OP-AMP’S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A959-6D9B-4E02-D8F4-8575BA7E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09700"/>
            <a:ext cx="11471412" cy="44037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Inverting Op Amp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Non-inverting Op Amp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Differential Amplifier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N" sz="28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Integrator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31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2D62-B280-B369-819B-3B67ECFC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Integrator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DCD7-0820-934D-7212-FC465D14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371600"/>
            <a:ext cx="11471412" cy="4441861"/>
          </a:xfrm>
        </p:spPr>
        <p:txBody>
          <a:bodyPr/>
          <a:lstStyle/>
          <a:p>
            <a:r>
              <a:rPr lang="en-US" b="0" i="0" dirty="0">
                <a:effectLst/>
              </a:rPr>
              <a:t> op-amp integrator performs the function of mathematical integration which gives the integration of the given input.</a:t>
            </a:r>
          </a:p>
          <a:p>
            <a:endParaRPr lang="en-US" b="0" i="0" dirty="0">
              <a:effectLst/>
            </a:endParaRPr>
          </a:p>
          <a:p>
            <a:r>
              <a:rPr lang="en-US" dirty="0"/>
              <a:t>Integrators are of two types: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Ideal Integrator</a:t>
            </a:r>
          </a:p>
          <a:p>
            <a:pPr marL="457200" indent="-457200">
              <a:buFont typeface="+mj-lt"/>
              <a:buAutoNum type="arabicPeriod"/>
            </a:pP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Practical Integrator</a:t>
            </a:r>
          </a:p>
        </p:txBody>
      </p:sp>
    </p:spTree>
    <p:extLst>
      <p:ext uri="{BB962C8B-B14F-4D97-AF65-F5344CB8AC3E}">
        <p14:creationId xmlns:p14="http://schemas.microsoft.com/office/powerpoint/2010/main" val="76221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0148-4F57-737C-80F9-E3680FF8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546100"/>
            <a:ext cx="11471412" cy="8128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</a:rPr>
              <a:t>Ideal Operational Amplifier Integrator Circuit</a:t>
            </a:r>
            <a:br>
              <a:rPr lang="en-IN" b="1" i="0" dirty="0">
                <a:solidFill>
                  <a:srgbClr val="FF0000"/>
                </a:solidFill>
                <a:effectLst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829E-C667-138E-D46D-6183BAAB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358900"/>
            <a:ext cx="11471412" cy="4454561"/>
          </a:xfrm>
        </p:spPr>
        <p:txBody>
          <a:bodyPr/>
          <a:lstStyle/>
          <a:p>
            <a:pPr algn="l"/>
            <a:r>
              <a:rPr lang="en-US" b="0" i="0" dirty="0">
                <a:effectLst/>
              </a:rPr>
              <a:t>An ideal op-amp integrator uses a capacitor C</a:t>
            </a:r>
            <a:r>
              <a:rPr lang="en-US" b="0" i="0" baseline="-25000" dirty="0">
                <a:effectLst/>
              </a:rPr>
              <a:t>f</a:t>
            </a:r>
            <a:r>
              <a:rPr lang="en-US" b="0" i="0" dirty="0">
                <a:effectLst/>
              </a:rPr>
              <a:t>, connected between the output and the op-amp inverting input terminal, as shown in the figure below.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D5776-D546-BAB6-701F-CD9E5B7C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0" y="2360771"/>
            <a:ext cx="4890458" cy="32399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89470C-A3CB-627D-BB3D-37EE672D4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" t="4874" r="84555" b="58308"/>
          <a:stretch/>
        </p:blipFill>
        <p:spPr bwMode="auto">
          <a:xfrm rot="16200000">
            <a:off x="6810102" y="4144107"/>
            <a:ext cx="923109" cy="18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3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F103-CAB2-4BC4-39A4-1725FA0C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65125"/>
            <a:ext cx="11471412" cy="89217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Practical Integrator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AE2C-76D3-E703-DB28-8D67A73B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384300"/>
            <a:ext cx="11471412" cy="442916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</a:rPr>
              <a:t>To avoid the saturation of the output voltage and to provide gain control, a resistor with high value of resistance can be added in parallel with the feedback capacitor C</a:t>
            </a:r>
            <a:r>
              <a:rPr lang="en-US" b="0" i="0" baseline="-25000" dirty="0">
                <a:effectLst/>
              </a:rPr>
              <a:t>f</a:t>
            </a:r>
            <a:r>
              <a:rPr lang="en-US" b="0" i="0" dirty="0">
                <a:effectLst/>
              </a:rPr>
              <a:t>.</a:t>
            </a:r>
          </a:p>
          <a:p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The closed-loop gain of the integrator will be (R</a:t>
            </a:r>
            <a:r>
              <a:rPr lang="en-US" b="0" i="0" baseline="-25000" dirty="0">
                <a:effectLst/>
              </a:rPr>
              <a:t>2</a:t>
            </a:r>
            <a:r>
              <a:rPr lang="en-US" b="0" i="0" dirty="0">
                <a:effectLst/>
              </a:rPr>
              <a:t> / R</a:t>
            </a:r>
            <a:r>
              <a:rPr lang="en-US" b="0" i="0" baseline="-25000" dirty="0">
                <a:effectLst/>
              </a:rPr>
              <a:t>1</a:t>
            </a:r>
            <a:r>
              <a:rPr lang="en-US" b="0" i="0" dirty="0">
                <a:effectLst/>
              </a:rPr>
              <a:t>), just like a normal inverting amplifier.</a:t>
            </a:r>
          </a:p>
          <a:p>
            <a:pPr marL="0" indent="0" algn="l">
              <a:buNone/>
            </a:pP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Consequently, at low frequencies of the input signal the circuit behaves normally like an integrator. At high frequencies, the capacitor acts as a short circuit and by-passes the resistor R</a:t>
            </a:r>
            <a:r>
              <a:rPr lang="en-US" b="0" i="0" baseline="-25000" dirty="0">
                <a:effectLst/>
              </a:rPr>
              <a:t>2</a:t>
            </a:r>
            <a:r>
              <a:rPr lang="en-US" b="0" i="0" dirty="0">
                <a:effectLst/>
              </a:rPr>
              <a:t>.</a:t>
            </a:r>
          </a:p>
          <a:p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The capacitor’s reactance in turn reduces the gain of the amplifier.</a:t>
            </a:r>
            <a:br>
              <a:rPr lang="en-US" b="0" i="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31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4F422E-473E-2426-5D6F-AFA4EEDFB2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44" y="430693"/>
            <a:ext cx="6273911" cy="514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844B2C6-6625-E99F-0F08-362685AD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t="9218" r="74571" b="50000"/>
          <a:stretch/>
        </p:blipFill>
        <p:spPr bwMode="auto">
          <a:xfrm rot="16200000">
            <a:off x="7595272" y="3937669"/>
            <a:ext cx="495299" cy="19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95232"/>
      </p:ext>
    </p:extLst>
  </p:cSld>
  <p:clrMapOvr>
    <a:masterClrMapping/>
  </p:clrMapOvr>
</p:sld>
</file>

<file path=ppt/theme/theme1.xml><?xml version="1.0" encoding="utf-8"?>
<a:theme xmlns:a="http://schemas.openxmlformats.org/drawingml/2006/main" name="Azadi-Nagarjuna Univers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adi-Nagarjuna University" id="{4ECEEFE9-B10B-4D27-A293-1E957D56B4E2}" vid="{05A35ED4-A01B-439D-97B6-D38475A26C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Azadi-Nagarjuna University</Template>
  <TotalTime>211</TotalTime>
  <Words>432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CentSchbkCyrill BT</vt:lpstr>
      <vt:lpstr>Helvetica Neue</vt:lpstr>
      <vt:lpstr>Open Sans</vt:lpstr>
      <vt:lpstr>Times New Roman</vt:lpstr>
      <vt:lpstr>Azadi-Nagarjuna University</vt:lpstr>
      <vt:lpstr>MODULE-01</vt:lpstr>
      <vt:lpstr>Designing an Integrator</vt:lpstr>
      <vt:lpstr>Contents</vt:lpstr>
      <vt:lpstr>Introduction: Operational Amplifier(OP-AMP) </vt:lpstr>
      <vt:lpstr>Types Of OP-AMP’S</vt:lpstr>
      <vt:lpstr>Integrator</vt:lpstr>
      <vt:lpstr>Ideal Operational Amplifier Integrator Circuit </vt:lpstr>
      <vt:lpstr>Practical Integrator</vt:lpstr>
      <vt:lpstr>PowerPoint Presentation</vt:lpstr>
      <vt:lpstr>Designing Integrator</vt:lpstr>
      <vt:lpstr>PowerPoint Presentation</vt:lpstr>
      <vt:lpstr>The Designed Integrator</vt:lpstr>
      <vt:lpstr>Output Wave Forms &amp; AC Analysis</vt:lpstr>
      <vt:lpstr>Op-amp Integrator Applications</vt:lpstr>
      <vt:lpstr>Source: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gelli</dc:creator>
  <cp:lastModifiedBy>Vaishnavi. Duggirala</cp:lastModifiedBy>
  <cp:revision>4</cp:revision>
  <dcterms:created xsi:type="dcterms:W3CDTF">2022-10-20T10:41:30Z</dcterms:created>
  <dcterms:modified xsi:type="dcterms:W3CDTF">2022-10-28T18:59:39Z</dcterms:modified>
</cp:coreProperties>
</file>